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Lst>
  <p:sldSz cy="6858000" cx="12192000"/>
  <p:notesSz cx="6858000" cy="9144000"/>
  <p:embeddedFontLst>
    <p:embeddedFont>
      <p:font typeface="Plus Jakarta Sans ExtraBold"/>
      <p:bold r:id="rId33"/>
      <p:boldItalic r:id="rId34"/>
    </p:embeddedFont>
    <p:embeddedFont>
      <p:font typeface="Plus Jakarta Sans"/>
      <p:regular r:id="rId35"/>
      <p:bold r:id="rId36"/>
      <p:italic r:id="rId37"/>
      <p:boldItalic r:id="rId38"/>
    </p:embeddedFont>
    <p:embeddedFont>
      <p:font typeface="Montserrat Black"/>
      <p:bold r:id="rId39"/>
      <p:boldItalic r:id="rId40"/>
    </p:embeddedFont>
    <p:embeddedFont>
      <p:font typeface="Plus Jakarta Sans SemiBold"/>
      <p:regular r:id="rId41"/>
      <p:bold r:id="rId42"/>
      <p:italic r:id="rId43"/>
      <p:boldItalic r:id="rId44"/>
    </p:embeddedFont>
    <p:embeddedFont>
      <p:font typeface="Plus Jakarta Sans Medium"/>
      <p:regular r:id="rId45"/>
      <p:bold r:id="rId46"/>
      <p:italic r:id="rId47"/>
      <p:boldItalic r:id="rId48"/>
    </p:embeddedFont>
    <p:embeddedFont>
      <p:font typeface="Plus Jakarta Sans Light"/>
      <p:regular r:id="rId49"/>
      <p:bold r:id="rId50"/>
      <p:italic r:id="rId51"/>
      <p:boldItalic r:id="rId52"/>
    </p:embeddedFont>
    <p:embeddedFont>
      <p:font typeface="DM Serif Display"/>
      <p:regular r:id="rId53"/>
      <p:italic r:id="rId54"/>
    </p:embeddedFont>
    <p:embeddedFont>
      <p:font typeface="Century Gothic"/>
      <p:regular r:id="rId55"/>
      <p:bold r:id="rId56"/>
      <p:italic r:id="rId57"/>
      <p:boldItalic r:id="rId5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6D66E88-6800-41C9-9039-8FA9377A675B}">
  <a:tblStyle styleId="{46D66E88-6800-41C9-9039-8FA9377A675B}"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lack-boldItalic.fntdata"/><Relationship Id="rId42" Type="http://schemas.openxmlformats.org/officeDocument/2006/relationships/font" Target="fonts/PlusJakartaSansSemiBold-bold.fntdata"/><Relationship Id="rId41" Type="http://schemas.openxmlformats.org/officeDocument/2006/relationships/font" Target="fonts/PlusJakartaSansSemiBold-regular.fntdata"/><Relationship Id="rId44" Type="http://schemas.openxmlformats.org/officeDocument/2006/relationships/font" Target="fonts/PlusJakartaSansSemiBold-boldItalic.fntdata"/><Relationship Id="rId43" Type="http://schemas.openxmlformats.org/officeDocument/2006/relationships/font" Target="fonts/PlusJakartaSansSemiBold-italic.fntdata"/><Relationship Id="rId46" Type="http://schemas.openxmlformats.org/officeDocument/2006/relationships/font" Target="fonts/PlusJakartaSansMedium-bold.fntdata"/><Relationship Id="rId45" Type="http://schemas.openxmlformats.org/officeDocument/2006/relationships/font" Target="fonts/PlusJakartaSansMedium-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Medium-boldItalic.fntdata"/><Relationship Id="rId47" Type="http://schemas.openxmlformats.org/officeDocument/2006/relationships/font" Target="fonts/PlusJakartaSansMedium-italic.fntdata"/><Relationship Id="rId49" Type="http://schemas.openxmlformats.org/officeDocument/2006/relationships/font" Target="fonts/PlusJakartaSansLight-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font" Target="fonts/PlusJakartaSansExtraBold-bold.fntdata"/><Relationship Id="rId32" Type="http://schemas.openxmlformats.org/officeDocument/2006/relationships/slide" Target="slides/slide25.xml"/><Relationship Id="rId35" Type="http://schemas.openxmlformats.org/officeDocument/2006/relationships/font" Target="fonts/PlusJakartaSans-regular.fntdata"/><Relationship Id="rId34" Type="http://schemas.openxmlformats.org/officeDocument/2006/relationships/font" Target="fonts/PlusJakartaSansExtraBold-boldItalic.fntdata"/><Relationship Id="rId37" Type="http://schemas.openxmlformats.org/officeDocument/2006/relationships/font" Target="fonts/PlusJakartaSans-italic.fntdata"/><Relationship Id="rId36" Type="http://schemas.openxmlformats.org/officeDocument/2006/relationships/font" Target="fonts/PlusJakartaSans-bold.fntdata"/><Relationship Id="rId39" Type="http://schemas.openxmlformats.org/officeDocument/2006/relationships/font" Target="fonts/MontserratBlack-bold.fntdata"/><Relationship Id="rId38" Type="http://schemas.openxmlformats.org/officeDocument/2006/relationships/font" Target="fonts/PlusJakartaSans-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PlusJakartaSansLight-italic.fntdata"/><Relationship Id="rId50" Type="http://schemas.openxmlformats.org/officeDocument/2006/relationships/font" Target="fonts/PlusJakartaSansLight-bold.fntdata"/><Relationship Id="rId53" Type="http://schemas.openxmlformats.org/officeDocument/2006/relationships/font" Target="fonts/DMSerifDisplay-regular.fntdata"/><Relationship Id="rId52" Type="http://schemas.openxmlformats.org/officeDocument/2006/relationships/font" Target="fonts/PlusJakartaSansLight-boldItalic.fntdata"/><Relationship Id="rId11" Type="http://schemas.openxmlformats.org/officeDocument/2006/relationships/slide" Target="slides/slide4.xml"/><Relationship Id="rId55" Type="http://schemas.openxmlformats.org/officeDocument/2006/relationships/font" Target="fonts/CenturyGothic-regular.fntdata"/><Relationship Id="rId10" Type="http://schemas.openxmlformats.org/officeDocument/2006/relationships/slide" Target="slides/slide3.xml"/><Relationship Id="rId54" Type="http://schemas.openxmlformats.org/officeDocument/2006/relationships/font" Target="fonts/DMSerifDisplay-italic.fntdata"/><Relationship Id="rId13" Type="http://schemas.openxmlformats.org/officeDocument/2006/relationships/slide" Target="slides/slide6.xml"/><Relationship Id="rId57" Type="http://schemas.openxmlformats.org/officeDocument/2006/relationships/font" Target="fonts/CenturyGothic-italic.fntdata"/><Relationship Id="rId12" Type="http://schemas.openxmlformats.org/officeDocument/2006/relationships/slide" Target="slides/slide5.xml"/><Relationship Id="rId56" Type="http://schemas.openxmlformats.org/officeDocument/2006/relationships/font" Target="fonts/CenturyGothic-bold.fntdata"/><Relationship Id="rId15" Type="http://schemas.openxmlformats.org/officeDocument/2006/relationships/slide" Target="slides/slide8.xml"/><Relationship Id="rId14" Type="http://schemas.openxmlformats.org/officeDocument/2006/relationships/slide" Target="slides/slide7.xml"/><Relationship Id="rId58" Type="http://schemas.openxmlformats.org/officeDocument/2006/relationships/font" Target="fonts/CenturyGothic-boldItalic.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g27cf8ae6455_0_4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86" name="Google Shape;886;g27cf8ae6455_0_4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87" name="Google Shape;887;g27cf8ae6455_0_4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0" name="Shape 900"/>
        <p:cNvGrpSpPr/>
        <p:nvPr/>
      </p:nvGrpSpPr>
      <p:grpSpPr>
        <a:xfrm>
          <a:off x="0" y="0"/>
          <a:ext cx="0" cy="0"/>
          <a:chOff x="0" y="0"/>
          <a:chExt cx="0" cy="0"/>
        </a:xfrm>
      </p:grpSpPr>
      <p:sp>
        <p:nvSpPr>
          <p:cNvPr id="901" name="Google Shape;901;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2" name="Google Shape;902;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03" name="Google Shape;903;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2" name="Shape 912"/>
        <p:cNvGrpSpPr/>
        <p:nvPr/>
      </p:nvGrpSpPr>
      <p:grpSpPr>
        <a:xfrm>
          <a:off x="0" y="0"/>
          <a:ext cx="0" cy="0"/>
          <a:chOff x="0" y="0"/>
          <a:chExt cx="0" cy="0"/>
        </a:xfrm>
      </p:grpSpPr>
      <p:sp>
        <p:nvSpPr>
          <p:cNvPr id="913" name="Google Shape;913;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4" name="Google Shape;914;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5" name="Google Shape;915;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4" name="Shape 924"/>
        <p:cNvGrpSpPr/>
        <p:nvPr/>
      </p:nvGrpSpPr>
      <p:grpSpPr>
        <a:xfrm>
          <a:off x="0" y="0"/>
          <a:ext cx="0" cy="0"/>
          <a:chOff x="0" y="0"/>
          <a:chExt cx="0" cy="0"/>
        </a:xfrm>
      </p:grpSpPr>
      <p:sp>
        <p:nvSpPr>
          <p:cNvPr id="925" name="Google Shape;925;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6" name="Google Shape;926;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7" name="Google Shape;927;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5" name="Shape 935"/>
        <p:cNvGrpSpPr/>
        <p:nvPr/>
      </p:nvGrpSpPr>
      <p:grpSpPr>
        <a:xfrm>
          <a:off x="0" y="0"/>
          <a:ext cx="0" cy="0"/>
          <a:chOff x="0" y="0"/>
          <a:chExt cx="0" cy="0"/>
        </a:xfrm>
      </p:grpSpPr>
      <p:sp>
        <p:nvSpPr>
          <p:cNvPr id="936" name="Google Shape;936;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7" name="Google Shape;937;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38" name="Google Shape;938;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9" name="Shape 949"/>
        <p:cNvGrpSpPr/>
        <p:nvPr/>
      </p:nvGrpSpPr>
      <p:grpSpPr>
        <a:xfrm>
          <a:off x="0" y="0"/>
          <a:ext cx="0" cy="0"/>
          <a:chOff x="0" y="0"/>
          <a:chExt cx="0" cy="0"/>
        </a:xfrm>
      </p:grpSpPr>
      <p:sp>
        <p:nvSpPr>
          <p:cNvPr id="950" name="Google Shape;950;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1" name="Google Shape;951;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2" name="Google Shape;952;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8" name="Shape 958"/>
        <p:cNvGrpSpPr/>
        <p:nvPr/>
      </p:nvGrpSpPr>
      <p:grpSpPr>
        <a:xfrm>
          <a:off x="0" y="0"/>
          <a:ext cx="0" cy="0"/>
          <a:chOff x="0" y="0"/>
          <a:chExt cx="0" cy="0"/>
        </a:xfrm>
      </p:grpSpPr>
      <p:sp>
        <p:nvSpPr>
          <p:cNvPr id="959" name="Google Shape;959;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60" name="Google Shape;960;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61" name="Google Shape;961;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1" name="Shape 971"/>
        <p:cNvGrpSpPr/>
        <p:nvPr/>
      </p:nvGrpSpPr>
      <p:grpSpPr>
        <a:xfrm>
          <a:off x="0" y="0"/>
          <a:ext cx="0" cy="0"/>
          <a:chOff x="0" y="0"/>
          <a:chExt cx="0" cy="0"/>
        </a:xfrm>
      </p:grpSpPr>
      <p:sp>
        <p:nvSpPr>
          <p:cNvPr id="972" name="Google Shape;972;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3" name="Google Shape;973;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4" name="Google Shape;974;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5" name="Shape 985"/>
        <p:cNvGrpSpPr/>
        <p:nvPr/>
      </p:nvGrpSpPr>
      <p:grpSpPr>
        <a:xfrm>
          <a:off x="0" y="0"/>
          <a:ext cx="0" cy="0"/>
          <a:chOff x="0" y="0"/>
          <a:chExt cx="0" cy="0"/>
        </a:xfrm>
      </p:grpSpPr>
      <p:sp>
        <p:nvSpPr>
          <p:cNvPr id="986" name="Google Shape;986;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7" name="Google Shape;987;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8" name="Google Shape;988;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7" name="Shape 997"/>
        <p:cNvGrpSpPr/>
        <p:nvPr/>
      </p:nvGrpSpPr>
      <p:grpSpPr>
        <a:xfrm>
          <a:off x="0" y="0"/>
          <a:ext cx="0" cy="0"/>
          <a:chOff x="0" y="0"/>
          <a:chExt cx="0" cy="0"/>
        </a:xfrm>
      </p:grpSpPr>
      <p:sp>
        <p:nvSpPr>
          <p:cNvPr id="998" name="Google Shape;998;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9" name="Google Shape;999;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0" name="Google Shape;1000;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7" name="Google Shape;1007;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8" name="Google Shape;1008;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3" name="Shape 1013"/>
        <p:cNvGrpSpPr/>
        <p:nvPr/>
      </p:nvGrpSpPr>
      <p:grpSpPr>
        <a:xfrm>
          <a:off x="0" y="0"/>
          <a:ext cx="0" cy="0"/>
          <a:chOff x="0" y="0"/>
          <a:chExt cx="0" cy="0"/>
        </a:xfrm>
      </p:grpSpPr>
      <p:sp>
        <p:nvSpPr>
          <p:cNvPr id="1014" name="Google Shape;1014;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5" name="Google Shape;1015;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6" name="Google Shape;1016;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1" name="Shape 1021"/>
        <p:cNvGrpSpPr/>
        <p:nvPr/>
      </p:nvGrpSpPr>
      <p:grpSpPr>
        <a:xfrm>
          <a:off x="0" y="0"/>
          <a:ext cx="0" cy="0"/>
          <a:chOff x="0" y="0"/>
          <a:chExt cx="0" cy="0"/>
        </a:xfrm>
      </p:grpSpPr>
      <p:sp>
        <p:nvSpPr>
          <p:cNvPr id="1022" name="Google Shape;1022;g22951048abd_0_9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3" name="Google Shape;1023;g22951048abd_0_9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4" name="Google Shape;1024;g22951048abd_0_9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9" name="Shape 1029"/>
        <p:cNvGrpSpPr/>
        <p:nvPr/>
      </p:nvGrpSpPr>
      <p:grpSpPr>
        <a:xfrm>
          <a:off x="0" y="0"/>
          <a:ext cx="0" cy="0"/>
          <a:chOff x="0" y="0"/>
          <a:chExt cx="0" cy="0"/>
        </a:xfrm>
      </p:grpSpPr>
      <p:sp>
        <p:nvSpPr>
          <p:cNvPr id="1030" name="Google Shape;1030;g25f04ffd544_0_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31" name="Google Shape;1031;g25f04ffd544_0_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32" name="Google Shape;1032;g25f04ffd544_0_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7" name="Shape 1037"/>
        <p:cNvGrpSpPr/>
        <p:nvPr/>
      </p:nvGrpSpPr>
      <p:grpSpPr>
        <a:xfrm>
          <a:off x="0" y="0"/>
          <a:ext cx="0" cy="0"/>
          <a:chOff x="0" y="0"/>
          <a:chExt cx="0" cy="0"/>
        </a:xfrm>
      </p:grpSpPr>
      <p:sp>
        <p:nvSpPr>
          <p:cNvPr id="1038" name="Google Shape;1038;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39" name="Google Shape;1039;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40" name="Google Shape;1040;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g2679e03640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52" name="Google Shape;1052;g2679e03640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53" name="Google Shape;1053;g2679e03640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5a75613929_0_8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5a75613929_0_8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5a75613929_0_8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2" name="Google Shape;842;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3" name="Google Shape;843;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23ba60b4b9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23ba60b4b9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23ba60b4b9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9" name="Shape 869"/>
        <p:cNvGrpSpPr/>
        <p:nvPr/>
      </p:nvGrpSpPr>
      <p:grpSpPr>
        <a:xfrm>
          <a:off x="0" y="0"/>
          <a:ext cx="0" cy="0"/>
          <a:chOff x="0" y="0"/>
          <a:chExt cx="0" cy="0"/>
        </a:xfrm>
      </p:grpSpPr>
      <p:sp>
        <p:nvSpPr>
          <p:cNvPr id="870" name="Google Shape;870;g27cf8ae6455_0_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1" name="Google Shape;871;g27cf8ae6455_0_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2" name="Google Shape;872;g27cf8ae6455_0_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7.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3.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2.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2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hyperlink" Target="https://schl41demo.staywellhealthlibrary.com/Search/1,2862" TargetMode="External"/><Relationship Id="rId4" Type="http://schemas.openxmlformats.org/officeDocument/2006/relationships/hyperlink" Target="https://schl41demo.staywellhealthlibrary.com/Search/134,644" TargetMode="External"/><Relationship Id="rId9" Type="http://schemas.openxmlformats.org/officeDocument/2006/relationships/image" Target="../media/image42.jpg"/><Relationship Id="rId5" Type="http://schemas.openxmlformats.org/officeDocument/2006/relationships/hyperlink" Target="https://schl41demo.staywellhealthlibrary.com/YourFamily/OlderAdults/85,P00601" TargetMode="External"/><Relationship Id="rId6" Type="http://schemas.openxmlformats.org/officeDocument/2006/relationships/hyperlink" Target="https://schl41demo.staywellhealthlibrary.com/Search/85,P00172" TargetMode="External"/><Relationship Id="rId7" Type="http://schemas.openxmlformats.org/officeDocument/2006/relationships/hyperlink" Target="https://schl41demo.staywellhealthlibrary.com/spanish/Search/85,P03295" TargetMode="External"/><Relationship Id="rId8" Type="http://schemas.openxmlformats.org/officeDocument/2006/relationships/image" Target="../media/image39.jpg"/><Relationship Id="rId11" Type="http://schemas.openxmlformats.org/officeDocument/2006/relationships/image" Target="../media/image41.jpg"/><Relationship Id="rId10" Type="http://schemas.openxmlformats.org/officeDocument/2006/relationships/image" Target="../media/image40.jpg"/><Relationship Id="rId12" Type="http://schemas.openxmlformats.org/officeDocument/2006/relationships/image" Target="../media/image3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1.xml"/><Relationship Id="rId3" Type="http://schemas.openxmlformats.org/officeDocument/2006/relationships/image" Target="../media/image4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85,P00772" TargetMode="External"/><Relationship Id="rId4" Type="http://schemas.openxmlformats.org/officeDocument/2006/relationships/hyperlink" Target="https://schl41demo.staywellhealthlibrary.com/spanish/Search/85,P03865" TargetMode="External"/><Relationship Id="rId5"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hyperlink" Target="https://schl41demo.staywellhealthlibrary.com/Search/1,4486" TargetMode="External"/><Relationship Id="rId4" Type="http://schemas.openxmlformats.org/officeDocument/2006/relationships/hyperlink" Target="https://schl41demo.staywellhealthlibrary.com/Search/134,63" TargetMode="External"/><Relationship Id="rId5" Type="http://schemas.openxmlformats.org/officeDocument/2006/relationships/image" Target="../media/image3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5.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5.xml"/><Relationship Id="rId3" Type="http://schemas.openxmlformats.org/officeDocument/2006/relationships/image" Target="../media/image4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6.xml"/><Relationship Id="rId3" Type="http://schemas.openxmlformats.org/officeDocument/2006/relationships/image" Target="../media/image49.jpg"/><Relationship Id="rId4" Type="http://schemas.openxmlformats.org/officeDocument/2006/relationships/hyperlink" Target="https://krameshelp.webmdignite.com/" TargetMode="External"/><Relationship Id="rId5" Type="http://schemas.openxmlformats.org/officeDocument/2006/relationships/hyperlink" Target="https://schl41demo.staywellhealthlibrary.com/Search/40,AlzheimerQuiz" TargetMode="External"/><Relationship Id="rId6" Type="http://schemas.openxmlformats.org/officeDocument/2006/relationships/hyperlink" Target="https://schl41demo.staywellhealthlibrary.com/Search/134,62" TargetMode="External"/><Relationship Id="rId7" Type="http://schemas.openxmlformats.org/officeDocument/2006/relationships/hyperlink" Target="https://schl41demo.staywellhealthlibrary.com/Search/88,p11158"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46.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8.xml"/><Relationship Id="rId3" Type="http://schemas.openxmlformats.org/officeDocument/2006/relationships/image" Target="../media/image48.jp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schl41demo.staywellhealthlibrary.com/Search/88,p12399" TargetMode="External"/><Relationship Id="rId4" Type="http://schemas.openxmlformats.org/officeDocument/2006/relationships/hyperlink" Target="https://schl41demo.staywellhealthlibrary.com/Search/134,64" TargetMode="External"/><Relationship Id="rId5" Type="http://schemas.openxmlformats.org/officeDocument/2006/relationships/hyperlink" Target="https://schl41demo.staywellhealthlibrary.com/Search/134,63" TargetMode="External"/><Relationship Id="rId6" Type="http://schemas.openxmlformats.org/officeDocument/2006/relationships/hyperlink" Target="https://schl41demo.staywellhealthlibrary.com/YourFamily/OlderAdults/Concerns/85,P00780" TargetMode="External"/><Relationship Id="rId7" Type="http://schemas.openxmlformats.org/officeDocument/2006/relationships/hyperlink" Target="https://schl41demo.staywellhealthlibrary.com/YourFamily/OlderAdults/Concerns/85,P03873"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schl41demo.staywellhealthlibrary.com/Search/40,AlzheimerQuiz" TargetMode="External"/><Relationship Id="rId4" Type="http://schemas.openxmlformats.org/officeDocument/2006/relationships/hyperlink" Target="https://schl41demo.staywellhealthlibrary.com/Search/88,p11158" TargetMode="External"/><Relationship Id="rId5" Type="http://schemas.openxmlformats.org/officeDocument/2006/relationships/hyperlink" Target="https://schl41demo.staywellhealthlibrary.com/YourFamily/OlderAdults/88,p12382" TargetMode="External"/><Relationship Id="rId6" Type="http://schemas.openxmlformats.org/officeDocument/2006/relationships/hyperlink" Target="https://schl41demo.staywellhealthlibrary.com/Search/134,644"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schl41demo.staywellhealthlibrary.com/Search/134,171" TargetMode="External"/><Relationship Id="rId4" Type="http://schemas.openxmlformats.org/officeDocument/2006/relationships/hyperlink" Target="https://schl41demo.staywellhealthlibrary.com/Search/134,76"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schl41demo.staywellhealthlibrary.com/Search/134,62" TargetMode="External"/><Relationship Id="rId4" Type="http://schemas.openxmlformats.org/officeDocument/2006/relationships/hyperlink" Target="https://schl41demo.staywellhealthlibrary.com/Search/1,2862" TargetMode="External"/><Relationship Id="rId5" Type="http://schemas.openxmlformats.org/officeDocument/2006/relationships/hyperlink" Target="https://schl41demo.staywellhealthlibrary.com/YourFamily/OlderAdults/85,P00601" TargetMode="External"/><Relationship Id="rId6" Type="http://schemas.openxmlformats.org/officeDocument/2006/relationships/hyperlink" Target="https://schl41demo.staywellhealthlibrary.com/Search/85,P03694" TargetMode="External"/><Relationship Id="rId7" Type="http://schemas.openxmlformats.org/officeDocument/2006/relationships/hyperlink" Target="https://schl41demo.staywellhealthlibrary.com/YourFamily/OlderAdults/1,1012"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hyperlink" Target="https://schl41demo.staywellhealthlibrary.com/YourFamily/OlderAdults/1,2780" TargetMode="External"/><Relationship Id="rId4" Type="http://schemas.openxmlformats.org/officeDocument/2006/relationships/hyperlink" Target="https://schl41demo.staywellhealthlibrary.com/YourFamily/OlderAdults/1,3043" TargetMode="External"/><Relationship Id="rId5" Type="http://schemas.openxmlformats.org/officeDocument/2006/relationships/hyperlink" Target="https://schl41demo.staywellhealthlibrary.com/YourFamily/OlderAdults/1,1437"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5.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4.png"/><Relationship Id="rId8" Type="http://schemas.openxmlformats.org/officeDocument/2006/relationships/image" Target="../media/image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3.png"/><Relationship Id="rId4" Type="http://schemas.openxmlformats.org/officeDocument/2006/relationships/image" Target="../media/image20.png"/><Relationship Id="rId5"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9" Type="http://schemas.openxmlformats.org/officeDocument/2006/relationships/image" Target="../media/image28.png"/><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38.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Search/134,64" TargetMode="External"/><Relationship Id="rId4" Type="http://schemas.openxmlformats.org/officeDocument/2006/relationships/hyperlink" Target="https://schl41demo.staywellhealthlibrary.com/Search/40,AlzheimerQuiz" TargetMode="External"/><Relationship Id="rId5" Type="http://schemas.openxmlformats.org/officeDocument/2006/relationships/image" Target="../media/image27.jpg"/><Relationship Id="rId6" Type="http://schemas.openxmlformats.org/officeDocument/2006/relationships/image" Target="../media/image26.png"/><Relationship Id="rId7" Type="http://schemas.openxmlformats.org/officeDocument/2006/relationships/image" Target="../media/image3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Search/90,P02134" TargetMode="External"/><Relationship Id="rId4" Type="http://schemas.openxmlformats.org/officeDocument/2006/relationships/hyperlink" Target="https://schl41demo.staywellhealthlibrary.com/spanish/Search/90,P05241" TargetMode="External"/><Relationship Id="rId9" Type="http://schemas.openxmlformats.org/officeDocument/2006/relationships/image" Target="../media/image30.png"/><Relationship Id="rId5" Type="http://schemas.openxmlformats.org/officeDocument/2006/relationships/hyperlink" Target="https://schl41demo.staywellhealthlibrary.com/Search/88,p11158" TargetMode="External"/><Relationship Id="rId6" Type="http://schemas.openxmlformats.org/officeDocument/2006/relationships/hyperlink" Target="https://schl41demo.staywellhealthlibrary.com/YourFamily/OlderAdults/88,p12382" TargetMode="External"/><Relationship Id="rId7" Type="http://schemas.openxmlformats.org/officeDocument/2006/relationships/image" Target="../media/image31.png"/><Relationship Id="rId8" Type="http://schemas.openxmlformats.org/officeDocument/2006/relationships/image" Target="../media/image29.jpg"/><Relationship Id="rId10" Type="http://schemas.openxmlformats.org/officeDocument/2006/relationships/image" Target="../media/image3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167,tau_a_beta42" TargetMode="External"/><Relationship Id="rId4" Type="http://schemas.openxmlformats.org/officeDocument/2006/relationships/hyperlink" Target="https://schl41demo.staywellhealthlibrary.com/spanish/Search/167,tau_a_beta42_ES" TargetMode="External"/><Relationship Id="rId9" Type="http://schemas.openxmlformats.org/officeDocument/2006/relationships/image" Target="../media/image35.png"/><Relationship Id="rId5" Type="http://schemas.openxmlformats.org/officeDocument/2006/relationships/hyperlink" Target="https://schl41demo.staywellhealthlibrary.com/YourFamily/OlderAdults/Concerns/85,P00780" TargetMode="External"/><Relationship Id="rId6" Type="http://schemas.openxmlformats.org/officeDocument/2006/relationships/hyperlink" Target="https://schl41demo.staywellhealthlibrary.com/YourFamily/OlderAdults/Concerns/85,P03873" TargetMode="External"/><Relationship Id="rId7" Type="http://schemas.openxmlformats.org/officeDocument/2006/relationships/image" Target="../media/image24.png"/><Relationship Id="rId8" Type="http://schemas.openxmlformats.org/officeDocument/2006/relationships/image" Target="../media/image3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YourFamily/OlderAdults/1,1012" TargetMode="External"/><Relationship Id="rId4" Type="http://schemas.openxmlformats.org/officeDocument/2006/relationships/hyperlink" Target="https://schl41demo.staywellhealthlibrary.com/Search/134,62" TargetMode="External"/><Relationship Id="rId9" Type="http://schemas.openxmlformats.org/officeDocument/2006/relationships/image" Target="../media/image36.jpg"/><Relationship Id="rId5" Type="http://schemas.openxmlformats.org/officeDocument/2006/relationships/hyperlink" Target="https://schl41demo.staywellhealthlibrary.com/Search/1,1437" TargetMode="External"/><Relationship Id="rId6" Type="http://schemas.openxmlformats.org/officeDocument/2006/relationships/image" Target="../media/image24.png"/><Relationship Id="rId7" Type="http://schemas.openxmlformats.org/officeDocument/2006/relationships/image" Target="../media/image37.jpg"/><Relationship Id="rId8" Type="http://schemas.openxmlformats.org/officeDocument/2006/relationships/image" Target="../media/image3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38" r="16645" t="0"/>
          <a:stretch/>
        </p:blipFill>
        <p:spPr>
          <a:xfrm>
            <a:off x="7025175" y="-4532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a:t>
            </a:r>
            <a:r>
              <a:rPr lang="en-US"/>
              <a:t>Alzheimer’s</a:t>
            </a:r>
            <a:r>
              <a:rPr lang="en-US"/>
              <a:t> </a:t>
            </a:r>
            <a:r>
              <a:rPr lang="en-US"/>
              <a:t>Health</a:t>
            </a:r>
            <a:r>
              <a:rPr lang="en-US"/>
              <a:t>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90"/>
          <p:cNvSpPr txBox="1"/>
          <p:nvPr>
            <p:ph type="title"/>
          </p:nvPr>
        </p:nvSpPr>
        <p:spPr>
          <a:xfrm>
            <a:off x="723900" y="270750"/>
            <a:ext cx="10617900" cy="83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5: Tips for caring for your loved one</a:t>
            </a:r>
            <a:endParaRPr/>
          </a:p>
        </p:txBody>
      </p:sp>
      <p:graphicFrame>
        <p:nvGraphicFramePr>
          <p:cNvPr id="890" name="Google Shape;890;p90"/>
          <p:cNvGraphicFramePr/>
          <p:nvPr/>
        </p:nvGraphicFramePr>
        <p:xfrm>
          <a:off x="741363" y="1331363"/>
          <a:ext cx="3000000" cy="3000000"/>
        </p:xfrm>
        <a:graphic>
          <a:graphicData uri="http://schemas.openxmlformats.org/drawingml/2006/table">
            <a:tbl>
              <a:tblPr>
                <a:noFill/>
                <a:tableStyleId>{46D66E88-6800-41C9-9039-8FA9377A675B}</a:tableStyleId>
              </a:tblPr>
              <a:tblGrid>
                <a:gridCol w="3836850"/>
                <a:gridCol w="3416550"/>
                <a:gridCol w="2035650"/>
              </a:tblGrid>
              <a:tr h="4024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1758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It’s tough watching someone you care about struggle with memory loss. When should you get a doctor involved? How can you help? Check out these tips for showing love and support when it’s needed most.</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https://schl41demo.staywellhealthlibrary.com/Search/1,2862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9669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Let’s talk nutrition! We’re dishing out some tasty tips to help caregivers craft a dementia-friendly eating plan.</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https://schl41demo.staywellhealthlibrary.com/Search/134,644</a:t>
                      </a:r>
                      <a:r>
                        <a:rPr lang="en-US" sz="1100">
                          <a:solidFill>
                            <a:schemeClr val="accent3"/>
                          </a:solidFill>
                          <a:latin typeface="Plus Jakarta Sans"/>
                          <a:ea typeface="Plus Jakarta Sans"/>
                          <a:cs typeface="Plus Jakarta Sans"/>
                          <a:sym typeface="Plus Jakarta Sans"/>
                        </a:rPr>
                        <a:t> </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0311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The holidays aren’t here yet, but we’ve got a list you should definitely check twice! Make your home safe for loved ones with Alzheimer’s with these handy guidelines.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https://schl41demo.staywellhealthlibrary.com/YourFamily/OlderAdults/85,P00601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350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Discover the beauty of art, dance, and music in Alzheimer’s care. 🎨🩰🎶 Learn how these therapies light up lives and nurture well-being. (Also available in Spanish.)</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https://schl41demo.staywellhealthlibrary.com/Search/85,P00172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https://schl41demo.staywellhealthlibrary.com/spanish/Search/85,P03295</a:t>
                      </a:r>
                      <a:r>
                        <a:rPr lang="en-US" sz="1100">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91" name="Google Shape;891;p90"/>
          <p:cNvSpPr txBox="1"/>
          <p:nvPr/>
        </p:nvSpPr>
        <p:spPr>
          <a:xfrm>
            <a:off x="688050" y="70000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A close-up of a young person holding an old hand&#10;&#10;Description automatically generated" id="892" name="Google Shape;892;p90"/>
          <p:cNvPicPr preferRelativeResize="0"/>
          <p:nvPr/>
        </p:nvPicPr>
        <p:blipFill>
          <a:blip r:embed="rId8">
            <a:alphaModFix/>
          </a:blip>
          <a:stretch>
            <a:fillRect/>
          </a:stretch>
        </p:blipFill>
        <p:spPr>
          <a:xfrm>
            <a:off x="8301900" y="1846050"/>
            <a:ext cx="1403950" cy="935967"/>
          </a:xfrm>
          <a:prstGeom prst="rect">
            <a:avLst/>
          </a:prstGeom>
          <a:noFill/>
          <a:ln>
            <a:noFill/>
          </a:ln>
        </p:spPr>
      </p:pic>
      <p:pic>
        <p:nvPicPr>
          <p:cNvPr descr="A person's head with vegetables on it&#10;&#10;Description automatically generated" id="893" name="Google Shape;893;p90"/>
          <p:cNvPicPr preferRelativeResize="0"/>
          <p:nvPr/>
        </p:nvPicPr>
        <p:blipFill>
          <a:blip r:embed="rId9">
            <a:alphaModFix/>
          </a:blip>
          <a:stretch>
            <a:fillRect/>
          </a:stretch>
        </p:blipFill>
        <p:spPr>
          <a:xfrm>
            <a:off x="8193285" y="3041287"/>
            <a:ext cx="1621189" cy="935975"/>
          </a:xfrm>
          <a:prstGeom prst="rect">
            <a:avLst/>
          </a:prstGeom>
          <a:noFill/>
          <a:ln>
            <a:noFill/>
          </a:ln>
        </p:spPr>
      </p:pic>
      <p:pic>
        <p:nvPicPr>
          <p:cNvPr descr="A pen on a checklist&#10;&#10;Description automatically generated" id="894" name="Google Shape;894;p90"/>
          <p:cNvPicPr preferRelativeResize="0"/>
          <p:nvPr/>
        </p:nvPicPr>
        <p:blipFill>
          <a:blip r:embed="rId10">
            <a:alphaModFix/>
          </a:blip>
          <a:stretch>
            <a:fillRect/>
          </a:stretch>
        </p:blipFill>
        <p:spPr>
          <a:xfrm>
            <a:off x="8294949" y="4064475"/>
            <a:ext cx="1417851" cy="935975"/>
          </a:xfrm>
          <a:prstGeom prst="rect">
            <a:avLst/>
          </a:prstGeom>
          <a:noFill/>
          <a:ln>
            <a:noFill/>
          </a:ln>
        </p:spPr>
      </p:pic>
      <p:pic>
        <p:nvPicPr>
          <p:cNvPr descr="A couple of people painting a heart on a wall&#10;&#10;Description automatically generated" id="895" name="Google Shape;895;p90"/>
          <p:cNvPicPr preferRelativeResize="0"/>
          <p:nvPr/>
        </p:nvPicPr>
        <p:blipFill>
          <a:blip r:embed="rId11">
            <a:alphaModFix/>
          </a:blip>
          <a:stretch>
            <a:fillRect/>
          </a:stretch>
        </p:blipFill>
        <p:spPr>
          <a:xfrm>
            <a:off x="8410525" y="5170125"/>
            <a:ext cx="1403950" cy="935975"/>
          </a:xfrm>
          <a:prstGeom prst="rect">
            <a:avLst/>
          </a:prstGeom>
          <a:noFill/>
          <a:ln>
            <a:noFill/>
          </a:ln>
        </p:spPr>
      </p:pic>
      <p:sp>
        <p:nvSpPr>
          <p:cNvPr id="896" name="Google Shape;896;p90"/>
          <p:cNvSpPr txBox="1"/>
          <p:nvPr/>
        </p:nvSpPr>
        <p:spPr>
          <a:xfrm>
            <a:off x="10098975" y="3049200"/>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97" name="Google Shape;897;p90"/>
          <p:cNvGrpSpPr/>
          <p:nvPr/>
        </p:nvGrpSpPr>
        <p:grpSpPr>
          <a:xfrm>
            <a:off x="10761675" y="2324825"/>
            <a:ext cx="681600" cy="681600"/>
            <a:chOff x="10294125" y="2443000"/>
            <a:chExt cx="681600" cy="681600"/>
          </a:xfrm>
        </p:grpSpPr>
        <p:sp>
          <p:nvSpPr>
            <p:cNvPr id="898" name="Google Shape;898;p90"/>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9" name="Google Shape;899;p90"/>
            <p:cNvPicPr preferRelativeResize="0"/>
            <p:nvPr/>
          </p:nvPicPr>
          <p:blipFill>
            <a:blip r:embed="rId12">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4" name="Shape 904"/>
        <p:cNvGrpSpPr/>
        <p:nvPr/>
      </p:nvGrpSpPr>
      <p:grpSpPr>
        <a:xfrm>
          <a:off x="0" y="0"/>
          <a:ext cx="0" cy="0"/>
          <a:chOff x="0" y="0"/>
          <a:chExt cx="0" cy="0"/>
        </a:xfrm>
      </p:grpSpPr>
      <p:pic>
        <p:nvPicPr>
          <p:cNvPr id="905" name="Google Shape;905;p91"/>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906" name="Google Shape;906;p91"/>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7" name="Google Shape;907;p91"/>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908" name="Google Shape;908;p91"/>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Neurology care teams by highlighting a specialist or nurse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909" name="Google Shape;909;p91"/>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Alzheimer’s-related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910" name="Google Shape;910;p91"/>
          <p:cNvSpPr/>
          <p:nvPr/>
        </p:nvSpPr>
        <p:spPr>
          <a:xfrm flipH="1">
            <a:off x="6204050" y="3443875"/>
            <a:ext cx="2958300" cy="2876400"/>
          </a:xfrm>
          <a:prstGeom prst="teardrop">
            <a:avLst>
              <a:gd fmla="val 94825"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1" name="Google Shape;911;p91"/>
          <p:cNvSpPr txBox="1"/>
          <p:nvPr/>
        </p:nvSpPr>
        <p:spPr>
          <a:xfrm>
            <a:off x="6432575" y="3582625"/>
            <a:ext cx="2691900" cy="248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lt2"/>
                </a:solidFill>
                <a:latin typeface="Plus Jakarta Sans"/>
                <a:ea typeface="Plus Jakarta Sans"/>
                <a:cs typeface="Plus Jakarta Sans"/>
                <a:sym typeface="Plus Jakarta Sans"/>
              </a:rPr>
              <a:t>Top Alzheimer’s keywords</a:t>
            </a:r>
            <a:endParaRPr b="1" sz="12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alibri"/>
                <a:ea typeface="Calibri"/>
                <a:cs typeface="Calibri"/>
                <a:sym typeface="Calibri"/>
              </a:rPr>
              <a:t>a</a:t>
            </a:r>
            <a:r>
              <a:rPr lang="en-US" sz="1100">
                <a:solidFill>
                  <a:schemeClr val="lt2"/>
                </a:solidFill>
                <a:latin typeface="Plus Jakarta Sans"/>
                <a:ea typeface="Plus Jakarta Sans"/>
                <a:cs typeface="Plus Jakarta Sans"/>
                <a:sym typeface="Plus Jakarta Sans"/>
              </a:rPr>
              <a:t>lzheimer's</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alzheimer's disease</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alzheimer's symptoms</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what is alzheimer's</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dementia vs alzheimers</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what causes alzheimer's</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early onset alzheimer's</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alzheimer's treatment</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is alzheimer's genetic</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stages of alzheimers</a:t>
            </a:r>
            <a:endParaRPr sz="11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100">
                <a:solidFill>
                  <a:schemeClr val="lt2"/>
                </a:solidFill>
                <a:latin typeface="Plus Jakarta Sans"/>
                <a:ea typeface="Plus Jakarta Sans"/>
                <a:cs typeface="Plus Jakarta Sans"/>
                <a:sym typeface="Plus Jakarta Sans"/>
              </a:rPr>
              <a:t>alzheimer's brain</a:t>
            </a:r>
            <a:endParaRPr sz="1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6" name="Shape 916"/>
        <p:cNvGrpSpPr/>
        <p:nvPr/>
      </p:nvGrpSpPr>
      <p:grpSpPr>
        <a:xfrm>
          <a:off x="0" y="0"/>
          <a:ext cx="0" cy="0"/>
          <a:chOff x="0" y="0"/>
          <a:chExt cx="0" cy="0"/>
        </a:xfrm>
      </p:grpSpPr>
      <p:sp>
        <p:nvSpPr>
          <p:cNvPr id="917" name="Google Shape;917;p92"/>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18" name="Google Shape;918;p92"/>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8 Surprising Signs of Alzheimer’s You Might Be Overlooking</a:t>
            </a:r>
            <a:endParaRPr>
              <a:solidFill>
                <a:srgbClr val="000000"/>
              </a:solidFill>
              <a:latin typeface="Plus Jakarta Sans"/>
              <a:ea typeface="Plus Jakarta Sans"/>
              <a:cs typeface="Plus Jakarta Sans"/>
              <a:sym typeface="Plus Jakarta Sans"/>
            </a:endParaRPr>
          </a:p>
        </p:txBody>
      </p:sp>
      <p:sp>
        <p:nvSpPr>
          <p:cNvPr id="919" name="Google Shape;919;p92"/>
          <p:cNvSpPr txBox="1"/>
          <p:nvPr>
            <p:ph idx="2" type="body"/>
          </p:nvPr>
        </p:nvSpPr>
        <p:spPr>
          <a:xfrm>
            <a:off x="740675" y="1891425"/>
            <a:ext cx="8786100" cy="4790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Forgetting things or getting lost—most people know at least one  common sign of Alzheimer’s disease. But there are other warning signs that fly under the radar.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Knowing these red flags can make a world of difference. Be sure to talk with your healthcare provider if you spot them in yourself or a loved one. The earlier you identify Alzheimer’s disease, the more likely treatment can help with symptoms and give you time to plan for the future.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Alzheimer’s is a puzzle with many pieces. To get the full picture, start by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reviewing the basics</a:t>
            </a:r>
            <a:r>
              <a:rPr i="1" lang="en-US" sz="1200">
                <a:solidFill>
                  <a:srgbClr val="000000"/>
                </a:solidFill>
                <a:latin typeface="Plus Jakarta Sans"/>
                <a:ea typeface="Plus Jakarta Sans"/>
                <a:cs typeface="Plus Jakarta Sans"/>
                <a:sym typeface="Plus Jakarta Sans"/>
              </a:rPr>
              <a:t>. (Also available in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Some of the lesser-known symptoms include: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1. Personality Changes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Someone who’s always been a go-getter now hesitates to take initiative. Or a diligent planner has trouble thinking ahead. These are causes for concern.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2. Money Troubles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Planning and problem-solving skills might not be as sharp, leading to difficulties with paying bills or handling cash.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3. Losing Track of Time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Many everyday tasks take longer when a person has cognitive problems. Their perception of time changes, too—they might get confused about the current date.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4. Slips in Self-Care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Personal hygiene habits might fall by the wayside. You might also notice lapses in caring for a pet.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p:txBody>
      </p:sp>
      <p:sp>
        <p:nvSpPr>
          <p:cNvPr id="920" name="Google Shape;920;p92"/>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Neurology</a:t>
            </a:r>
            <a:r>
              <a:rPr b="1" i="1" lang="en-US" sz="1300">
                <a:solidFill>
                  <a:schemeClr val="accent3"/>
                </a:solidFill>
                <a:latin typeface="Plus Jakarta Sans"/>
                <a:ea typeface="Plus Jakarta Sans"/>
                <a:cs typeface="Plus Jakarta Sans"/>
                <a:sym typeface="Plus Jakarta Sans"/>
              </a:rPr>
              <a:t> </a:t>
            </a:r>
            <a:r>
              <a:rPr b="1" i="1" lang="en-US" sz="1300">
                <a:solidFill>
                  <a:schemeClr val="accent3"/>
                </a:solidFill>
                <a:latin typeface="Plus Jakarta Sans"/>
                <a:ea typeface="Plus Jakarta Sans"/>
                <a:cs typeface="Plus Jakarta Sans"/>
                <a:sym typeface="Plus Jakarta Sans"/>
              </a:rPr>
              <a:t>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21" name="Google Shape;921;p92"/>
          <p:cNvGrpSpPr/>
          <p:nvPr/>
        </p:nvGrpSpPr>
        <p:grpSpPr>
          <a:xfrm>
            <a:off x="10219200" y="2637025"/>
            <a:ext cx="681600" cy="681600"/>
            <a:chOff x="10294125" y="1691525"/>
            <a:chExt cx="681600" cy="681600"/>
          </a:xfrm>
        </p:grpSpPr>
        <p:sp>
          <p:nvSpPr>
            <p:cNvPr id="922" name="Google Shape;922;p92"/>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3" name="Google Shape;923;p92"/>
            <p:cNvPicPr preferRelativeResize="0"/>
            <p:nvPr/>
          </p:nvPicPr>
          <p:blipFill>
            <a:blip r:embed="rId5">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8" name="Shape 928"/>
        <p:cNvGrpSpPr/>
        <p:nvPr/>
      </p:nvGrpSpPr>
      <p:grpSpPr>
        <a:xfrm>
          <a:off x="0" y="0"/>
          <a:ext cx="0" cy="0"/>
          <a:chOff x="0" y="0"/>
          <a:chExt cx="0" cy="0"/>
        </a:xfrm>
      </p:grpSpPr>
      <p:sp>
        <p:nvSpPr>
          <p:cNvPr id="929" name="Google Shape;929;p93"/>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30" name="Google Shape;930;p93"/>
          <p:cNvSpPr txBox="1"/>
          <p:nvPr>
            <p:ph idx="2" type="body"/>
          </p:nvPr>
        </p:nvSpPr>
        <p:spPr>
          <a:xfrm>
            <a:off x="723900" y="1111400"/>
            <a:ext cx="8826300" cy="5339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5. Vision Issues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Alzheimer’s disease can cause problems with processing visual information. This can make it seem like the person has poor eyesight—like trouble reading or an inability to distinguish colors.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6. Mood Swings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Anyone can get irritated when things don’t go their way. But if a change in routine triggers uncharacteristic anxiety or aggression, that’s a red flag.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No matter the cause, managing your emotions can be a challenge.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Use these strategies</a:t>
            </a:r>
            <a:r>
              <a:rPr i="1" lang="en-US" sz="1200">
                <a:solidFill>
                  <a:srgbClr val="000000"/>
                </a:solidFill>
                <a:latin typeface="Plus Jakarta Sans"/>
                <a:ea typeface="Plus Jakarta Sans"/>
                <a:cs typeface="Plus Jakarta Sans"/>
                <a:sym typeface="Plus Jakarta Sans"/>
              </a:rPr>
              <a:t> to keep your cool when life gets tough.</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7. Being Accident-Prone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Alzheimer’s can affect a person’s perception of space, leading them to trip, spill, or drop things more often.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8. Shifts in Sleep Patterns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Some people with Alzheimer’s disease sleep more during the day and find themselves restless at night. Others may struggle to sleep much at all.</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What’s Next?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Spotting any of these signs doesn’t necessarily mean a person has Alzheimer’s. Other causes might be at play. Still, you shouldn’t wait to address them in yourself or a loved one. That’s especially true if you notice more than one  symptom, including memory loss.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you’re worried, make an appointment with a healthcare provider and ask for a cognitive assessment. Remember, early detection = early action!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Click here</a:t>
            </a:r>
            <a:r>
              <a:rPr i="1" lang="en-US" sz="1200">
                <a:solidFill>
                  <a:srgbClr val="000000"/>
                </a:solidFill>
                <a:latin typeface="Plus Jakarta Sans"/>
                <a:ea typeface="Plus Jakarta Sans"/>
                <a:cs typeface="Plus Jakarta Sans"/>
                <a:sym typeface="Plus Jakarta Sans"/>
              </a:rPr>
              <a:t> to get a head start on understanding diagnosis details and treatment options for early-onset Alzheimer’s disease.</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140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31" name="Google Shape;931;p93"/>
          <p:cNvGrpSpPr/>
          <p:nvPr/>
        </p:nvGrpSpPr>
        <p:grpSpPr>
          <a:xfrm>
            <a:off x="10219200" y="2637025"/>
            <a:ext cx="681600" cy="681600"/>
            <a:chOff x="10294125" y="2443000"/>
            <a:chExt cx="681600" cy="681600"/>
          </a:xfrm>
        </p:grpSpPr>
        <p:sp>
          <p:nvSpPr>
            <p:cNvPr id="932" name="Google Shape;932;p93"/>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33" name="Google Shape;933;p93"/>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934" name="Google Shape;934;p93"/>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9" name="Shape 939"/>
        <p:cNvGrpSpPr/>
        <p:nvPr/>
      </p:nvGrpSpPr>
      <p:grpSpPr>
        <a:xfrm>
          <a:off x="0" y="0"/>
          <a:ext cx="0" cy="0"/>
          <a:chOff x="0" y="0"/>
          <a:chExt cx="0" cy="0"/>
        </a:xfrm>
      </p:grpSpPr>
      <p:pic>
        <p:nvPicPr>
          <p:cNvPr id="940" name="Google Shape;940;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41" name="Google Shape;941;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2" name="Google Shape;942;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3" name="Google Shape;943;p9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44" name="Google Shape;944;p94"/>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1"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45" name="Google Shape;945;p94"/>
          <p:cNvSpPr txBox="1"/>
          <p:nvPr>
            <p:ph idx="1" type="body"/>
          </p:nvPr>
        </p:nvSpPr>
        <p:spPr>
          <a:xfrm>
            <a:off x="533400" y="2614400"/>
            <a:ext cx="5733300" cy="26154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brain boosters that have been shown to prevent Alzheimer’s.</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46" name="Google Shape;946;p94"/>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47" name="Google Shape;947;p94"/>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48" name="Google Shape;948;p94"/>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3" name="Shape 953"/>
        <p:cNvGrpSpPr/>
        <p:nvPr/>
      </p:nvGrpSpPr>
      <p:grpSpPr>
        <a:xfrm>
          <a:off x="0" y="0"/>
          <a:ext cx="0" cy="0"/>
          <a:chOff x="0" y="0"/>
          <a:chExt cx="0" cy="0"/>
        </a:xfrm>
      </p:grpSpPr>
      <p:sp>
        <p:nvSpPr>
          <p:cNvPr id="954" name="Google Shape;954;p95"/>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Alzheimer’s health infographics</a:t>
            </a:r>
            <a:endParaRPr/>
          </a:p>
        </p:txBody>
      </p:sp>
      <p:sp>
        <p:nvSpPr>
          <p:cNvPr id="955" name="Google Shape;955;p95"/>
          <p:cNvSpPr txBox="1"/>
          <p:nvPr>
            <p:ph idx="1" type="body"/>
          </p:nvPr>
        </p:nvSpPr>
        <p:spPr>
          <a:xfrm>
            <a:off x="609600" y="14721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Provide Alzheimer’s prevention tips. </a:t>
            </a:r>
            <a:r>
              <a:rPr lang="en-US" sz="1400">
                <a:solidFill>
                  <a:srgbClr val="4C4C4C"/>
                </a:solidFill>
                <a:latin typeface="Plus Jakarta Sans"/>
                <a:ea typeface="Plus Jakarta Sans"/>
                <a:cs typeface="Plus Jakarta Sans"/>
                <a:sym typeface="Plus Jakarta Sans"/>
              </a:rPr>
              <a:t>These graphics will help your audience understand tips to a healthier brain.</a:t>
            </a:r>
            <a:endParaRPr/>
          </a:p>
        </p:txBody>
      </p:sp>
      <p:pic>
        <p:nvPicPr>
          <p:cNvPr id="956" name="Google Shape;956;p95"/>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57" name="Google Shape;957;p95"/>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6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5 Simple Brain Boosters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Eat right, think bright</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Get up and get going</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Connect and engage</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Enjoy 2-for-1 benefits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The more of these steps  you take, the more your mind and  body may benefit</a:t>
            </a:r>
            <a:endParaRPr>
              <a:solidFill>
                <a:srgbClr val="5E5E5E"/>
              </a:solidFill>
            </a:endParaRPr>
          </a:p>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pic>
        <p:nvPicPr>
          <p:cNvPr id="963" name="Google Shape;963;p96"/>
          <p:cNvPicPr preferRelativeResize="0"/>
          <p:nvPr>
            <p:ph idx="2" type="pic"/>
          </p:nvPr>
        </p:nvPicPr>
        <p:blipFill rotWithShape="1">
          <a:blip r:embed="rId3">
            <a:alphaModFix/>
          </a:blip>
          <a:srcRect b="0" l="18270" r="18270" t="0"/>
          <a:stretch/>
        </p:blipFill>
        <p:spPr>
          <a:xfrm flipH="1">
            <a:off x="6458875" y="416100"/>
            <a:ext cx="5733300" cy="6025800"/>
          </a:xfrm>
          <a:prstGeom prst="flowChartDelay">
            <a:avLst/>
          </a:prstGeom>
        </p:spPr>
      </p:pic>
      <p:sp>
        <p:nvSpPr>
          <p:cNvPr id="964" name="Google Shape;964;p9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5" name="Google Shape;965;p9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6" name="Google Shape;966;p9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67" name="Google Shape;967;p96"/>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968" name="Google Shape;968;p96"/>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healthy brain health topics, preventive health, and self-care. </a:t>
            </a:r>
            <a:endParaRPr b="1" sz="1395">
              <a:latin typeface="Plus Jakarta Sans"/>
              <a:ea typeface="Plus Jakarta Sans"/>
              <a:cs typeface="Plus Jakarta Sans"/>
              <a:sym typeface="Plus Jakarta Sans"/>
            </a:endParaRPr>
          </a:p>
        </p:txBody>
      </p:sp>
      <p:sp>
        <p:nvSpPr>
          <p:cNvPr id="969" name="Google Shape;969;p96"/>
          <p:cNvSpPr txBox="1"/>
          <p:nvPr>
            <p:ph idx="1" type="body"/>
          </p:nvPr>
        </p:nvSpPr>
        <p:spPr>
          <a:xfrm>
            <a:off x="723900" y="2484975"/>
            <a:ext cx="5115900" cy="28302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Century Gothic"/>
              <a:buChar char="●"/>
            </a:pPr>
            <a:r>
              <a:rPr b="0"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What Do You Know About Alzheimer’s Disease?</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Caring for Someone with Alzheimer‘s Disease</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Keep Your Mind and Body Active to Lower Your Risk for Alzheimer’s</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70" name="Google Shape;970;p9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5" name="Shape 975"/>
        <p:cNvGrpSpPr/>
        <p:nvPr/>
      </p:nvGrpSpPr>
      <p:grpSpPr>
        <a:xfrm>
          <a:off x="0" y="0"/>
          <a:ext cx="0" cy="0"/>
          <a:chOff x="0" y="0"/>
          <a:chExt cx="0" cy="0"/>
        </a:xfrm>
      </p:grpSpPr>
      <p:sp>
        <p:nvSpPr>
          <p:cNvPr id="976" name="Google Shape;976;p97"/>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77" name="Google Shape;977;p97"/>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78" name="Google Shape;978;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979" name="Google Shape;979;p97"/>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80" name="Google Shape;980;p97"/>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81" name="Google Shape;981;p97"/>
          <p:cNvGrpSpPr/>
          <p:nvPr/>
        </p:nvGrpSpPr>
        <p:grpSpPr>
          <a:xfrm>
            <a:off x="2370600" y="5227825"/>
            <a:ext cx="681600" cy="681600"/>
            <a:chOff x="10294125" y="2443000"/>
            <a:chExt cx="681600" cy="681600"/>
          </a:xfrm>
        </p:grpSpPr>
        <p:sp>
          <p:nvSpPr>
            <p:cNvPr id="982" name="Google Shape;982;p9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3" name="Google Shape;983;p97"/>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84" name="Google Shape;984;p97"/>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9" name="Shape 989"/>
        <p:cNvGrpSpPr/>
        <p:nvPr/>
      </p:nvGrpSpPr>
      <p:grpSpPr>
        <a:xfrm>
          <a:off x="0" y="0"/>
          <a:ext cx="0" cy="0"/>
          <a:chOff x="0" y="0"/>
          <a:chExt cx="0" cy="0"/>
        </a:xfrm>
      </p:grpSpPr>
      <p:sp>
        <p:nvSpPr>
          <p:cNvPr id="990" name="Google Shape;990;p98"/>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91" name="Google Shape;991;p98"/>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92" name="Google Shape;992;p98"/>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93" name="Google Shape;993;p98"/>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94" name="Google Shape;994;p98"/>
          <p:cNvGrpSpPr/>
          <p:nvPr/>
        </p:nvGrpSpPr>
        <p:grpSpPr>
          <a:xfrm>
            <a:off x="2657375" y="3637800"/>
            <a:ext cx="681600" cy="681600"/>
            <a:chOff x="10294125" y="1691525"/>
            <a:chExt cx="681600" cy="681600"/>
          </a:xfrm>
        </p:grpSpPr>
        <p:sp>
          <p:nvSpPr>
            <p:cNvPr id="995" name="Google Shape;995;p9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6" name="Google Shape;996;p98"/>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1" name="Shape 1001"/>
        <p:cNvGrpSpPr/>
        <p:nvPr/>
      </p:nvGrpSpPr>
      <p:grpSpPr>
        <a:xfrm>
          <a:off x="0" y="0"/>
          <a:ext cx="0" cy="0"/>
          <a:chOff x="0" y="0"/>
          <a:chExt cx="0" cy="0"/>
        </a:xfrm>
      </p:grpSpPr>
      <p:sp>
        <p:nvSpPr>
          <p:cNvPr id="1002" name="Google Shape;1002;p9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03" name="Google Shape;1003;p9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04" name="Google Shape;1004;p99"/>
          <p:cNvGraphicFramePr/>
          <p:nvPr/>
        </p:nvGraphicFramePr>
        <p:xfrm>
          <a:off x="735126" y="1953800"/>
          <a:ext cx="3000000" cy="3000000"/>
        </p:xfrm>
        <a:graphic>
          <a:graphicData uri="http://schemas.openxmlformats.org/drawingml/2006/table">
            <a:tbl>
              <a:tblPr>
                <a:noFill/>
                <a:tableStyleId>{46D66E88-6800-41C9-9039-8FA9377A675B}</a:tableStyleId>
              </a:tblPr>
              <a:tblGrid>
                <a:gridCol w="1758050"/>
                <a:gridCol w="2404650"/>
                <a:gridCol w="6466300"/>
              </a:tblGrid>
              <a:tr h="345450">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95980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Understanding Alzheimer’s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8 Lesser-Known Signs of Alzheimer’s Disease</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https://schl41demo.staywellhealthlibrary.com/Search/88,p12399</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8447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Stages of Alzheimer’s Disease</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https://schl41demo.staywellhealthlibrary.com/Search/134,64</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8401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Early-Onset Alzheimer’s Disease</a:t>
                      </a:r>
                      <a:endParaRPr sz="1200">
                        <a:solidFill>
                          <a:srgbClr val="3E4F5A"/>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https://schl41demo.staywellhealthlibrary.com/Search/134,63</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85252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Neurological Exam</a:t>
                      </a:r>
                      <a:endParaRPr sz="1200">
                        <a:solidFill>
                          <a:srgbClr val="3E4F5A"/>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Engli</a:t>
                      </a:r>
                      <a:r>
                        <a:rPr lang="en-US" sz="1200">
                          <a:solidFill>
                            <a:schemeClr val="dk1"/>
                          </a:solidFill>
                          <a:latin typeface="Plus Jakarta Sans"/>
                          <a:ea typeface="Plus Jakarta Sans"/>
                          <a:cs typeface="Plus Jakarta Sans"/>
                          <a:sym typeface="Plus Jakarta Sans"/>
                        </a:rPr>
                        <a:t>sh:</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https://schl41demo.staywellhealthlibrary.com/YourFamily/OlderAdults/Concerns/85,P00780</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Spanish:</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https://schl41demo.staywellhealthlibrary.com/YourFamily/OlderAdults/Concerns/85,P03873</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Consumer Health Library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778" name="Google Shape;778;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healthy Alzheimer’s care skills, and early health intervention best practices.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9" name="Shape 1009"/>
        <p:cNvGrpSpPr/>
        <p:nvPr/>
      </p:nvGrpSpPr>
      <p:grpSpPr>
        <a:xfrm>
          <a:off x="0" y="0"/>
          <a:ext cx="0" cy="0"/>
          <a:chOff x="0" y="0"/>
          <a:chExt cx="0" cy="0"/>
        </a:xfrm>
      </p:grpSpPr>
      <p:sp>
        <p:nvSpPr>
          <p:cNvPr id="1010" name="Google Shape;1010;p10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11" name="Google Shape;1011;p100"/>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12" name="Google Shape;1012;p100"/>
          <p:cNvGraphicFramePr/>
          <p:nvPr/>
        </p:nvGraphicFramePr>
        <p:xfrm>
          <a:off x="724801" y="2010675"/>
          <a:ext cx="3000000" cy="3000000"/>
        </p:xfrm>
        <a:graphic>
          <a:graphicData uri="http://schemas.openxmlformats.org/drawingml/2006/table">
            <a:tbl>
              <a:tblPr>
                <a:noFill/>
                <a:tableStyleId>{46D66E88-6800-41C9-9039-8FA9377A675B}</a:tableStyleId>
              </a:tblPr>
              <a:tblGrid>
                <a:gridCol w="1793550"/>
                <a:gridCol w="2453200"/>
                <a:gridCol w="6596875"/>
              </a:tblGrid>
              <a:tr h="5419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940825">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Are you at risk?</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What Do You Know About Alzheimer’s Disease?</a:t>
                      </a:r>
                      <a:endParaRPr sz="10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https://schl41demo.staywellhealthlibrary.com/Search/40,AlzheimerQuiz</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94082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Keep Your Mind and Body Active to Lower Your Risk for Alzheimer’s</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https://schl41demo.staywellhealthlibrary.com/Search/88,p11158</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11622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Your 4-Step Plan to Lower Blood Pressure and Prevent Dementia</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https://schl41demo.staywellhealthlibrary.com/YourFamily/OlderAdults/88,p12382</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1001225">
                <a:tc>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Healthy</a:t>
                      </a:r>
                      <a:r>
                        <a:rPr b="1" lang="en-US">
                          <a:solidFill>
                            <a:schemeClr val="lt2"/>
                          </a:solidFill>
                          <a:latin typeface="Plus Jakarta Sans"/>
                          <a:ea typeface="Plus Jakarta Sans"/>
                          <a:cs typeface="Plus Jakarta Sans"/>
                          <a:sym typeface="Plus Jakarta Sans"/>
                        </a:rPr>
                        <a:t> eating</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Dementia and a Healthy Diet: Tips for Caregivers</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https://schl41demo.staywellhealthlibrary.com/Search/134,644</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sp>
        <p:nvSpPr>
          <p:cNvPr id="1018" name="Google Shape;1018;p10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19" name="Google Shape;1019;p101"/>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20" name="Google Shape;1020;p101"/>
          <p:cNvGraphicFramePr/>
          <p:nvPr/>
        </p:nvGraphicFramePr>
        <p:xfrm>
          <a:off x="724801" y="1858275"/>
          <a:ext cx="3000000" cy="3000000"/>
        </p:xfrm>
        <a:graphic>
          <a:graphicData uri="http://schemas.openxmlformats.org/drawingml/2006/table">
            <a:tbl>
              <a:tblPr>
                <a:noFill/>
                <a:tableStyleId>{46D66E88-6800-41C9-9039-8FA9377A675B}</a:tableStyleId>
              </a:tblPr>
              <a:tblGrid>
                <a:gridCol w="1782850"/>
                <a:gridCol w="2438575"/>
                <a:gridCol w="6557550"/>
              </a:tblGrid>
              <a:tr h="390300">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853575">
                <a:tc rowSpan="2">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Related health concerns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Coping with Swallowing Problems</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https://schl41demo.staywellhealthlibrary.com/Search/134,171</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12429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Dementia with Lewy Bodies (DLB)</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https://schl41demo.staywellhealthlibrary.com/Search/134,76</a:t>
                      </a:r>
                      <a:endParaRPr sz="1200" u="sng">
                        <a:solidFill>
                          <a:schemeClr val="accent3"/>
                        </a:solidFill>
                        <a:latin typeface="Plus Jakarta Sans"/>
                        <a:ea typeface="Plus Jakarta Sans"/>
                        <a:cs typeface="Plus Jakarta Sans"/>
                        <a:sym typeface="Plus Jakarta Sans"/>
                      </a:endParaRPr>
                    </a:p>
                  </a:txBody>
                  <a:tcPr marT="19050" marB="19050" marR="91425" marL="91425" anchor="ctr">
                    <a:lnL cap="flat" cmpd="sng" w="8650">
                      <a:solidFill>
                        <a:srgbClr val="CCCCCC"/>
                      </a:solidFill>
                      <a:prstDash val="solid"/>
                      <a:round/>
                      <a:headEnd len="sm" w="sm" type="none"/>
                      <a:tailEnd len="sm" w="sm" type="none"/>
                    </a:lnL>
                    <a:lnR cap="flat" cmpd="sng" w="8650">
                      <a:solidFill>
                        <a:srgbClr val="000000"/>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5" name="Shape 1025"/>
        <p:cNvGrpSpPr/>
        <p:nvPr/>
      </p:nvGrpSpPr>
      <p:grpSpPr>
        <a:xfrm>
          <a:off x="0" y="0"/>
          <a:ext cx="0" cy="0"/>
          <a:chOff x="0" y="0"/>
          <a:chExt cx="0" cy="0"/>
        </a:xfrm>
      </p:grpSpPr>
      <p:sp>
        <p:nvSpPr>
          <p:cNvPr id="1026" name="Google Shape;1026;p102"/>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27" name="Google Shape;1027;p102"/>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28" name="Google Shape;1028;p102"/>
          <p:cNvGraphicFramePr/>
          <p:nvPr/>
        </p:nvGraphicFramePr>
        <p:xfrm>
          <a:off x="724801" y="2010675"/>
          <a:ext cx="3000000" cy="3000000"/>
        </p:xfrm>
        <a:graphic>
          <a:graphicData uri="http://schemas.openxmlformats.org/drawingml/2006/table">
            <a:tbl>
              <a:tblPr>
                <a:noFill/>
                <a:tableStyleId>{46D66E88-6800-41C9-9039-8FA9377A675B}</a:tableStyleId>
              </a:tblPr>
              <a:tblGrid>
                <a:gridCol w="1758050"/>
                <a:gridCol w="2404650"/>
                <a:gridCol w="6466300"/>
              </a:tblGrid>
              <a:tr h="506900">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88000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For caregivers and family members</a:t>
                      </a:r>
                      <a:endParaRPr b="1" sz="1200">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Caring for Someone with Alzheimer’s Disease</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https://schl41demo.staywellhealthlibrary.com/Search/134,62</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88000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Helping Someone with Memory Loss</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https://schl41demo.staywellhealthlibrary.com/Search/1,2862</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11183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Making the Home Environment Safe</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https://schl41demo.staywellhealthlibrary.com/YourFamily/OlderAdults/85,P00601</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u="sng">
                        <a:solidFill>
                          <a:schemeClr val="hlink"/>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dk1"/>
                          </a:solidFill>
                          <a:latin typeface="Plus Jakarta Sans"/>
                          <a:ea typeface="Plus Jakarta Sans"/>
                          <a:cs typeface="Plus Jakarta Sans"/>
                          <a:sym typeface="Plus Jakarta Sans"/>
                        </a:rPr>
                        <a:t>Spanish:</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https://schl41demo.staywellhealthlibrary.com/Search/85,P03694</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108712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Caregivers Need to Care for Themselves</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https://schl41demo.staywellhealthlibrary.com/YourFamily/OlderAdults/1,1012</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3" name="Shape 1033"/>
        <p:cNvGrpSpPr/>
        <p:nvPr/>
      </p:nvGrpSpPr>
      <p:grpSpPr>
        <a:xfrm>
          <a:off x="0" y="0"/>
          <a:ext cx="0" cy="0"/>
          <a:chOff x="0" y="0"/>
          <a:chExt cx="0" cy="0"/>
        </a:xfrm>
      </p:grpSpPr>
      <p:sp>
        <p:nvSpPr>
          <p:cNvPr id="1034" name="Google Shape;1034;p103"/>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35" name="Google Shape;1035;p103"/>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36" name="Google Shape;1036;p103"/>
          <p:cNvGraphicFramePr/>
          <p:nvPr/>
        </p:nvGraphicFramePr>
        <p:xfrm>
          <a:off x="724801" y="2010675"/>
          <a:ext cx="3000000" cy="3000000"/>
        </p:xfrm>
        <a:graphic>
          <a:graphicData uri="http://schemas.openxmlformats.org/drawingml/2006/table">
            <a:tbl>
              <a:tblPr>
                <a:noFill/>
                <a:tableStyleId>{46D66E88-6800-41C9-9039-8FA9377A675B}</a:tableStyleId>
              </a:tblPr>
              <a:tblGrid>
                <a:gridCol w="1758050"/>
                <a:gridCol w="2404650"/>
                <a:gridCol w="6466300"/>
              </a:tblGrid>
              <a:tr h="6003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8650">
                      <a:solidFill>
                        <a:srgbClr val="CCCCCC"/>
                      </a:solidFill>
                      <a:prstDash val="solid"/>
                      <a:round/>
                      <a:headEnd len="sm" w="sm" type="none"/>
                      <a:tailEnd len="sm" w="sm" type="none"/>
                    </a:lnB>
                    <a:solidFill>
                      <a:schemeClr val="accent3"/>
                    </a:solidFill>
                  </a:tcPr>
                </a:tc>
              </a:tr>
              <a:tr h="1112075">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Planning for future care needs</a:t>
                      </a:r>
                      <a:endParaRPr b="1">
                        <a:solidFill>
                          <a:schemeClr val="lt2"/>
                        </a:solidFill>
                        <a:latin typeface="Plus Jakarta Sans"/>
                        <a:ea typeface="Plus Jakarta Sans"/>
                        <a:cs typeface="Plus Jakarta Sans"/>
                        <a:sym typeface="Plus Jakarta Sans"/>
                      </a:endParaRPr>
                    </a:p>
                  </a:txBody>
                  <a:tcPr marT="18275" marB="18275" marR="109725" marL="128000" anchor="ctr">
                    <a:lnL cap="flat" cmpd="sng" w="12700">
                      <a:solidFill>
                        <a:schemeClr val="lt2"/>
                      </a:solidFill>
                      <a:prstDash val="solid"/>
                      <a:round/>
                      <a:headEnd len="sm" w="sm" type="none"/>
                      <a:tailEnd len="sm" w="sm" type="none"/>
                    </a:lnL>
                    <a:lnR cap="flat" cmpd="sng" w="8650">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Living Wills Offer Peace of Mind</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https://schl41demo.staywellhealthlibrary.com/YourFamily/OlderAdults/1,2780</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r h="9564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Understanding Long-Term Care for Older Adults</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https://schl41demo.staywellhealthlibrary.com/YourFamily/OlderAdults/1,3043</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tcPr>
                </a:tc>
              </a:tr>
              <a:tr h="13322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How to Plan for Long-Term Care</a:t>
                      </a:r>
                      <a:endParaRPr sz="1200">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https://schl41demo.staywellhealthlibrary.com/YourFamily/OlderAdults/1,1437</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8650">
                      <a:solidFill>
                        <a:srgbClr val="CCCCCC"/>
                      </a:solidFill>
                      <a:prstDash val="solid"/>
                      <a:round/>
                      <a:headEnd len="sm" w="sm" type="none"/>
                      <a:tailEnd len="sm" w="sm" type="none"/>
                    </a:lnL>
                    <a:lnR cap="flat" cmpd="sng" w="8650">
                      <a:solidFill>
                        <a:srgbClr val="CCCCCC"/>
                      </a:solidFill>
                      <a:prstDash val="solid"/>
                      <a:round/>
                      <a:headEnd len="sm" w="sm" type="none"/>
                      <a:tailEnd len="sm" w="sm" type="none"/>
                    </a:lnR>
                    <a:lnT cap="flat" cmpd="sng" w="8650">
                      <a:solidFill>
                        <a:srgbClr val="CCCCCC"/>
                      </a:solidFill>
                      <a:prstDash val="solid"/>
                      <a:round/>
                      <a:headEnd len="sm" w="sm" type="none"/>
                      <a:tailEnd len="sm" w="sm" type="none"/>
                    </a:lnT>
                    <a:lnB cap="flat" cmpd="sng" w="8650">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1" name="Shape 1041"/>
        <p:cNvGrpSpPr/>
        <p:nvPr/>
      </p:nvGrpSpPr>
      <p:grpSpPr>
        <a:xfrm>
          <a:off x="0" y="0"/>
          <a:ext cx="0" cy="0"/>
          <a:chOff x="0" y="0"/>
          <a:chExt cx="0" cy="0"/>
        </a:xfrm>
      </p:grpSpPr>
      <p:sp>
        <p:nvSpPr>
          <p:cNvPr id="1042" name="Google Shape;1042;p104"/>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043" name="Google Shape;1043;p104"/>
          <p:cNvSpPr txBox="1"/>
          <p:nvPr>
            <p:ph idx="1" type="body"/>
          </p:nvPr>
        </p:nvSpPr>
        <p:spPr>
          <a:xfrm>
            <a:off x="2319957" y="4498575"/>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Holidays</a:t>
            </a:r>
            <a:endParaRPr b="1" sz="1500">
              <a:latin typeface="Plus Jakarta Sans"/>
              <a:ea typeface="Plus Jakarta Sans"/>
              <a:cs typeface="Plus Jakarta Sans"/>
              <a:sym typeface="Plus Jakarta Sans"/>
            </a:endParaRPr>
          </a:p>
        </p:txBody>
      </p:sp>
      <p:sp>
        <p:nvSpPr>
          <p:cNvPr id="1044" name="Google Shape;1044;p104"/>
          <p:cNvSpPr txBox="1"/>
          <p:nvPr>
            <p:ph idx="2" type="body"/>
          </p:nvPr>
        </p:nvSpPr>
        <p:spPr>
          <a:xfrm>
            <a:off x="5105106" y="2741401"/>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Resolutions</a:t>
            </a:r>
            <a:endParaRPr/>
          </a:p>
        </p:txBody>
      </p:sp>
      <p:sp>
        <p:nvSpPr>
          <p:cNvPr id="1045" name="Google Shape;1045;p104"/>
          <p:cNvSpPr txBox="1"/>
          <p:nvPr>
            <p:ph idx="3" type="body"/>
          </p:nvPr>
        </p:nvSpPr>
        <p:spPr>
          <a:xfrm>
            <a:off x="8336279" y="4460075"/>
            <a:ext cx="1920300" cy="893700"/>
          </a:xfrm>
          <a:prstGeom prst="rect">
            <a:avLst/>
          </a:prstGeom>
        </p:spPr>
        <p:txBody>
          <a:bodyPr anchorCtr="0" anchor="ctr"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Cancer prevention</a:t>
            </a:r>
            <a:endParaRPr/>
          </a:p>
        </p:txBody>
      </p:sp>
      <p:sp>
        <p:nvSpPr>
          <p:cNvPr id="1046" name="Google Shape;1046;p104"/>
          <p:cNvSpPr txBox="1"/>
          <p:nvPr>
            <p:ph idx="4" type="body"/>
          </p:nvPr>
        </p:nvSpPr>
        <p:spPr>
          <a:xfrm>
            <a:off x="2916218" y="320675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Dec</a:t>
            </a:r>
            <a:endParaRPr/>
          </a:p>
        </p:txBody>
      </p:sp>
      <p:sp>
        <p:nvSpPr>
          <p:cNvPr id="1047" name="Google Shape;1047;p104"/>
          <p:cNvSpPr txBox="1"/>
          <p:nvPr>
            <p:ph idx="5" type="body"/>
          </p:nvPr>
        </p:nvSpPr>
        <p:spPr>
          <a:xfrm>
            <a:off x="8622536" y="320675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Feb</a:t>
            </a:r>
            <a:endParaRPr/>
          </a:p>
        </p:txBody>
      </p:sp>
      <p:sp>
        <p:nvSpPr>
          <p:cNvPr id="1048" name="Google Shape;1048;p104"/>
          <p:cNvSpPr txBox="1"/>
          <p:nvPr>
            <p:ph idx="6" type="body"/>
          </p:nvPr>
        </p:nvSpPr>
        <p:spPr>
          <a:xfrm>
            <a:off x="5763590" y="4689416"/>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Jan</a:t>
            </a:r>
            <a:endParaRPr/>
          </a:p>
        </p:txBody>
      </p:sp>
      <p:sp>
        <p:nvSpPr>
          <p:cNvPr id="1049" name="Google Shape;1049;p104"/>
          <p:cNvSpPr txBox="1"/>
          <p:nvPr>
            <p:ph idx="7" type="body"/>
          </p:nvPr>
        </p:nvSpPr>
        <p:spPr>
          <a:xfrm>
            <a:off x="609600" y="1472184"/>
            <a:ext cx="106290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4" name="Shape 1054"/>
        <p:cNvGrpSpPr/>
        <p:nvPr/>
      </p:nvGrpSpPr>
      <p:grpSpPr>
        <a:xfrm>
          <a:off x="0" y="0"/>
          <a:ext cx="0" cy="0"/>
          <a:chOff x="0" y="0"/>
          <a:chExt cx="0" cy="0"/>
        </a:xfrm>
      </p:grpSpPr>
      <p:sp>
        <p:nvSpPr>
          <p:cNvPr id="1055" name="Google Shape;1055;p105"/>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56" name="Google Shape;1056;p105"/>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57" name="Google Shape;1057;p105"/>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58" name="Google Shape;1058;p105"/>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59" name="Google Shape;1059;p105"/>
          <p:cNvGrpSpPr/>
          <p:nvPr/>
        </p:nvGrpSpPr>
        <p:grpSpPr>
          <a:xfrm>
            <a:off x="9827386" y="1177750"/>
            <a:ext cx="612622" cy="612000"/>
            <a:chOff x="10134200" y="974025"/>
            <a:chExt cx="681600" cy="612000"/>
          </a:xfrm>
        </p:grpSpPr>
        <p:sp>
          <p:nvSpPr>
            <p:cNvPr id="1060" name="Google Shape;1060;p105"/>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61" name="Google Shape;1061;p105"/>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62" name="Google Shape;1062;p105"/>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63" name="Google Shape;1063;p105"/>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4" name="Google Shape;1064;p105"/>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065" name="Google Shape;1065;p105"/>
          <p:cNvSpPr txBox="1"/>
          <p:nvPr/>
        </p:nvSpPr>
        <p:spPr>
          <a:xfrm>
            <a:off x="8163388" y="3615600"/>
            <a:ext cx="3242400" cy="277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a:t>
            </a:r>
            <a:r>
              <a:rPr lang="en-US" sz="1300"/>
              <a:t>Alzheimer’s</a:t>
            </a:r>
            <a:r>
              <a:rPr lang="en-US" sz="1300"/>
              <a:t>-related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a:t>
            </a:r>
            <a:r>
              <a:rPr lang="en-US"/>
              <a:t>Alzheimer’s</a:t>
            </a:r>
            <a:r>
              <a:rPr lang="en-US"/>
              <a:t>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 </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626475" y="1888775"/>
            <a:ext cx="34602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a:t>
            </a:r>
            <a:r>
              <a:rPr b="1" i="1" lang="en-US" sz="1300" u="sng">
                <a:solidFill>
                  <a:schemeClr val="hlink"/>
                </a:solidFill>
                <a:latin typeface="Plus Jakarta Sans"/>
                <a:ea typeface="Plus Jakarta Sans"/>
                <a:cs typeface="Plus Jakarta Sans"/>
                <a:sym typeface="Plus Jakarta Sans"/>
                <a:hlinkClick r:id="rId7"/>
              </a:rPr>
              <a: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a:t>
            </a:r>
            <a:r>
              <a:rPr b="1" lang="en-US" sz="1500">
                <a:solidFill>
                  <a:schemeClr val="accent3"/>
                </a:solidFill>
                <a:latin typeface="Plus Jakarta Sans"/>
                <a:ea typeface="Plus Jakarta Sans"/>
                <a:cs typeface="Plus Jakarta Sans"/>
                <a:sym typeface="Plus Jakarta Sans"/>
              </a:rPr>
              <a:t>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10050264" y="12539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8">
              <a:alphaModFix/>
            </a:blip>
            <a:stretch>
              <a:fillRect/>
            </a:stretch>
          </p:blipFill>
          <p:spPr>
            <a:xfrm>
              <a:off x="10259988" y="1083754"/>
              <a:ext cx="430025" cy="392531"/>
            </a:xfrm>
            <a:prstGeom prst="rect">
              <a:avLst/>
            </a:prstGeom>
            <a:noFill/>
            <a:ln>
              <a:noFill/>
            </a:ln>
          </p:spPr>
        </p:pic>
      </p:grpSp>
      <p:pic>
        <p:nvPicPr>
          <p:cNvPr id="810" name="Google Shape;810;p84"/>
          <p:cNvPicPr preferRelativeResize="0"/>
          <p:nvPr/>
        </p:nvPicPr>
        <p:blipFill>
          <a:blip r:embed="rId9">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813" name="Google Shape;813;p84"/>
          <p:cNvSpPr txBox="1"/>
          <p:nvPr/>
        </p:nvSpPr>
        <p:spPr>
          <a:xfrm>
            <a:off x="8463363" y="3745400"/>
            <a:ext cx="3242400" cy="277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Health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40664" y="-864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Understanding the basics </a:t>
            </a:r>
            <a:endParaRPr/>
          </a:p>
        </p:txBody>
      </p:sp>
      <p:graphicFrame>
        <p:nvGraphicFramePr>
          <p:cNvPr id="832" name="Google Shape;832;p86"/>
          <p:cNvGraphicFramePr/>
          <p:nvPr/>
        </p:nvGraphicFramePr>
        <p:xfrm>
          <a:off x="678763" y="1724688"/>
          <a:ext cx="3000000" cy="3000000"/>
        </p:xfrm>
        <a:graphic>
          <a:graphicData uri="http://schemas.openxmlformats.org/drawingml/2006/table">
            <a:tbl>
              <a:tblPr>
                <a:noFill/>
                <a:tableStyleId>{46D66E88-6800-41C9-9039-8FA9377A675B}</a:tableStyleId>
              </a:tblPr>
              <a:tblGrid>
                <a:gridCol w="3887625"/>
                <a:gridCol w="3297350"/>
                <a:gridCol w="2014275"/>
              </a:tblGrid>
              <a:tr h="5330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880725">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Alzheimer’s </a:t>
                      </a:r>
                      <a:r>
                        <a:rPr lang="en-US" sz="1300">
                          <a:latin typeface="Plus Jakarta Sans"/>
                          <a:ea typeface="Plus Jakarta Sans"/>
                          <a:cs typeface="Plus Jakarta Sans"/>
                          <a:sym typeface="Plus Jakarta Sans"/>
                        </a:rPr>
                        <a:t>is more than just memory loss. Know the stages so you can recognize the warning signs in yourself—and others. Early detection makes all the difference.</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000">
                          <a:latin typeface="Plus Jakarta Sans"/>
                          <a:ea typeface="Plus Jakarta Sans"/>
                          <a:cs typeface="Plus Jakarta Sans"/>
                          <a:sym typeface="Plus Jakarta Sans"/>
                        </a:rPr>
                        <a:t>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https://schl41demo.staywellhealthlibrary.com/Search/134,64</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00550">
                <a:tc>
                  <a:txBody>
                    <a:bodyPr/>
                    <a:lstStyle/>
                    <a:p>
                      <a:pPr indent="0" lvl="0" marL="0" marR="0" rtl="0" algn="l">
                        <a:lnSpc>
                          <a:spcPct val="100000"/>
                        </a:lnSpc>
                        <a:spcBef>
                          <a:spcPts val="0"/>
                        </a:spcBef>
                        <a:spcAft>
                          <a:spcPts val="0"/>
                        </a:spcAft>
                        <a:buClr>
                          <a:srgbClr val="000000"/>
                        </a:buClr>
                        <a:buSzPts val="1000"/>
                        <a:buFont typeface="Arial"/>
                        <a:buNone/>
                      </a:pPr>
                      <a:r>
                        <a:rPr lang="en-US" sz="1300">
                          <a:latin typeface="Plus Jakarta Sans"/>
                          <a:ea typeface="Plus Jakarta Sans"/>
                          <a:cs typeface="Plus Jakarta Sans"/>
                          <a:sym typeface="Plus Jakarta Sans"/>
                        </a:rPr>
                        <a:t>The more we understand Alzheimer’s, the better prepared we are to help our loved ones. Test your knowledge with this quick quiz.</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https://schl41demo.staywellhealthlibrary.com/Search/40,AlzheimerQuiz</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1140725" y="63428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34" name="Google Shape;834;p86"/>
          <p:cNvSpPr txBox="1"/>
          <p:nvPr/>
        </p:nvSpPr>
        <p:spPr>
          <a:xfrm>
            <a:off x="10098975" y="3049200"/>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pic>
        <p:nvPicPr>
          <p:cNvPr descr="A group of trees shaped like heads&#10;&#10;Description automatically generated" id="835" name="Google Shape;835;p86"/>
          <p:cNvPicPr preferRelativeResize="0"/>
          <p:nvPr/>
        </p:nvPicPr>
        <p:blipFill>
          <a:blip r:embed="rId5">
            <a:alphaModFix/>
          </a:blip>
          <a:stretch>
            <a:fillRect/>
          </a:stretch>
        </p:blipFill>
        <p:spPr>
          <a:xfrm>
            <a:off x="8204275" y="2499374"/>
            <a:ext cx="1325700" cy="1325700"/>
          </a:xfrm>
          <a:prstGeom prst="rect">
            <a:avLst/>
          </a:prstGeom>
          <a:noFill/>
          <a:ln>
            <a:noFill/>
          </a:ln>
        </p:spPr>
      </p:pic>
      <p:pic>
        <p:nvPicPr>
          <p:cNvPr descr="A brain with many question marks&#10;&#10;Description automatically generated" id="836" name="Google Shape;836;p86"/>
          <p:cNvPicPr preferRelativeResize="0"/>
          <p:nvPr/>
        </p:nvPicPr>
        <p:blipFill>
          <a:blip r:embed="rId6">
            <a:alphaModFix/>
          </a:blip>
          <a:stretch>
            <a:fillRect/>
          </a:stretch>
        </p:blipFill>
        <p:spPr>
          <a:xfrm>
            <a:off x="8279787" y="4253067"/>
            <a:ext cx="1174676" cy="1174676"/>
          </a:xfrm>
          <a:prstGeom prst="rect">
            <a:avLst/>
          </a:prstGeom>
          <a:noFill/>
          <a:ln>
            <a:noFill/>
          </a:ln>
        </p:spPr>
      </p:pic>
      <p:grpSp>
        <p:nvGrpSpPr>
          <p:cNvPr id="837" name="Google Shape;837;p86"/>
          <p:cNvGrpSpPr/>
          <p:nvPr/>
        </p:nvGrpSpPr>
        <p:grpSpPr>
          <a:xfrm>
            <a:off x="10761675" y="2324825"/>
            <a:ext cx="681600" cy="681600"/>
            <a:chOff x="10294125" y="2443000"/>
            <a:chExt cx="681600" cy="681600"/>
          </a:xfrm>
        </p:grpSpPr>
        <p:sp>
          <p:nvSpPr>
            <p:cNvPr id="838" name="Google Shape;838;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9" name="Google Shape;839;p86"/>
            <p:cNvPicPr preferRelativeResize="0"/>
            <p:nvPr/>
          </p:nvPicPr>
          <p:blipFill>
            <a:blip r:embed="rId7">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sp>
        <p:nvSpPr>
          <p:cNvPr id="845" name="Google Shape;845;p87"/>
          <p:cNvSpPr txBox="1"/>
          <p:nvPr>
            <p:ph type="title"/>
          </p:nvPr>
        </p:nvSpPr>
        <p:spPr>
          <a:xfrm>
            <a:off x="741375" y="188950"/>
            <a:ext cx="10617900" cy="92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Risk factors and prevention</a:t>
            </a:r>
            <a:endParaRPr/>
          </a:p>
        </p:txBody>
      </p:sp>
      <p:graphicFrame>
        <p:nvGraphicFramePr>
          <p:cNvPr id="846" name="Google Shape;846;p87"/>
          <p:cNvGraphicFramePr/>
          <p:nvPr/>
        </p:nvGraphicFramePr>
        <p:xfrm>
          <a:off x="741363" y="1331363"/>
          <a:ext cx="3000000" cy="3000000"/>
        </p:xfrm>
        <a:graphic>
          <a:graphicData uri="http://schemas.openxmlformats.org/drawingml/2006/table">
            <a:tbl>
              <a:tblPr>
                <a:noFill/>
                <a:tableStyleId>{46D66E88-6800-41C9-9039-8FA9377A675B}</a:tableStyleId>
              </a:tblPr>
              <a:tblGrid>
                <a:gridCol w="3836850"/>
                <a:gridCol w="3416550"/>
                <a:gridCol w="2035650"/>
              </a:tblGrid>
              <a:tr h="5340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6450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Ever heard of multifactorial inheritance? It’s a fancy term for risk factors that can lead to disease, such as Alzheimer’s. Click here to understand how all the pieces come together.</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https://schl41demo.staywellhealthlibrary.com/Search/90,P02134</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https://schl41demo.staywellhealthlibrary.com/spanish/Search/90,P05241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6450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Give your brain a workout! 🧠💪 Research suggests engaging in physical and mental activities may lower your risk for cognitive decline. Click here to learn more.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https://schl41demo.staywellhealthlibrary.com/Search/88,p11158</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254325">
                <a:tc>
                  <a:txBody>
                    <a:bodyPr/>
                    <a:lstStyle/>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Did you know lowering your blood pressure can help keep your mind sharp? Click here to learn more!</a:t>
                      </a:r>
                      <a:endParaRPr sz="1200">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https://schl41demo.staywellhealthlibrary.com/YourFamily/OlderAdults/88,p12382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7" name="Google Shape;847;p87"/>
          <p:cNvSpPr txBox="1"/>
          <p:nvPr/>
        </p:nvSpPr>
        <p:spPr>
          <a:xfrm>
            <a:off x="802475" y="64860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a:t>
            </a:r>
            <a:r>
              <a:rPr i="1" lang="en-US" sz="1300" u="none" cap="none" strike="noStrike">
                <a:solidFill>
                  <a:srgbClr val="000000"/>
                </a:solidFill>
                <a:latin typeface="Plus Jakarta Sans"/>
                <a:ea typeface="Plus Jakarta Sans"/>
                <a:cs typeface="Plus Jakarta Sans"/>
                <a:sym typeface="Plus Jakarta Sans"/>
              </a:rPr>
              <a:t>e replace with image</a:t>
            </a:r>
            <a:r>
              <a:rPr i="1" lang="en-US" sz="1300" u="none" cap="none" strike="noStrike">
                <a:solidFill>
                  <a:srgbClr val="000000"/>
                </a:solidFill>
                <a:latin typeface="Plus Jakarta Sans"/>
                <a:ea typeface="Plus Jakarta Sans"/>
                <a:cs typeface="Plus Jakarta Sans"/>
                <a:sym typeface="Plus Jakarta Sans"/>
              </a:rPr>
              <a:t>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48" name="Google Shape;848;p87"/>
          <p:cNvSpPr txBox="1"/>
          <p:nvPr/>
        </p:nvSpPr>
        <p:spPr>
          <a:xfrm>
            <a:off x="10116975" y="3311225"/>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49" name="Google Shape;849;p87"/>
          <p:cNvGrpSpPr/>
          <p:nvPr/>
        </p:nvGrpSpPr>
        <p:grpSpPr>
          <a:xfrm>
            <a:off x="10761675" y="2629625"/>
            <a:ext cx="681600" cy="681600"/>
            <a:chOff x="10294125" y="2443000"/>
            <a:chExt cx="681600" cy="681600"/>
          </a:xfrm>
        </p:grpSpPr>
        <p:sp>
          <p:nvSpPr>
            <p:cNvPr id="850" name="Google Shape;850;p8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1" name="Google Shape;851;p87"/>
            <p:cNvPicPr preferRelativeResize="0"/>
            <p:nvPr/>
          </p:nvPicPr>
          <p:blipFill>
            <a:blip r:embed="rId7">
              <a:alphaModFix/>
            </a:blip>
            <a:stretch>
              <a:fillRect/>
            </a:stretch>
          </p:blipFill>
          <p:spPr>
            <a:xfrm>
              <a:off x="10401437" y="2562524"/>
              <a:ext cx="466975" cy="442550"/>
            </a:xfrm>
            <a:prstGeom prst="rect">
              <a:avLst/>
            </a:prstGeom>
            <a:noFill/>
            <a:ln>
              <a:noFill/>
            </a:ln>
          </p:spPr>
        </p:pic>
      </p:grpSp>
      <p:pic>
        <p:nvPicPr>
          <p:cNvPr descr="A person and person playing chess&#10;&#10;Description automatically generated" id="852" name="Google Shape;852;p87"/>
          <p:cNvPicPr preferRelativeResize="0"/>
          <p:nvPr/>
        </p:nvPicPr>
        <p:blipFill>
          <a:blip r:embed="rId8">
            <a:alphaModFix/>
          </a:blip>
          <a:stretch>
            <a:fillRect/>
          </a:stretch>
        </p:blipFill>
        <p:spPr>
          <a:xfrm>
            <a:off x="8232600" y="3704250"/>
            <a:ext cx="1675475" cy="1118200"/>
          </a:xfrm>
          <a:prstGeom prst="rect">
            <a:avLst/>
          </a:prstGeom>
          <a:noFill/>
          <a:ln>
            <a:noFill/>
          </a:ln>
        </p:spPr>
      </p:pic>
      <p:pic>
        <p:nvPicPr>
          <p:cNvPr id="853" name="Google Shape;853;p87"/>
          <p:cNvPicPr preferRelativeResize="0"/>
          <p:nvPr/>
        </p:nvPicPr>
        <p:blipFill>
          <a:blip r:embed="rId9">
            <a:alphaModFix/>
          </a:blip>
          <a:stretch>
            <a:fillRect/>
          </a:stretch>
        </p:blipFill>
        <p:spPr>
          <a:xfrm>
            <a:off x="8504400" y="5224100"/>
            <a:ext cx="1185675" cy="1185699"/>
          </a:xfrm>
          <a:prstGeom prst="rect">
            <a:avLst/>
          </a:prstGeom>
          <a:noFill/>
          <a:ln>
            <a:noFill/>
          </a:ln>
        </p:spPr>
      </p:pic>
      <p:pic>
        <p:nvPicPr>
          <p:cNvPr descr="A person holding a puzzle piece&#10;&#10;Description automatically generated" id="854" name="Google Shape;854;p87"/>
          <p:cNvPicPr preferRelativeResize="0"/>
          <p:nvPr/>
        </p:nvPicPr>
        <p:blipFill>
          <a:blip r:embed="rId10">
            <a:alphaModFix/>
          </a:blip>
          <a:stretch>
            <a:fillRect/>
          </a:stretch>
        </p:blipFill>
        <p:spPr>
          <a:xfrm>
            <a:off x="8232605" y="1920275"/>
            <a:ext cx="1729257" cy="12621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88"/>
          <p:cNvSpPr txBox="1"/>
          <p:nvPr>
            <p:ph type="title"/>
          </p:nvPr>
        </p:nvSpPr>
        <p:spPr>
          <a:xfrm>
            <a:off x="723900" y="270750"/>
            <a:ext cx="10617900" cy="83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Early diagnosis makes a difference</a:t>
            </a:r>
            <a:endParaRPr/>
          </a:p>
        </p:txBody>
      </p:sp>
      <p:graphicFrame>
        <p:nvGraphicFramePr>
          <p:cNvPr id="861" name="Google Shape;861;p88"/>
          <p:cNvGraphicFramePr/>
          <p:nvPr/>
        </p:nvGraphicFramePr>
        <p:xfrm>
          <a:off x="741363" y="1331363"/>
          <a:ext cx="3000000" cy="3000000"/>
        </p:xfrm>
        <a:graphic>
          <a:graphicData uri="http://schemas.openxmlformats.org/drawingml/2006/table">
            <a:tbl>
              <a:tblPr>
                <a:noFill/>
                <a:tableStyleId>{46D66E88-6800-41C9-9039-8FA9377A675B}</a:tableStyleId>
              </a:tblPr>
              <a:tblGrid>
                <a:gridCol w="3836850"/>
                <a:gridCol w="3416550"/>
                <a:gridCol w="2035650"/>
              </a:tblGrid>
              <a:tr h="575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20137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Don’t wait until it’s too late! The Tau/A-beta-42 test helps spot Alzheimer’s before symptoms get worse. Being proactive about your health could mean preserving precious memories.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https://schl41demo.staywellhealthlibrary.com/Search/167,tau_a_beta42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https://schl41demo.staywellhealthlibrary.com/spanish/Search/167,tau_a_beta42_ES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20508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Been a bit forgetful lately? It’s always better to be safe than sorry. Consider getting a neurological exam to rule out any serious issues. Here’s what to expect from this check.</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https://schl41demo.staywellhealthlibrary.com/YourFamily/OlderAdults/Concerns/85,P00780</a:t>
                      </a:r>
                      <a:r>
                        <a:rPr lang="en-US" sz="1100" u="sng">
                          <a:solidFill>
                            <a:schemeClr val="accent3"/>
                          </a:solidFill>
                          <a:latin typeface="Plus Jakarta Sans"/>
                          <a:ea typeface="Plus Jakarta Sans"/>
                          <a:cs typeface="Plus Jakarta Sans"/>
                          <a:sym typeface="Plus Jakarta Sans"/>
                        </a:rPr>
                        <a:t> </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https://schl41demo.staywellhealthlibrary.com/YourFamily/OlderAdults/Concerns/85,P03873</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2" name="Google Shape;862;p88"/>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63" name="Google Shape;863;p88"/>
          <p:cNvSpPr txBox="1"/>
          <p:nvPr/>
        </p:nvSpPr>
        <p:spPr>
          <a:xfrm>
            <a:off x="10100250" y="31243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a:t>
            </a:r>
            <a:r>
              <a:rPr b="1" lang="en-US">
                <a:solidFill>
                  <a:schemeClr val="accent3"/>
                </a:solidFill>
                <a:latin typeface="Plus Jakarta Sans"/>
                <a:ea typeface="Plus Jakarta Sans"/>
                <a:cs typeface="Plus Jakarta Sans"/>
                <a:sym typeface="Plus Jakarta Sans"/>
              </a:rPr>
              <a:t>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64" name="Google Shape;864;p88"/>
          <p:cNvGrpSpPr/>
          <p:nvPr/>
        </p:nvGrpSpPr>
        <p:grpSpPr>
          <a:xfrm>
            <a:off x="10752600" y="2408425"/>
            <a:ext cx="681600" cy="681600"/>
            <a:chOff x="10294125" y="1691525"/>
            <a:chExt cx="681600" cy="681600"/>
          </a:xfrm>
        </p:grpSpPr>
        <p:sp>
          <p:nvSpPr>
            <p:cNvPr id="865" name="Google Shape;865;p8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6" name="Google Shape;866;p88"/>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A person holding a tablet with x-ray images&#10;&#10;Description automatically generated" id="867" name="Google Shape;867;p88"/>
          <p:cNvPicPr preferRelativeResize="0"/>
          <p:nvPr/>
        </p:nvPicPr>
        <p:blipFill>
          <a:blip r:embed="rId8">
            <a:alphaModFix/>
          </a:blip>
          <a:stretch>
            <a:fillRect/>
          </a:stretch>
        </p:blipFill>
        <p:spPr>
          <a:xfrm>
            <a:off x="8063225" y="2180600"/>
            <a:ext cx="1906600" cy="1429950"/>
          </a:xfrm>
          <a:prstGeom prst="rect">
            <a:avLst/>
          </a:prstGeom>
          <a:noFill/>
          <a:ln>
            <a:noFill/>
          </a:ln>
        </p:spPr>
      </p:pic>
      <p:pic>
        <p:nvPicPr>
          <p:cNvPr descr="A blue and white silhouette of a person's head with gears&#10;&#10;Description automatically generated" id="868" name="Google Shape;868;p88"/>
          <p:cNvPicPr preferRelativeResize="0"/>
          <p:nvPr/>
        </p:nvPicPr>
        <p:blipFill>
          <a:blip r:embed="rId9">
            <a:alphaModFix/>
          </a:blip>
          <a:stretch>
            <a:fillRect/>
          </a:stretch>
        </p:blipFill>
        <p:spPr>
          <a:xfrm>
            <a:off x="8310431" y="4034875"/>
            <a:ext cx="1412194" cy="17444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3" name="Shape 873"/>
        <p:cNvGrpSpPr/>
        <p:nvPr/>
      </p:nvGrpSpPr>
      <p:grpSpPr>
        <a:xfrm>
          <a:off x="0" y="0"/>
          <a:ext cx="0" cy="0"/>
          <a:chOff x="0" y="0"/>
          <a:chExt cx="0" cy="0"/>
        </a:xfrm>
      </p:grpSpPr>
      <p:sp>
        <p:nvSpPr>
          <p:cNvPr id="874" name="Google Shape;874;p89"/>
          <p:cNvSpPr txBox="1"/>
          <p:nvPr>
            <p:ph type="title"/>
          </p:nvPr>
        </p:nvSpPr>
        <p:spPr>
          <a:xfrm>
            <a:off x="723900" y="270750"/>
            <a:ext cx="10617900" cy="83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Caregivers and finding support</a:t>
            </a:r>
            <a:endParaRPr/>
          </a:p>
        </p:txBody>
      </p:sp>
      <p:graphicFrame>
        <p:nvGraphicFramePr>
          <p:cNvPr id="875" name="Google Shape;875;p89"/>
          <p:cNvGraphicFramePr/>
          <p:nvPr/>
        </p:nvGraphicFramePr>
        <p:xfrm>
          <a:off x="741363" y="1331363"/>
          <a:ext cx="3000000" cy="3000000"/>
        </p:xfrm>
        <a:graphic>
          <a:graphicData uri="http://schemas.openxmlformats.org/drawingml/2006/table">
            <a:tbl>
              <a:tblPr>
                <a:noFill/>
                <a:tableStyleId>{46D66E88-6800-41C9-9039-8FA9377A675B}</a:tableStyleId>
              </a:tblPr>
              <a:tblGrid>
                <a:gridCol w="3836850"/>
                <a:gridCol w="3416550"/>
                <a:gridCol w="2035650"/>
              </a:tblGrid>
              <a:tr h="4533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3251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Caring for someone with Alzheimer’s is incredibly challenging. But don’t forget to also take time for yourself. After all, you can’t pour from an empty cup.</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https://schl41demo.staywellhealthlibrary.com/YourFamily/OlderAdults/1,1012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6165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Caregivers are the unsung heroes of Alzheimer’s disease. Just as you support your loved ones, we’re here to support you. Click here for our free caregiver guide.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https://schl41demo.staywellhealthlibrary.com/Search/134,62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6165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Getting older might mean needing a bit more help with daily activities. Planning ahead for long-term care can make the transition easier, especially if you or your loved one has Alzheimer’s disease.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https://schl41demo.staywellhealthlibrary.com/Search/1,1437</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76" name="Google Shape;876;p89"/>
          <p:cNvSpPr txBox="1"/>
          <p:nvPr/>
        </p:nvSpPr>
        <p:spPr>
          <a:xfrm>
            <a:off x="8024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77" name="Google Shape;877;p89"/>
          <p:cNvSpPr txBox="1"/>
          <p:nvPr/>
        </p:nvSpPr>
        <p:spPr>
          <a:xfrm>
            <a:off x="10100250" y="31243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unique needs and motivators</a:t>
            </a:r>
            <a:r>
              <a:rPr b="1" lang="en-US">
                <a:solidFill>
                  <a:schemeClr val="accent3"/>
                </a:solidFill>
                <a:latin typeface="Plus Jakarta Sans"/>
                <a:ea typeface="Plus Jakarta Sans"/>
                <a:cs typeface="Plus Jakarta Sans"/>
                <a:sym typeface="Plus Jakarta Sans"/>
              </a:rPr>
              <a:t>.</a:t>
            </a:r>
            <a:endParaRPr b="1">
              <a:solidFill>
                <a:schemeClr val="accent3"/>
              </a:solidFill>
              <a:latin typeface="Plus Jakarta Sans"/>
              <a:ea typeface="Plus Jakarta Sans"/>
              <a:cs typeface="Plus Jakarta Sans"/>
              <a:sym typeface="Plus Jakarta Sans"/>
            </a:endParaRPr>
          </a:p>
        </p:txBody>
      </p:sp>
      <p:grpSp>
        <p:nvGrpSpPr>
          <p:cNvPr id="878" name="Google Shape;878;p89"/>
          <p:cNvGrpSpPr/>
          <p:nvPr/>
        </p:nvGrpSpPr>
        <p:grpSpPr>
          <a:xfrm>
            <a:off x="10752600" y="2408425"/>
            <a:ext cx="681600" cy="681600"/>
            <a:chOff x="10294125" y="1691525"/>
            <a:chExt cx="681600" cy="681600"/>
          </a:xfrm>
        </p:grpSpPr>
        <p:sp>
          <p:nvSpPr>
            <p:cNvPr id="879" name="Google Shape;879;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0" name="Google Shape;880;p89"/>
            <p:cNvPicPr preferRelativeResize="0"/>
            <p:nvPr/>
          </p:nvPicPr>
          <p:blipFill>
            <a:blip r:embed="rId6">
              <a:alphaModFix/>
            </a:blip>
            <a:stretch>
              <a:fillRect/>
            </a:stretch>
          </p:blipFill>
          <p:spPr>
            <a:xfrm>
              <a:off x="10419913" y="1813734"/>
              <a:ext cx="430025" cy="437175"/>
            </a:xfrm>
            <a:prstGeom prst="rect">
              <a:avLst/>
            </a:prstGeom>
            <a:noFill/>
            <a:ln>
              <a:noFill/>
            </a:ln>
          </p:spPr>
        </p:pic>
      </p:grpSp>
      <p:pic>
        <p:nvPicPr>
          <p:cNvPr descr="A cup of coffee and an apple next to a book&#10;&#10;Description automatically generated" id="881" name="Google Shape;881;p89"/>
          <p:cNvPicPr preferRelativeResize="0"/>
          <p:nvPr/>
        </p:nvPicPr>
        <p:blipFill>
          <a:blip r:embed="rId7">
            <a:alphaModFix/>
          </a:blip>
          <a:stretch>
            <a:fillRect/>
          </a:stretch>
        </p:blipFill>
        <p:spPr>
          <a:xfrm>
            <a:off x="8195138" y="1874950"/>
            <a:ext cx="1667700" cy="1111800"/>
          </a:xfrm>
          <a:prstGeom prst="rect">
            <a:avLst/>
          </a:prstGeom>
          <a:noFill/>
          <a:ln>
            <a:noFill/>
          </a:ln>
        </p:spPr>
      </p:pic>
      <p:pic>
        <p:nvPicPr>
          <p:cNvPr descr="A person looking at a person sitting on a couch&#10;&#10;Description automatically generated" id="882" name="Google Shape;882;p89"/>
          <p:cNvPicPr preferRelativeResize="0"/>
          <p:nvPr/>
        </p:nvPicPr>
        <p:blipFill>
          <a:blip r:embed="rId8">
            <a:alphaModFix/>
          </a:blip>
          <a:stretch>
            <a:fillRect/>
          </a:stretch>
        </p:blipFill>
        <p:spPr>
          <a:xfrm>
            <a:off x="8109125" y="3342925"/>
            <a:ext cx="1839725" cy="1226475"/>
          </a:xfrm>
          <a:prstGeom prst="rect">
            <a:avLst/>
          </a:prstGeom>
          <a:noFill/>
          <a:ln>
            <a:noFill/>
          </a:ln>
        </p:spPr>
      </p:pic>
      <p:pic>
        <p:nvPicPr>
          <p:cNvPr descr="A person and person sitting on a couch&#10;&#10;Description automatically generated" id="883" name="Google Shape;883;p89"/>
          <p:cNvPicPr preferRelativeResize="0"/>
          <p:nvPr/>
        </p:nvPicPr>
        <p:blipFill>
          <a:blip r:embed="rId9">
            <a:alphaModFix/>
          </a:blip>
          <a:stretch>
            <a:fillRect/>
          </a:stretch>
        </p:blipFill>
        <p:spPr>
          <a:xfrm>
            <a:off x="8160725" y="5008225"/>
            <a:ext cx="1736526" cy="11576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