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Quattrocento Sans"/>
      <p:regular r:id="rId45"/>
      <p:bold r:id="rId46"/>
      <p:italic r:id="rId47"/>
      <p:boldItalic r:id="rId48"/>
    </p:embeddedFont>
    <p:embeddedFont>
      <p:font typeface="DM Serif Display"/>
      <p:regular r:id="rId49"/>
      <p:italic r:id="rId50"/>
    </p:embeddedFont>
    <p:embeddedFont>
      <p:font typeface="Century Gothic"/>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84E0527-1F78-4CBA-9763-1B941CD69868}">
  <a:tblStyle styleId="{884E0527-1F78-4CBA-9763-1B941CD6986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84DD1B9-EDB1-4DA2-9558-183209464EB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QuattrocentoSans-bold.fntdata"/><Relationship Id="rId45" Type="http://schemas.openxmlformats.org/officeDocument/2006/relationships/font" Target="fonts/QuattrocentoSa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QuattrocentoSans-boldItalic.fntdata"/><Relationship Id="rId47" Type="http://schemas.openxmlformats.org/officeDocument/2006/relationships/font" Target="fonts/QuattrocentoSans-italic.fntdata"/><Relationship Id="rId49" Type="http://schemas.openxmlformats.org/officeDocument/2006/relationships/font" Target="fonts/DMSerifDisplay-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1" Type="http://schemas.openxmlformats.org/officeDocument/2006/relationships/font" Target="fonts/CenturyGothic-regular.fntdata"/><Relationship Id="rId50" Type="http://schemas.openxmlformats.org/officeDocument/2006/relationships/font" Target="fonts/DMSerifDisplay-italic.fntdata"/><Relationship Id="rId53" Type="http://schemas.openxmlformats.org/officeDocument/2006/relationships/font" Target="fonts/CenturyGothic-italic.fntdata"/><Relationship Id="rId52" Type="http://schemas.openxmlformats.org/officeDocument/2006/relationships/font" Target="fonts/CenturyGothic-bold.fntdata"/><Relationship Id="rId11" Type="http://schemas.openxmlformats.org/officeDocument/2006/relationships/slide" Target="slides/slide4.xml"/><Relationship Id="rId10" Type="http://schemas.openxmlformats.org/officeDocument/2006/relationships/slide" Target="slides/slide3.xml"/><Relationship Id="rId54" Type="http://schemas.openxmlformats.org/officeDocument/2006/relationships/font" Target="fonts/CenturyGothic-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7" name="Google Shape;887;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0" name="Google Shape;900;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f15b84019d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f15b84019d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f15b84019d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ffb2e83ab4_0_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ffb2e83ab4_0_1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ffb2e83ab4_0_1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ffb2e83ab4_0_5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ffb2e83ab4_0_5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ffb2e83ab4_0_5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3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schl41demo.staywellhealthlibrary.com/Conditions/Cancer/Specific/Breast/85,P00169" TargetMode="External"/><Relationship Id="rId5" Type="http://schemas.openxmlformats.org/officeDocument/2006/relationships/hyperlink" Target="https://schl41demo.staywellhealthlibrary.com/Conditions/Cancer/Tools/40,MammogramsQuiz"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Conditions/Cancer/Tools/40,NutrcancerQuiz" TargetMode="External"/><Relationship Id="rId4" Type="http://schemas.openxmlformats.org/officeDocument/2006/relationships/hyperlink" Target="https://schl41demo.staywellhealthlibrary.com/Conditions/Cancer/Specific/Breast/34,BBreRF1" TargetMode="External"/><Relationship Id="rId5"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3.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29.png"/><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Conditions/Cancer/Specific/Breast/85,P09506" TargetMode="External"/><Relationship Id="rId4" Type="http://schemas.openxmlformats.org/officeDocument/2006/relationships/hyperlink" Target="https://schl41demo.staywellhealthlibrary.com/spanish/Search/85,P09564" TargetMode="External"/><Relationship Id="rId9" Type="http://schemas.openxmlformats.org/officeDocument/2006/relationships/image" Target="../media/image26.jpg"/><Relationship Id="rId5" Type="http://schemas.openxmlformats.org/officeDocument/2006/relationships/hyperlink" Target="https://schl41demo.staywellhealthlibrary.com/Conditions/Cancer/Specific/Breast/85,P09506" TargetMode="External"/><Relationship Id="rId6" Type="http://schemas.openxmlformats.org/officeDocument/2006/relationships/hyperlink" Target="https://schl41demo.staywellhealthlibrary.com/spanish/Search/85,P09564" TargetMode="External"/><Relationship Id="rId7" Type="http://schemas.openxmlformats.org/officeDocument/2006/relationships/hyperlink" Target="https://schl41demo.staywellhealthlibrary.com/Conditions/Cancer/Tools/40,BreastCancerCancerBrQuiz" TargetMode="External"/><Relationship Id="rId8" Type="http://schemas.openxmlformats.org/officeDocument/2006/relationships/image" Target="../media/image23.jpg"/><Relationship Id="rId11" Type="http://schemas.openxmlformats.org/officeDocument/2006/relationships/image" Target="../media/image19.png"/><Relationship Id="rId10"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138,w1237" TargetMode="External"/><Relationship Id="rId4" Type="http://schemas.openxmlformats.org/officeDocument/2006/relationships/hyperlink" Target="https://schl41demo.staywellhealthlibrary.com/spanish/VideoLibrary/?e=0#player:138,W1256" TargetMode="External"/><Relationship Id="rId9" Type="http://schemas.openxmlformats.org/officeDocument/2006/relationships/image" Target="../media/image25.jpg"/><Relationship Id="rId5" Type="http://schemas.openxmlformats.org/officeDocument/2006/relationships/hyperlink" Target="https://schl41demo.staywellhealthlibrary.com/Library/DiseasesConditions/Adult/85,P00140" TargetMode="External"/><Relationship Id="rId6" Type="http://schemas.openxmlformats.org/officeDocument/2006/relationships/hyperlink" Target="https://schl41demo.staywellhealthlibrary.com/spanish/DiseasesConditions/Adult/Women/85,P03263" TargetMode="External"/><Relationship Id="rId7" Type="http://schemas.openxmlformats.org/officeDocument/2006/relationships/hyperlink" Target="https://schl41demo.staywellhealthlibrary.com/Search/92,P07781" TargetMode="External"/><Relationship Id="rId8" Type="http://schemas.openxmlformats.org/officeDocument/2006/relationships/hyperlink" Target="https://schl41demo.staywellhealthlibrary.com/spanish/DiseasesConditions/Adult/Women/85,P03272" TargetMode="External"/><Relationship Id="rId11" Type="http://schemas.openxmlformats.org/officeDocument/2006/relationships/image" Target="../media/image30.jpg"/><Relationship Id="rId10" Type="http://schemas.openxmlformats.org/officeDocument/2006/relationships/image" Target="../media/image22.jpg"/><Relationship Id="rId12"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Conditions/Cancer/Specific/Breast/34,8520-1" TargetMode="External"/><Relationship Id="rId4" Type="http://schemas.openxmlformats.org/officeDocument/2006/relationships/hyperlink" Target="https://schl41demo.staywellhealthlibrary.com/Conditions/Cancer/Specific/Breast/85,P00166" TargetMode="External"/><Relationship Id="rId9" Type="http://schemas.openxmlformats.org/officeDocument/2006/relationships/image" Target="../media/image31.jpg"/><Relationship Id="rId5" Type="http://schemas.openxmlformats.org/officeDocument/2006/relationships/hyperlink" Target="https://schl41demo.staywellhealthlibrary.com/Conditions/Cancer/Specific/Breast/85,P00166" TargetMode="External"/><Relationship Id="rId6" Type="http://schemas.openxmlformats.org/officeDocument/2006/relationships/hyperlink" Target="https://schl41demo.staywellhealthlibrary.com/Search/92,P07782" TargetMode="External"/><Relationship Id="rId7" Type="http://schemas.openxmlformats.org/officeDocument/2006/relationships/hyperlink" Target="https://schl41demo.staywellhealthlibrary.com/spanish/TestsProcedures/Gynecology/92,P09296" TargetMode="External"/><Relationship Id="rId8" Type="http://schemas.openxmlformats.org/officeDocument/2006/relationships/image" Target="../media/image32.jpg"/><Relationship Id="rId11" Type="http://schemas.openxmlformats.org/officeDocument/2006/relationships/image" Target="../media/image19.png"/><Relationship Id="rId10" Type="http://schemas.openxmlformats.org/officeDocument/2006/relationships/image" Target="../media/image3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Conditions/Cancer/Specific/Breast/85,P00150" TargetMode="External"/><Relationship Id="rId4" Type="http://schemas.openxmlformats.org/officeDocument/2006/relationships/image" Target="../media/image33.jpg"/><Relationship Id="rId5"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Breast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pic>
        <p:nvPicPr>
          <p:cNvPr id="889" name="Google Shape;889;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0" name="Google Shape;890;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1" name="Google Shape;891;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2" name="Google Shape;892;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3" name="Google Shape;893;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breast cancer-related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4" name="Google Shape;894;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5" name="Google Shape;895;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6" name="Google Shape;896;p90"/>
          <p:cNvSpPr txBox="1"/>
          <p:nvPr/>
        </p:nvSpPr>
        <p:spPr>
          <a:xfrm>
            <a:off x="6470450" y="3639675"/>
            <a:ext cx="2691900" cy="229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Breast cancer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metastatic 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breast cancer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inflammatory 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breast cancer awareness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breast cancer ribbon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signs of 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symptoms of 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types of breast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male breast cancer</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91"/>
          <p:cNvSpPr txBox="1"/>
          <p:nvPr>
            <p:ph type="title"/>
          </p:nvPr>
        </p:nvSpPr>
        <p:spPr>
          <a:xfrm>
            <a:off x="715325" y="6592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3" name="Google Shape;903;p91"/>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Taking Charge of Breast Health in Your 20s and 30s</a:t>
            </a:r>
            <a:endParaRPr sz="2400">
              <a:solidFill>
                <a:srgbClr val="000000"/>
              </a:solidFill>
              <a:latin typeface="Plus Jakarta Sans"/>
              <a:ea typeface="Plus Jakarta Sans"/>
              <a:cs typeface="Plus Jakarta Sans"/>
              <a:sym typeface="Plus Jakarta Sans"/>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531725"/>
            <a:ext cx="8220000" cy="50631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Breast cancer isn’t just your mother’s or grandmother’s concern. It’s now the most common type of cancer among women ages 15 to 39. This stark reality underscores the importance of finding ways to reduce your risk, even in your 20s and 30s.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Proactive Steps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Here’s how to get a head start on protecting your breast health:</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Know your normal. </a:t>
            </a:r>
            <a:r>
              <a:rPr lang="en-US" sz="1200">
                <a:solidFill>
                  <a:srgbClr val="000000"/>
                </a:solidFill>
                <a:latin typeface="Plus Jakarta Sans"/>
                <a:ea typeface="Plus Jakarta Sans"/>
                <a:cs typeface="Plus Jakarta Sans"/>
                <a:sym typeface="Plus Jakarta Sans"/>
              </a:rPr>
              <a:t>No need to worry about doing breast self-exams. What’s most important is knowing what your breasts usually look and feel like. That way, you can bring up any changes or potential problems with your health care provider.</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100">
                <a:solidFill>
                  <a:schemeClr val="accent1"/>
                </a:solidFill>
                <a:latin typeface="Plus Jakarta Sans"/>
                <a:ea typeface="Plus Jakarta Sans"/>
                <a:cs typeface="Plus Jakarta Sans"/>
                <a:sym typeface="Plus Jakarta Sans"/>
              </a:rPr>
              <a:t>[Callout/CTA]</a:t>
            </a:r>
            <a:endParaRPr sz="11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rgbClr val="000000"/>
                </a:solidFill>
                <a:latin typeface="Plus Jakarta Sans"/>
                <a:ea typeface="Plus Jakarta Sans"/>
                <a:cs typeface="Plus Jakarta Sans"/>
                <a:sym typeface="Plus Jakarta Sans"/>
              </a:rPr>
              <a:t>Increase your breast awareness to help find cancer early if it does occur. </a:t>
            </a:r>
            <a:r>
              <a:rPr i="1" lang="en-US" sz="1100" u="sng">
                <a:solidFill>
                  <a:schemeClr val="hlink"/>
                </a:solidFill>
                <a:latin typeface="Plus Jakarta Sans"/>
                <a:ea typeface="Plus Jakarta Sans"/>
                <a:cs typeface="Plus Jakarta Sans"/>
                <a:sym typeface="Plus Jakarta Sans"/>
                <a:hlinkClick r:id="rId4"/>
              </a:rPr>
              <a:t>Read this article so you know the signs</a:t>
            </a:r>
            <a:r>
              <a:rPr i="1" lang="en-US" sz="1100">
                <a:solidFill>
                  <a:srgbClr val="000000"/>
                </a:solidFill>
                <a:latin typeface="Plus Jakarta Sans"/>
                <a:ea typeface="Plus Jakarta Sans"/>
                <a:cs typeface="Plus Jakarta Sans"/>
                <a:sym typeface="Plus Jakarta Sans"/>
              </a:rPr>
              <a:t>.</a:t>
            </a:r>
            <a:endParaRPr i="1" sz="11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Bring it up. </a:t>
            </a:r>
            <a:r>
              <a:rPr lang="en-US" sz="1200">
                <a:solidFill>
                  <a:srgbClr val="000000"/>
                </a:solidFill>
                <a:latin typeface="Plus Jakarta Sans"/>
                <a:ea typeface="Plus Jakarta Sans"/>
                <a:cs typeface="Plus Jakarta Sans"/>
                <a:sym typeface="Plus Jakarta Sans"/>
              </a:rPr>
              <a:t>Make breast health a part of your discussions at the doctor’s office. Even if guidelines say mammograms aren’t recommended until age 40, your provider can assess your risk and let you know exactly when to start.</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chemeClr val="accent1"/>
                </a:solidFill>
                <a:latin typeface="Plus Jakarta Sans"/>
                <a:ea typeface="Plus Jakarta Sans"/>
                <a:cs typeface="Plus Jakarta Sans"/>
                <a:sym typeface="Plus Jakarta Sans"/>
              </a:rPr>
              <a:t>[Callout/CTA]</a:t>
            </a:r>
            <a:endParaRPr i="1" sz="1100">
              <a:solidFill>
                <a:schemeClr val="accent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rgbClr val="000000"/>
                </a:solidFill>
                <a:latin typeface="Plus Jakarta Sans"/>
                <a:ea typeface="Plus Jakarta Sans"/>
                <a:cs typeface="Plus Jakarta Sans"/>
                <a:sym typeface="Plus Jakarta Sans"/>
              </a:rPr>
              <a:t>Test </a:t>
            </a:r>
            <a:r>
              <a:rPr i="1" lang="en-US" sz="1100" u="sng">
                <a:solidFill>
                  <a:schemeClr val="hlink"/>
                </a:solidFill>
                <a:latin typeface="Plus Jakarta Sans"/>
                <a:ea typeface="Plus Jakarta Sans"/>
                <a:cs typeface="Plus Jakarta Sans"/>
                <a:sym typeface="Plus Jakarta Sans"/>
                <a:hlinkClick r:id="rId5"/>
              </a:rPr>
              <a:t>your mammo-knowledge</a:t>
            </a:r>
            <a:r>
              <a:rPr i="1" lang="en-US" sz="1100">
                <a:solidFill>
                  <a:srgbClr val="000000"/>
                </a:solidFill>
                <a:latin typeface="Plus Jakarta Sans"/>
                <a:ea typeface="Plus Jakarta Sans"/>
                <a:cs typeface="Plus Jakarta Sans"/>
                <a:sym typeface="Plus Jakarta Sans"/>
              </a:rPr>
              <a:t> with this quick quiz about breast cancer screenings.</a:t>
            </a:r>
            <a:endParaRPr i="1" sz="11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Lean into a healthy lifestyle. </a:t>
            </a:r>
            <a:r>
              <a:rPr lang="en-US" sz="1200">
                <a:solidFill>
                  <a:srgbClr val="000000"/>
                </a:solidFill>
                <a:latin typeface="Plus Jakarta Sans"/>
                <a:ea typeface="Plus Jakarta Sans"/>
                <a:cs typeface="Plus Jakarta Sans"/>
                <a:sym typeface="Plus Jakarta Sans"/>
              </a:rPr>
              <a:t>Focus on eating lots of fruits and veggies (and less animal fats), getting consistent physical activity, and cutting back on alcohol. These changes are good for your whole body, not just your breasts.</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23900" y="75080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553250"/>
            <a:ext cx="7843800" cy="47895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i="1" lang="en-US" sz="1100">
                <a:solidFill>
                  <a:schemeClr val="accent1"/>
                </a:solidFill>
                <a:latin typeface="Plus Jakarta Sans"/>
                <a:ea typeface="Plus Jakarta Sans"/>
                <a:cs typeface="Plus Jakarta Sans"/>
                <a:sym typeface="Plus Jakarta Sans"/>
              </a:rPr>
              <a:t>[Callout/CTA]</a:t>
            </a:r>
            <a:endParaRPr i="1" sz="1100">
              <a:solidFill>
                <a:schemeClr val="accent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rgbClr val="000000"/>
                </a:solidFill>
                <a:latin typeface="Plus Jakarta Sans"/>
                <a:ea typeface="Plus Jakarta Sans"/>
                <a:cs typeface="Plus Jakarta Sans"/>
                <a:sym typeface="Plus Jakarta Sans"/>
              </a:rPr>
              <a:t>Just how much can your diet affect your risk for cancer? Find out by taking our </a:t>
            </a:r>
            <a:r>
              <a:rPr i="1" lang="en-US" sz="1100" u="sng">
                <a:solidFill>
                  <a:schemeClr val="hlink"/>
                </a:solidFill>
                <a:latin typeface="Plus Jakarta Sans"/>
                <a:ea typeface="Plus Jakarta Sans"/>
                <a:cs typeface="Plus Jakarta Sans"/>
                <a:sym typeface="Plus Jakarta Sans"/>
                <a:hlinkClick r:id="rId3"/>
              </a:rPr>
              <a:t>nutrition quiz</a:t>
            </a:r>
            <a:r>
              <a:rPr i="1" lang="en-US" sz="1100">
                <a:solidFill>
                  <a:srgbClr val="000000"/>
                </a:solidFill>
                <a:latin typeface="Plus Jakarta Sans"/>
                <a:ea typeface="Plus Jakarta Sans"/>
                <a:cs typeface="Plus Jakarta Sans"/>
                <a:sym typeface="Plus Jakarta Sans"/>
              </a:rPr>
              <a:t>.</a:t>
            </a:r>
            <a:endParaRPr i="1" sz="11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AutoNum type="arabicPeriod" startAt="4"/>
            </a:pPr>
            <a:r>
              <a:rPr b="1" lang="en-US" sz="1200">
                <a:solidFill>
                  <a:srgbClr val="000000"/>
                </a:solidFill>
                <a:latin typeface="Plus Jakarta Sans"/>
                <a:ea typeface="Plus Jakarta Sans"/>
                <a:cs typeface="Plus Jakarta Sans"/>
                <a:sym typeface="Plus Jakarta Sans"/>
              </a:rPr>
              <a:t>Consider genetic counseling. </a:t>
            </a:r>
            <a:r>
              <a:rPr lang="en-US" sz="1200">
                <a:solidFill>
                  <a:srgbClr val="000000"/>
                </a:solidFill>
                <a:latin typeface="Plus Jakarta Sans"/>
                <a:ea typeface="Plus Jakarta Sans"/>
                <a:cs typeface="Plus Jakarta Sans"/>
                <a:sym typeface="Plus Jakarta Sans"/>
              </a:rPr>
              <a:t>If breast cancer runs in your family, genetic counseling can provide personalized insight into your risk and what screenings you might need.</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Conversation Starters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Not sure how to get the ball rolling with your health care provider? Here are a few ideas: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“I’ve seen a lot of stories about breast cancer in younger women lately, and it got me thinking about my own health. What kind of checks or steps would you suggest for someone my age?”</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 heard there’s a way to calculate someone’s risk of getting breast cancer. Can we do that for me?”</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“One of my relatives was diagnosed with breast cancer when they were younger, which makes me a little concerned about my own risk. Do you think genetic counseling or testing would be right for me?”</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Knowing your risk and how to manage it can provide peace of mind and set a foundation for healthy living.</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chemeClr val="accent1"/>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100">
                <a:solidFill>
                  <a:srgbClr val="000000"/>
                </a:solidFill>
                <a:latin typeface="Plus Jakarta Sans"/>
                <a:ea typeface="Plus Jakarta Sans"/>
                <a:cs typeface="Plus Jakarta Sans"/>
                <a:sym typeface="Plus Jakarta Sans"/>
              </a:rPr>
              <a:t>The more you k</a:t>
            </a:r>
            <a:r>
              <a:rPr lang="en-US" sz="1200">
                <a:solidFill>
                  <a:srgbClr val="000000"/>
                </a:solidFill>
                <a:latin typeface="Plus Jakarta Sans"/>
                <a:ea typeface="Plus Jakarta Sans"/>
                <a:cs typeface="Plus Jakarta Sans"/>
                <a:sym typeface="Plus Jakarta Sans"/>
              </a:rPr>
              <a:t>now</a:t>
            </a:r>
            <a:r>
              <a:rPr i="1" lang="en-US" sz="1100">
                <a:solidFill>
                  <a:srgbClr val="000000"/>
                </a:solidFill>
                <a:latin typeface="Plus Jakarta Sans"/>
                <a:ea typeface="Plus Jakarta Sans"/>
                <a:cs typeface="Plus Jakarta Sans"/>
                <a:sym typeface="Plus Jakarta Sans"/>
              </a:rPr>
              <a:t> about </a:t>
            </a:r>
            <a:r>
              <a:rPr i="1" lang="en-US" sz="1100" u="sng">
                <a:solidFill>
                  <a:schemeClr val="hlink"/>
                </a:solidFill>
                <a:latin typeface="Plus Jakarta Sans"/>
                <a:ea typeface="Plus Jakarta Sans"/>
                <a:cs typeface="Plus Jakarta Sans"/>
                <a:sym typeface="Plus Jakarta Sans"/>
                <a:hlinkClick r:id="rId4"/>
              </a:rPr>
              <a:t>breast cancer risk factors</a:t>
            </a:r>
            <a:r>
              <a:rPr i="1" lang="en-US" sz="1100">
                <a:solidFill>
                  <a:srgbClr val="000000"/>
                </a:solidFill>
                <a:latin typeface="Plus Jakarta Sans"/>
                <a:ea typeface="Plus Jakarta Sans"/>
                <a:cs typeface="Plus Jakarta Sans"/>
                <a:sym typeface="Plus Jakarta Sans"/>
              </a:rPr>
              <a:t>, the more steps you can take to protect yourself.</a:t>
            </a:r>
            <a:endParaRPr i="1" sz="11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219200" y="172262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566850" y="2438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Breast health social story</a:t>
            </a:r>
            <a:endParaRPr/>
          </a:p>
        </p:txBody>
      </p:sp>
      <p:sp>
        <p:nvSpPr>
          <p:cNvPr id="926" name="Google Shape;926;p93"/>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understanding, diagnosing, and treating breast cancer</a:t>
            </a:r>
            <a:r>
              <a:rPr lang="en-US" sz="1400">
                <a:solidFill>
                  <a:srgbClr val="4C4C4C"/>
                </a:solidFill>
                <a:latin typeface="Plus Jakarta Sans"/>
                <a:ea typeface="Plus Jakarta Sans"/>
                <a:cs typeface="Plus Jakarta Sans"/>
                <a:sym typeface="Plus Jakarta Sans"/>
              </a:rPr>
              <a:t>. </a:t>
            </a:r>
            <a:endParaRPr/>
          </a:p>
        </p:txBody>
      </p:sp>
      <p:pic>
        <p:nvPicPr>
          <p:cNvPr id="927" name="Google Shape;927;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28" name="Google Shape;928;p93"/>
          <p:cNvSpPr txBox="1"/>
          <p:nvPr>
            <p:ph idx="3" type="body"/>
          </p:nvPr>
        </p:nvSpPr>
        <p:spPr>
          <a:xfrm>
            <a:off x="609750" y="2385825"/>
            <a:ext cx="6258000" cy="3674700"/>
          </a:xfrm>
          <a:prstGeom prst="rect">
            <a:avLst/>
          </a:prstGeom>
        </p:spPr>
        <p:txBody>
          <a:bodyPr anchorCtr="0" anchor="t" bIns="45700" lIns="0" spcFirstLastPara="1" rIns="91425" wrap="square" tIns="45700">
            <a:normAutofit lnSpcReduction="10000"/>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questions to </a:t>
            </a:r>
            <a:r>
              <a:rPr lang="en-US">
                <a:solidFill>
                  <a:srgbClr val="5E5E5E"/>
                </a:solidFill>
              </a:rPr>
              <a:t>c</a:t>
            </a:r>
            <a:r>
              <a:rPr lang="en-US">
                <a:solidFill>
                  <a:srgbClr val="5E5E5E"/>
                </a:solidFill>
              </a:rPr>
              <a:t>heck </a:t>
            </a:r>
            <a:r>
              <a:rPr lang="en-US">
                <a:solidFill>
                  <a:srgbClr val="5E5E5E"/>
                </a:solidFill>
              </a:rPr>
              <a:t>y</a:t>
            </a:r>
            <a:r>
              <a:rPr lang="en-US">
                <a:solidFill>
                  <a:srgbClr val="5E5E5E"/>
                </a:solidFill>
              </a:rPr>
              <a:t>our </a:t>
            </a:r>
            <a:r>
              <a:rPr lang="en-US">
                <a:solidFill>
                  <a:srgbClr val="5E5E5E"/>
                </a:solidFill>
              </a:rPr>
              <a:t>b</a:t>
            </a:r>
            <a:r>
              <a:rPr lang="en-US">
                <a:solidFill>
                  <a:srgbClr val="5E5E5E"/>
                </a:solidFill>
              </a:rPr>
              <a:t>reast </a:t>
            </a:r>
            <a:r>
              <a:rPr lang="en-US">
                <a:solidFill>
                  <a:srgbClr val="5E5E5E"/>
                </a:solidFill>
              </a:rPr>
              <a:t>c</a:t>
            </a:r>
            <a:r>
              <a:rPr lang="en-US">
                <a:solidFill>
                  <a:srgbClr val="5E5E5E"/>
                </a:solidFill>
              </a:rPr>
              <a:t>ancer </a:t>
            </a:r>
            <a:r>
              <a:rPr lang="en-US">
                <a:solidFill>
                  <a:srgbClr val="5E5E5E"/>
                </a:solidFill>
              </a:rPr>
              <a:t>r</a:t>
            </a:r>
            <a:r>
              <a:rPr lang="en-US">
                <a:solidFill>
                  <a:srgbClr val="5E5E5E"/>
                </a:solidFill>
              </a:rPr>
              <a:t>isk</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Question 1</a:t>
            </a:r>
            <a:r>
              <a:rPr lang="en-US"/>
              <a:t>: Are you older than 50?</a:t>
            </a:r>
            <a:endParaRPr/>
          </a:p>
          <a:p>
            <a:pPr indent="-317500" lvl="0" marL="457200" rtl="0" algn="l">
              <a:spcBef>
                <a:spcPts val="0"/>
              </a:spcBef>
              <a:spcAft>
                <a:spcPts val="0"/>
              </a:spcAft>
              <a:buClr>
                <a:schemeClr val="accent1"/>
              </a:buClr>
              <a:buSzPts val="1400"/>
              <a:buAutoNum type="arabicPeriod"/>
            </a:pPr>
            <a:r>
              <a:rPr lang="en-US"/>
              <a:t>Question 2</a:t>
            </a:r>
            <a:r>
              <a:rPr lang="en-US"/>
              <a:t>: Did you get your first period before age 12?</a:t>
            </a:r>
            <a:endParaRPr/>
          </a:p>
          <a:p>
            <a:pPr indent="-317500" lvl="0" marL="457200" rtl="0" algn="l">
              <a:spcBef>
                <a:spcPts val="0"/>
              </a:spcBef>
              <a:spcAft>
                <a:spcPts val="0"/>
              </a:spcAft>
              <a:buClr>
                <a:schemeClr val="accent1"/>
              </a:buClr>
              <a:buSzPts val="1400"/>
              <a:buAutoNum type="arabicPeriod"/>
            </a:pPr>
            <a:r>
              <a:rPr lang="en-US"/>
              <a:t>Question 3: If you have children, did you deliver your first baby after age 30?</a:t>
            </a:r>
            <a:endParaRPr/>
          </a:p>
          <a:p>
            <a:pPr indent="-317500" lvl="0" marL="457200" rtl="0" algn="l">
              <a:spcBef>
                <a:spcPts val="0"/>
              </a:spcBef>
              <a:spcAft>
                <a:spcPts val="0"/>
              </a:spcAft>
              <a:buClr>
                <a:schemeClr val="accent1"/>
              </a:buClr>
              <a:buSzPts val="1400"/>
              <a:buAutoNum type="arabicPeriod"/>
            </a:pPr>
            <a:r>
              <a:rPr lang="en-US"/>
              <a:t>Question 4: If you’ve started menopause, did you begin after age 55?</a:t>
            </a:r>
            <a:endParaRPr/>
          </a:p>
          <a:p>
            <a:pPr indent="-317500" lvl="0" marL="457200" rtl="0" algn="l">
              <a:spcBef>
                <a:spcPts val="0"/>
              </a:spcBef>
              <a:spcAft>
                <a:spcPts val="0"/>
              </a:spcAft>
              <a:buClr>
                <a:schemeClr val="accent1"/>
              </a:buClr>
              <a:buSzPts val="1400"/>
              <a:buAutoNum type="arabicPeriod"/>
            </a:pPr>
            <a:r>
              <a:rPr lang="en-US"/>
              <a:t>Question 5: Do you have a family history of breast of </a:t>
            </a:r>
            <a:r>
              <a:rPr lang="en-US"/>
              <a:t>ovarian</a:t>
            </a:r>
            <a:r>
              <a:rPr lang="en-US"/>
              <a:t> cancer?</a:t>
            </a:r>
            <a:endParaRPr/>
          </a:p>
          <a:p>
            <a:pPr indent="-317500" lvl="0" marL="457200" rtl="0" algn="l">
              <a:spcBef>
                <a:spcPts val="0"/>
              </a:spcBef>
              <a:spcAft>
                <a:spcPts val="0"/>
              </a:spcAft>
              <a:buClr>
                <a:schemeClr val="accent1"/>
              </a:buClr>
              <a:buSzPts val="1400"/>
              <a:buAutoNum type="arabicPeriod"/>
            </a:pPr>
            <a:r>
              <a:rPr lang="en-US"/>
              <a:t>If you answered: all no’s</a:t>
            </a:r>
            <a:endParaRPr/>
          </a:p>
          <a:p>
            <a:pPr indent="-317500" lvl="0" marL="457200" rtl="0" algn="l">
              <a:spcBef>
                <a:spcPts val="0"/>
              </a:spcBef>
              <a:spcAft>
                <a:spcPts val="0"/>
              </a:spcAft>
              <a:buClr>
                <a:schemeClr val="accent1"/>
              </a:buClr>
              <a:buSzPts val="1400"/>
              <a:buAutoNum type="arabicPeriod"/>
            </a:pPr>
            <a:r>
              <a:rPr lang="en-US"/>
              <a:t>If you answered: at least 1 yes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2784175"/>
            <a:ext cx="4773300" cy="1254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8" name="Google Shape;948;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50" name="Google Shape;950;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1" name="Google Shape;951;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95"/>
          <p:cNvGrpSpPr/>
          <p:nvPr/>
        </p:nvGrpSpPr>
        <p:grpSpPr>
          <a:xfrm>
            <a:off x="2370600" y="5227825"/>
            <a:ext cx="681600" cy="681600"/>
            <a:chOff x="10294125" y="2443000"/>
            <a:chExt cx="681600" cy="681600"/>
          </a:xfrm>
        </p:grpSpPr>
        <p:sp>
          <p:nvSpPr>
            <p:cNvPr id="953" name="Google Shape;953;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4" name="Google Shape;954;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5" name="Google Shape;955;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2" name="Google Shape;962;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3" name="Google Shape;963;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Breast Health</a:t>
            </a:r>
            <a:endParaRPr/>
          </a:p>
        </p:txBody>
      </p:sp>
      <p:sp>
        <p:nvSpPr>
          <p:cNvPr id="964" name="Google Shape;964;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65" name="Google Shape;965;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66" name="Google Shape;966;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967" name="Google Shape;967;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Caregiving</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8" name="Google Shape;968;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HIV/AIDS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5" name="Google Shape;975;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6" name="Google Shape;976;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7" name="Google Shape;977;p97"/>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8" name="Google Shape;978;p97"/>
          <p:cNvGrpSpPr/>
          <p:nvPr/>
        </p:nvGrpSpPr>
        <p:grpSpPr>
          <a:xfrm>
            <a:off x="9827386" y="1177750"/>
            <a:ext cx="612622" cy="612000"/>
            <a:chOff x="10134200" y="974025"/>
            <a:chExt cx="681600" cy="612000"/>
          </a:xfrm>
        </p:grpSpPr>
        <p:sp>
          <p:nvSpPr>
            <p:cNvPr id="979" name="Google Shape;979;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0" name="Google Shape;980;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1" name="Google Shape;981;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2" name="Google Shape;982;p97"/>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3" name="Google Shape;983;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4" name="Google Shape;984;p97"/>
          <p:cNvGraphicFramePr/>
          <p:nvPr/>
        </p:nvGraphicFramePr>
        <p:xfrm>
          <a:off x="7864400" y="3355425"/>
          <a:ext cx="3000000" cy="3000000"/>
        </p:xfrm>
        <a:graphic>
          <a:graphicData uri="http://schemas.openxmlformats.org/drawingml/2006/table">
            <a:tbl>
              <a:tblPr>
                <a:noFill/>
                <a:tableStyleId>{884E0527-1F78-4CBA-9763-1B941CD69868}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breast health.</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breast cancer-related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Breast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218650"/>
          <a:ext cx="3000000" cy="3000000"/>
        </p:xfrm>
        <a:graphic>
          <a:graphicData uri="http://schemas.openxmlformats.org/drawingml/2006/table">
            <a:tbl>
              <a:tblPr>
                <a:noFill/>
                <a:tableStyleId>{884E0527-1F78-4CBA-9763-1B941CD69868}</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23237" r="23243"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647538"/>
          <a:ext cx="3000000" cy="3000000"/>
        </p:xfrm>
        <a:graphic>
          <a:graphicData uri="http://schemas.openxmlformats.org/drawingml/2006/table">
            <a:tbl>
              <a:tblPr>
                <a:noFill/>
                <a:tableStyleId>{184DD1B9-EDB1-4DA2-9558-183209464EB5}</a:tableStyleId>
              </a:tblPr>
              <a:tblGrid>
                <a:gridCol w="3964725"/>
                <a:gridCol w="3530425"/>
                <a:gridCol w="2103500"/>
              </a:tblGrid>
              <a:tr h="644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49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Ladies, you know breast cancer is serious. But is that where your knowledge of it ends? If so, click here to learn more about breast cancer and how it’s diagnosed.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https://schl41demo.staywellhealthlibrary.com/Conditions/Cancer/Specific/Breast/85,P09506</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https://schl41demo.staywellhealthlibrary.com/spanish/Search/85,P09564</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595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more informed you are about breast cancer, the better you can fight it. Learn how it starts and spreads, plus how it’s diagnosed. </a:t>
                      </a:r>
                      <a:r>
                        <a:rPr lang="en-US" sz="1200">
                          <a:latin typeface="Quattrocento Sans"/>
                          <a:ea typeface="Quattrocento Sans"/>
                          <a:cs typeface="Quattrocento Sans"/>
                          <a:sym typeface="Quattrocento Sans"/>
                        </a:rPr>
                        <a:t>🎗</a:t>
                      </a:r>
                      <a:r>
                        <a:rPr lang="en-US" sz="1200">
                          <a:latin typeface="Times New Roman"/>
                          <a:ea typeface="Times New Roman"/>
                          <a:cs typeface="Times New Roman"/>
                          <a:sym typeface="Times New Roman"/>
                        </a:rPr>
                        <a: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https://schl41demo.staywellhealthlibrary.com/Conditions/Cancer/Specific/Breast/85,P09506</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https://schl41demo.staywellhealthlibrary.com/spanish/Search/85,P09564</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62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stay in the dark when it comes to breast cancer. Check your understanding of everything from risk factors to whether it’s OK to wear deodorant when you have a mammogram.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https://schl41demo.staywellhealthlibrary.com/Conditions/Cancer/Tools/40,BreastCancerCancerBrQuiz</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32" name="Google Shape;832;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Understanding</a:t>
            </a:r>
            <a:r>
              <a:rPr lang="en-US"/>
              <a:t> breast health</a:t>
            </a:r>
            <a:endParaRPr/>
          </a:p>
        </p:txBody>
      </p:sp>
      <p:sp>
        <p:nvSpPr>
          <p:cNvPr id="833" name="Google Shape;833;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young woman with pink ribbon on a white background. mammary cancer - breast cancer stock pictures, royalty-free photos &amp; images" id="834" name="Google Shape;834;p86"/>
          <p:cNvPicPr preferRelativeResize="0"/>
          <p:nvPr/>
        </p:nvPicPr>
        <p:blipFill>
          <a:blip r:embed="rId8">
            <a:alphaModFix/>
          </a:blip>
          <a:stretch>
            <a:fillRect/>
          </a:stretch>
        </p:blipFill>
        <p:spPr>
          <a:xfrm>
            <a:off x="8164250" y="1655900"/>
            <a:ext cx="1572174" cy="1048124"/>
          </a:xfrm>
          <a:prstGeom prst="rect">
            <a:avLst/>
          </a:prstGeom>
          <a:noFill/>
          <a:ln>
            <a:noFill/>
          </a:ln>
        </p:spPr>
      </p:pic>
      <p:pic>
        <p:nvPicPr>
          <p:cNvPr descr="mother and daughter are fighting cancer - breast cancer patient stock pictures, royalty-free photos &amp; images" id="835" name="Google Shape;835;p86"/>
          <p:cNvPicPr preferRelativeResize="0"/>
          <p:nvPr/>
        </p:nvPicPr>
        <p:blipFill>
          <a:blip r:embed="rId9">
            <a:alphaModFix/>
          </a:blip>
          <a:stretch>
            <a:fillRect/>
          </a:stretch>
        </p:blipFill>
        <p:spPr>
          <a:xfrm>
            <a:off x="8164250" y="3300125"/>
            <a:ext cx="1572174" cy="1048116"/>
          </a:xfrm>
          <a:prstGeom prst="rect">
            <a:avLst/>
          </a:prstGeom>
          <a:noFill/>
          <a:ln>
            <a:noFill/>
          </a:ln>
        </p:spPr>
      </p:pic>
      <p:pic>
        <p:nvPicPr>
          <p:cNvPr descr="pretty with pink cancer scarf woman with raised arms showing muscle - breast cancer patient stock pictures, royalty-free photos &amp; images" id="836" name="Google Shape;836;p86"/>
          <p:cNvPicPr preferRelativeResize="0"/>
          <p:nvPr/>
        </p:nvPicPr>
        <p:blipFill>
          <a:blip r:embed="rId10">
            <a:alphaModFix/>
          </a:blip>
          <a:stretch>
            <a:fillRect/>
          </a:stretch>
        </p:blipFill>
        <p:spPr>
          <a:xfrm>
            <a:off x="8164238" y="4877813"/>
            <a:ext cx="1572188" cy="1048125"/>
          </a:xfrm>
          <a:prstGeom prst="rect">
            <a:avLst/>
          </a:prstGeom>
          <a:noFill/>
          <a:ln>
            <a:noFill/>
          </a:ln>
        </p:spPr>
      </p:pic>
      <p:sp>
        <p:nvSpPr>
          <p:cNvPr id="837" name="Google Shape;837;p86"/>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2600" y="2730513"/>
            <a:ext cx="681600" cy="681600"/>
            <a:chOff x="10294125" y="1691525"/>
            <a:chExt cx="681600" cy="681600"/>
          </a:xfrm>
        </p:grpSpPr>
        <p:sp>
          <p:nvSpPr>
            <p:cNvPr id="839" name="Google Shape;839;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Diagnosing breast cancer</a:t>
            </a:r>
            <a:endParaRPr/>
          </a:p>
        </p:txBody>
      </p:sp>
      <p:graphicFrame>
        <p:nvGraphicFramePr>
          <p:cNvPr id="847" name="Google Shape;847;p87"/>
          <p:cNvGraphicFramePr/>
          <p:nvPr/>
        </p:nvGraphicFramePr>
        <p:xfrm>
          <a:off x="414288" y="860788"/>
          <a:ext cx="3000000" cy="3000000"/>
        </p:xfrm>
        <a:graphic>
          <a:graphicData uri="http://schemas.openxmlformats.org/drawingml/2006/table">
            <a:tbl>
              <a:tblPr>
                <a:noFill/>
                <a:tableStyleId>{184DD1B9-EDB1-4DA2-9558-183209464EB5}</a:tableStyleId>
              </a:tblPr>
              <a:tblGrid>
                <a:gridCol w="3603250"/>
                <a:gridCol w="3891900"/>
                <a:gridCol w="2103500"/>
              </a:tblGrid>
              <a:tr h="5398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33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Having a breast biopsy doesn’t necessarily mean you have cancer. Watch this 5-minute video to find out what to expect during the procedure.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https://schl41demo.staywellhealthlibrary.com/MultimediaRoom/VideoLibrary/?e=0#player:138,w1237</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https://schl41demo.staywellhealthlibrary.com/spanish/VideoLibrary/?e=0#player:138,W1256</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33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you’ve never had a mammogram (or maybe even if you have), you may have questions about it. We’re here with answers! Put your mind at ease with one click.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https://schl41demo.staywellhealthlibrary.com/Library/DiseasesConditions/Adult/85,P00140</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https://schl41demo.staywellhealthlibrary.com/spanish/DiseasesConditions/Adult/Women/85,P03263</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r h="163312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About to celebrate the big 4-0? Don’t forget to schedule your mammogram! 📅 According to new screening guidelines, women ages 40 to 74 should have one every two years.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https://schl41demo.staywellhealthlibrary.com/Search/92,P07781</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https://schl41demo.staywellhealthlibrary.com/spanish/DiseasesConditions/Adult/Women/85,P03272</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doctor soothing senior patient - woman with doctor stock pictures, royalty-free photos &amp; images" id="849" name="Google Shape;849;p87"/>
          <p:cNvPicPr preferRelativeResize="0"/>
          <p:nvPr/>
        </p:nvPicPr>
        <p:blipFill>
          <a:blip r:embed="rId9">
            <a:alphaModFix/>
          </a:blip>
          <a:stretch>
            <a:fillRect/>
          </a:stretch>
        </p:blipFill>
        <p:spPr>
          <a:xfrm>
            <a:off x="8118225" y="1613350"/>
            <a:ext cx="1806326" cy="1204225"/>
          </a:xfrm>
          <a:prstGeom prst="rect">
            <a:avLst/>
          </a:prstGeom>
          <a:noFill/>
          <a:ln>
            <a:noFill/>
          </a:ln>
        </p:spPr>
      </p:pic>
      <p:pic>
        <p:nvPicPr>
          <p:cNvPr descr="breast cancer awareness month - woman talking with doctor mammogram stock illustrations" id="850" name="Google Shape;850;p87"/>
          <p:cNvPicPr preferRelativeResize="0"/>
          <p:nvPr/>
        </p:nvPicPr>
        <p:blipFill>
          <a:blip r:embed="rId10">
            <a:alphaModFix/>
          </a:blip>
          <a:stretch>
            <a:fillRect/>
          </a:stretch>
        </p:blipFill>
        <p:spPr>
          <a:xfrm>
            <a:off x="8118225" y="3245725"/>
            <a:ext cx="1806326" cy="1204217"/>
          </a:xfrm>
          <a:prstGeom prst="rect">
            <a:avLst/>
          </a:prstGeom>
          <a:noFill/>
          <a:ln>
            <a:noFill/>
          </a:ln>
        </p:spPr>
      </p:pic>
      <p:pic>
        <p:nvPicPr>
          <p:cNvPr descr="a woman making an appointment in a diary. - making an appointment woman stock pictures, royalty-free photos &amp; images" id="851" name="Google Shape;851;p87"/>
          <p:cNvPicPr preferRelativeResize="0"/>
          <p:nvPr/>
        </p:nvPicPr>
        <p:blipFill>
          <a:blip r:embed="rId11">
            <a:alphaModFix/>
          </a:blip>
          <a:stretch>
            <a:fillRect/>
          </a:stretch>
        </p:blipFill>
        <p:spPr>
          <a:xfrm>
            <a:off x="8118225" y="4878108"/>
            <a:ext cx="1806326" cy="1204217"/>
          </a:xfrm>
          <a:prstGeom prst="rect">
            <a:avLst/>
          </a:prstGeom>
          <a:noFill/>
          <a:ln>
            <a:noFill/>
          </a:ln>
        </p:spPr>
      </p:pic>
      <p:sp>
        <p:nvSpPr>
          <p:cNvPr id="852" name="Google Shape;852;p87"/>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3" name="Google Shape;853;p87"/>
          <p:cNvGrpSpPr/>
          <p:nvPr/>
        </p:nvGrpSpPr>
        <p:grpSpPr>
          <a:xfrm>
            <a:off x="10761675" y="2704013"/>
            <a:ext cx="681600" cy="681600"/>
            <a:chOff x="10294125" y="2443000"/>
            <a:chExt cx="681600" cy="681600"/>
          </a:xfrm>
        </p:grpSpPr>
        <p:sp>
          <p:nvSpPr>
            <p:cNvPr id="854" name="Google Shape;854;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5" name="Google Shape;855;p87"/>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{184DD1B9-EDB1-4DA2-9558-183209464EB5}</a:tableStyleId>
              </a:tblPr>
              <a:tblGrid>
                <a:gridCol w="3886575"/>
                <a:gridCol w="3608575"/>
                <a:gridCol w="2103500"/>
              </a:tblGrid>
              <a:tr h="6440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49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 can be overwhelming to think about breast cancer treatment options. Use our guide to learn more, and don’t forget to reach out to loved ones for support.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https://schl41demo.staywellhealthlibrary.com/Conditions/Cancer/Specific/Breast/34,8520-1</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595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Before breast cancer surgery, you might feel anxious, scared, or nervous. That’s all totally normal. Here’s how to prepare and what to expect afterwards.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https://schl41demo.staywellhealthlibrary.com/Conditions/Cancer/Specific/Breast/85,P0016</a:t>
                      </a:r>
                      <a:r>
                        <a:rPr lang="en-US" sz="1200" u="sng">
                          <a:solidFill>
                            <a:srgbClr val="0563C1"/>
                          </a:solidFill>
                          <a:latin typeface="Times New Roman"/>
                          <a:ea typeface="Times New Roman"/>
                          <a:cs typeface="Times New Roman"/>
                          <a:sym typeface="Times New Roman"/>
                          <a:hlinkClick r:id="rId5">
                            <a:extLst>
                              <a:ext uri="{A12FA001-AC4F-418D-AE19-62706E023703}">
                                <ahyp:hlinkClr val="tx"/>
                              </a:ext>
                            </a:extLst>
                          </a:hlinkClick>
                        </a:rPr>
                        <a:t>6</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62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After a mastectomy—surgical removal of a breast to treat breast cancer—most people can have breast reconstruction surgery. The choice is yours. Here’s what you need to know.</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https://schl41demo.staywellhealthlibrary.com/Search/92,P07782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https://schl41demo.staywellhealthlibrary.com/spanish/TestsProcedures/Gynecology/92,P09296</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Treating breast cancer</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selfie of happy family in the beach. - women through generations stock pictures, royalty-free photos &amp; images" id="864" name="Google Shape;864;p88"/>
          <p:cNvPicPr preferRelativeResize="0"/>
          <p:nvPr/>
        </p:nvPicPr>
        <p:blipFill>
          <a:blip r:embed="rId8">
            <a:alphaModFix/>
          </a:blip>
          <a:stretch>
            <a:fillRect/>
          </a:stretch>
        </p:blipFill>
        <p:spPr>
          <a:xfrm>
            <a:off x="8035300" y="1539650"/>
            <a:ext cx="1893150" cy="1262100"/>
          </a:xfrm>
          <a:prstGeom prst="rect">
            <a:avLst/>
          </a:prstGeom>
          <a:noFill/>
          <a:ln>
            <a:noFill/>
          </a:ln>
        </p:spPr>
      </p:pic>
      <p:pic>
        <p:nvPicPr>
          <p:cNvPr descr="how smart home tech can help older adults - woman recovering with family stock pictures, royalty-free photos &amp; images" id="865" name="Google Shape;865;p88"/>
          <p:cNvPicPr preferRelativeResize="0"/>
          <p:nvPr/>
        </p:nvPicPr>
        <p:blipFill>
          <a:blip r:embed="rId9">
            <a:alphaModFix/>
          </a:blip>
          <a:stretch>
            <a:fillRect/>
          </a:stretch>
        </p:blipFill>
        <p:spPr>
          <a:xfrm>
            <a:off x="8035300" y="3196475"/>
            <a:ext cx="1893150" cy="1262100"/>
          </a:xfrm>
          <a:prstGeom prst="rect">
            <a:avLst/>
          </a:prstGeom>
          <a:noFill/>
          <a:ln>
            <a:noFill/>
          </a:ln>
        </p:spPr>
      </p:pic>
      <p:pic>
        <p:nvPicPr>
          <p:cNvPr descr="close up shot of a female cancer patient's hand in victory sign with a pink scarf tied to her wrist. concept of fighting and beating cancer. - breast cancer patient  stock pictures, royalty-free photos &amp; images" id="866" name="Google Shape;866;p88"/>
          <p:cNvPicPr preferRelativeResize="0"/>
          <p:nvPr/>
        </p:nvPicPr>
        <p:blipFill>
          <a:blip r:embed="rId10">
            <a:alphaModFix/>
          </a:blip>
          <a:stretch>
            <a:fillRect/>
          </a:stretch>
        </p:blipFill>
        <p:spPr>
          <a:xfrm>
            <a:off x="8035300" y="4825988"/>
            <a:ext cx="1893150" cy="1262100"/>
          </a:xfrm>
          <a:prstGeom prst="rect">
            <a:avLst/>
          </a:prstGeom>
          <a:noFill/>
          <a:ln>
            <a:noFill/>
          </a:ln>
        </p:spPr>
      </p:pic>
      <p:sp>
        <p:nvSpPr>
          <p:cNvPr id="867" name="Google Shape;867;p88"/>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8" name="Google Shape;868;p88"/>
          <p:cNvGrpSpPr/>
          <p:nvPr/>
        </p:nvGrpSpPr>
        <p:grpSpPr>
          <a:xfrm>
            <a:off x="10752600" y="2730513"/>
            <a:ext cx="681600" cy="681600"/>
            <a:chOff x="10294125" y="1691525"/>
            <a:chExt cx="681600" cy="681600"/>
          </a:xfrm>
        </p:grpSpPr>
        <p:sp>
          <p:nvSpPr>
            <p:cNvPr id="869" name="Google Shape;869;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0" name="Google Shape;870;p88"/>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89"/>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Breast cancer and men</a:t>
            </a:r>
            <a:endParaRPr/>
          </a:p>
        </p:txBody>
      </p:sp>
      <p:graphicFrame>
        <p:nvGraphicFramePr>
          <p:cNvPr id="877" name="Google Shape;877;p89"/>
          <p:cNvGraphicFramePr/>
          <p:nvPr/>
        </p:nvGraphicFramePr>
        <p:xfrm>
          <a:off x="414288" y="860788"/>
          <a:ext cx="3000000" cy="3000000"/>
        </p:xfrm>
        <a:graphic>
          <a:graphicData uri="http://schemas.openxmlformats.org/drawingml/2006/table">
            <a:tbl>
              <a:tblPr>
                <a:noFill/>
                <a:tableStyleId>{184DD1B9-EDB1-4DA2-9558-183209464EB5}</a:tableStyleId>
              </a:tblPr>
              <a:tblGrid>
                <a:gridCol w="3603250"/>
                <a:gridCol w="3891900"/>
                <a:gridCol w="2103500"/>
              </a:tblGrid>
              <a:tr h="12509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37844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Did you know guys can get breast cancer, too? Some risk factors aren’t within your control, but others are. Check out this info to increase your odds of staying healthy.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https://schl41demo.staywellhealthlibrary.com/Conditions/Cancer/Specific/Breast/85,P00150</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determined man practicing jogging with male friends during exercise class in gym - men healthy lifestyle stock pictures, royalty-free photos &amp; images" id="879" name="Google Shape;879;p89"/>
          <p:cNvPicPr preferRelativeResize="0"/>
          <p:nvPr/>
        </p:nvPicPr>
        <p:blipFill>
          <a:blip r:embed="rId4">
            <a:alphaModFix/>
          </a:blip>
          <a:stretch>
            <a:fillRect/>
          </a:stretch>
        </p:blipFill>
        <p:spPr>
          <a:xfrm>
            <a:off x="8007825" y="3323075"/>
            <a:ext cx="1940175" cy="1293450"/>
          </a:xfrm>
          <a:prstGeom prst="rect">
            <a:avLst/>
          </a:prstGeom>
          <a:noFill/>
          <a:ln>
            <a:noFill/>
          </a:ln>
        </p:spPr>
      </p:pic>
      <p:sp>
        <p:nvSpPr>
          <p:cNvPr id="880" name="Google Shape;880;p89"/>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1" name="Google Shape;881;p89"/>
          <p:cNvGrpSpPr/>
          <p:nvPr/>
        </p:nvGrpSpPr>
        <p:grpSpPr>
          <a:xfrm>
            <a:off x="10761675" y="2704013"/>
            <a:ext cx="681600" cy="681600"/>
            <a:chOff x="10294125" y="2443000"/>
            <a:chExt cx="681600" cy="681600"/>
          </a:xfrm>
        </p:grpSpPr>
        <p:sp>
          <p:nvSpPr>
            <p:cNvPr id="882" name="Google Shape;882;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3" name="Google Shape;883;p89"/>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