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comments+xml" PartName="/ppt/comments/comment2.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6" r:id="rId6"/>
    <p:sldMasterId id="2147483727"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Lst>
  <p:sldSz cy="6858000" cx="12192000"/>
  <p:notesSz cx="6858000" cy="9144000"/>
  <p:embeddedFontLst>
    <p:embeddedFont>
      <p:font typeface="Plus Jakarta Sans ExtraBold"/>
      <p:bold r:id="rId27"/>
      <p:boldItalic r:id="rId28"/>
    </p:embeddedFont>
    <p:embeddedFont>
      <p:font typeface="Plus Jakarta Sans"/>
      <p:regular r:id="rId29"/>
      <p:bold r:id="rId30"/>
      <p:italic r:id="rId31"/>
      <p:boldItalic r:id="rId32"/>
    </p:embeddedFont>
    <p:embeddedFont>
      <p:font typeface="Montserrat Black"/>
      <p:bold r:id="rId33"/>
      <p:boldItalic r:id="rId34"/>
    </p:embeddedFont>
    <p:embeddedFont>
      <p:font typeface="Plus Jakarta Sans SemiBold"/>
      <p:regular r:id="rId35"/>
      <p:bold r:id="rId36"/>
      <p:italic r:id="rId37"/>
      <p:boldItalic r:id="rId38"/>
    </p:embeddedFont>
    <p:embeddedFont>
      <p:font typeface="Plus Jakarta Sans Medium"/>
      <p:regular r:id="rId39"/>
      <p:bold r:id="rId40"/>
      <p:italic r:id="rId41"/>
      <p:boldItalic r:id="rId42"/>
    </p:embeddedFont>
    <p:embeddedFont>
      <p:font typeface="Plus Jakarta Sans Light"/>
      <p:regular r:id="rId43"/>
      <p:bold r:id="rId44"/>
      <p:italic r:id="rId45"/>
      <p:boldItalic r:id="rId46"/>
    </p:embeddedFont>
    <p:embeddedFont>
      <p:font typeface="DM Serif Display"/>
      <p:regular r:id="rId47"/>
      <p:italic r:id="rId48"/>
    </p:embeddedFont>
    <p:embeddedFont>
      <p:font typeface="Century Gothic"/>
      <p:regular r:id="rId49"/>
      <p:bold r:id="rId50"/>
      <p:italic r:id="rId51"/>
      <p:boldItalic r:id="rId5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2" name="Rachel Winger"/>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A4926791-9104-4A32-BBDF-0EA558D5F89D}">
  <a:tblStyle styleId="{A4926791-9104-4A32-BBDF-0EA558D5F89D}"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CB9A8C69-4FA0-4252-AD65-0C2BC136EF87}" styleName="Table_1">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Medium-bold.fntdata"/><Relationship Id="rId42" Type="http://schemas.openxmlformats.org/officeDocument/2006/relationships/font" Target="fonts/PlusJakartaSansMedium-boldItalic.fntdata"/><Relationship Id="rId41" Type="http://schemas.openxmlformats.org/officeDocument/2006/relationships/font" Target="fonts/PlusJakartaSansMedium-italic.fntdata"/><Relationship Id="rId44" Type="http://schemas.openxmlformats.org/officeDocument/2006/relationships/font" Target="fonts/PlusJakartaSansLight-bold.fntdata"/><Relationship Id="rId43" Type="http://schemas.openxmlformats.org/officeDocument/2006/relationships/font" Target="fonts/PlusJakartaSansLight-regular.fntdata"/><Relationship Id="rId46" Type="http://schemas.openxmlformats.org/officeDocument/2006/relationships/font" Target="fonts/PlusJakartaSansLight-boldItalic.fntdata"/><Relationship Id="rId45" Type="http://schemas.openxmlformats.org/officeDocument/2006/relationships/font" Target="fonts/PlusJakartaSansLight-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48" Type="http://schemas.openxmlformats.org/officeDocument/2006/relationships/font" Target="fonts/DMSerifDisplay-italic.fntdata"/><Relationship Id="rId47" Type="http://schemas.openxmlformats.org/officeDocument/2006/relationships/font" Target="fonts/DMSerifDisplay-regular.fntdata"/><Relationship Id="rId49" Type="http://schemas.openxmlformats.org/officeDocument/2006/relationships/font" Target="fonts/CenturyGothic-regular.fntdata"/><Relationship Id="rId5" Type="http://schemas.openxmlformats.org/officeDocument/2006/relationships/commentAuthors" Target="commentAuthors.xml"/><Relationship Id="rId6" Type="http://schemas.openxmlformats.org/officeDocument/2006/relationships/slideMaster" Target="slideMasters/slideMaster1.xml"/><Relationship Id="rId7" Type="http://schemas.openxmlformats.org/officeDocument/2006/relationships/slideMaster" Target="slideMasters/slideMaster2.xml"/><Relationship Id="rId8" Type="http://schemas.openxmlformats.org/officeDocument/2006/relationships/notesMaster" Target="notesMasters/notesMaster1.xml"/><Relationship Id="rId31" Type="http://schemas.openxmlformats.org/officeDocument/2006/relationships/font" Target="fonts/PlusJakartaSans-italic.fntdata"/><Relationship Id="rId30" Type="http://schemas.openxmlformats.org/officeDocument/2006/relationships/font" Target="fonts/PlusJakartaSans-bold.fntdata"/><Relationship Id="rId33" Type="http://schemas.openxmlformats.org/officeDocument/2006/relationships/font" Target="fonts/MontserratBlack-bold.fntdata"/><Relationship Id="rId32" Type="http://schemas.openxmlformats.org/officeDocument/2006/relationships/font" Target="fonts/PlusJakartaSans-boldItalic.fntdata"/><Relationship Id="rId35" Type="http://schemas.openxmlformats.org/officeDocument/2006/relationships/font" Target="fonts/PlusJakartaSansSemiBold-regular.fntdata"/><Relationship Id="rId34" Type="http://schemas.openxmlformats.org/officeDocument/2006/relationships/font" Target="fonts/MontserratBlack-boldItalic.fntdata"/><Relationship Id="rId37" Type="http://schemas.openxmlformats.org/officeDocument/2006/relationships/font" Target="fonts/PlusJakartaSansSemiBold-italic.fntdata"/><Relationship Id="rId36" Type="http://schemas.openxmlformats.org/officeDocument/2006/relationships/font" Target="fonts/PlusJakartaSansSemiBold-bold.fntdata"/><Relationship Id="rId39" Type="http://schemas.openxmlformats.org/officeDocument/2006/relationships/font" Target="fonts/PlusJakartaSansMedium-regular.fntdata"/><Relationship Id="rId38" Type="http://schemas.openxmlformats.org/officeDocument/2006/relationships/font" Target="fonts/PlusJakartaSansSemiBold-boldItalic.fntdata"/><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26" Type="http://schemas.openxmlformats.org/officeDocument/2006/relationships/slide" Target="slides/slide18.xml"/><Relationship Id="rId25" Type="http://schemas.openxmlformats.org/officeDocument/2006/relationships/slide" Target="slides/slide17.xml"/><Relationship Id="rId28" Type="http://schemas.openxmlformats.org/officeDocument/2006/relationships/font" Target="fonts/PlusJakartaSansExtraBold-boldItalic.fntdata"/><Relationship Id="rId27" Type="http://schemas.openxmlformats.org/officeDocument/2006/relationships/font" Target="fonts/PlusJakartaSansExtraBold-bold.fntdata"/><Relationship Id="rId29" Type="http://schemas.openxmlformats.org/officeDocument/2006/relationships/font" Target="fonts/PlusJakartaSans-regular.fntdata"/><Relationship Id="rId51" Type="http://schemas.openxmlformats.org/officeDocument/2006/relationships/font" Target="fonts/CenturyGothic-italic.fntdata"/><Relationship Id="rId50" Type="http://schemas.openxmlformats.org/officeDocument/2006/relationships/font" Target="fonts/CenturyGothic-bold.fntdata"/><Relationship Id="rId52" Type="http://schemas.openxmlformats.org/officeDocument/2006/relationships/font" Target="fonts/CenturyGothic-boldItalic.fntdata"/><Relationship Id="rId11" Type="http://schemas.openxmlformats.org/officeDocument/2006/relationships/slide" Target="slides/slide3.xml"/><Relationship Id="rId10" Type="http://schemas.openxmlformats.org/officeDocument/2006/relationships/slide" Target="slides/slide2.xml"/><Relationship Id="rId13" Type="http://schemas.openxmlformats.org/officeDocument/2006/relationships/slide" Target="slides/slide5.xml"/><Relationship Id="rId12" Type="http://schemas.openxmlformats.org/officeDocument/2006/relationships/slide" Target="slides/slide4.xml"/><Relationship Id="rId15" Type="http://schemas.openxmlformats.org/officeDocument/2006/relationships/slide" Target="slides/slide7.xml"/><Relationship Id="rId14" Type="http://schemas.openxmlformats.org/officeDocument/2006/relationships/slide" Target="slides/slide6.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4-10-02T13:25:31.658">
    <p:pos x="6000" y="0"/>
    <p:text>This is the same photo that was used on the cover slide for the Breast Health Toolkit. Recommend updating it to avoid repetition.</p:text>
  </p:cm>
</p:cmLst>
</file>

<file path=ppt/comments/comment2.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2" dt="2024-10-02T14:01:14.702">
    <p:pos x="466" y="41"/>
    <p:text>There are Additional Resource URLs listed in the URL Google Sheet. Should they be featured in this deck with a "Leverage your CHL to the fullest" slide? (A "Leverage your CHL to the fullest" slide was previously used in the Prostate Cancer Toolkit)</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sites.google.com/webmd.net/ember/home" TargetMode="External"/><Relationship Id="rId3" Type="http://schemas.openxmlformats.org/officeDocument/2006/relationships/hyperlink" Target="https://drive.google.com/drive/folders/1f7McxhbWmtmBAodNm4I4iBPTbTPAsnWR" TargetMode="Externa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2" name="Google Shape;762;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rPr lang="en-US" u="sng">
                <a:solidFill>
                  <a:schemeClr val="hlink"/>
                </a:solidFill>
                <a:latin typeface="Plus Jakarta Sans Medium"/>
                <a:ea typeface="Plus Jakarta Sans Medium"/>
                <a:cs typeface="Plus Jakarta Sans Medium"/>
                <a:sym typeface="Plus Jakarta Sans Medium"/>
                <a:hlinkClick r:id="rId2"/>
              </a:rPr>
              <a:t>https://sites.google.com/webmd.net/ember/home</a:t>
            </a:r>
            <a:r>
              <a:rPr lang="en-US">
                <a:latin typeface="Plus Jakarta Sans Medium"/>
                <a:ea typeface="Plus Jakarta Sans Medium"/>
                <a:cs typeface="Plus Jakarta Sans Medium"/>
                <a:sym typeface="Plus Jakarta Sans Medium"/>
              </a:rPr>
              <a:t>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Clr>
                <a:srgbClr val="5E5E5E"/>
              </a:buClr>
              <a:buSzPts val="1000"/>
              <a:buFont typeface="Century Gothic"/>
              <a:buNone/>
            </a:pPr>
            <a:r>
              <a:rPr lang="en-US" u="sng">
                <a:solidFill>
                  <a:schemeClr val="hlink"/>
                </a:solidFill>
                <a:latin typeface="Plus Jakarta Sans Medium"/>
                <a:ea typeface="Plus Jakarta Sans Medium"/>
                <a:cs typeface="Plus Jakarta Sans Medium"/>
                <a:sym typeface="Plus Jakarta Sans Medium"/>
                <a:hlinkClick r:id="rId3"/>
              </a:rPr>
              <a:t>https://drive.google.com/drive/folders/1f7McxhbWmtmBAodNm4I4iBPTbTPAsnWR</a:t>
            </a:r>
            <a:r>
              <a:rPr lang="en-US">
                <a:latin typeface="Plus Jakarta Sans Medium"/>
                <a:ea typeface="Plus Jakarta Sans Medium"/>
                <a:cs typeface="Plus Jakarta Sans Medium"/>
                <a:sym typeface="Plus Jakarta Sans Medium"/>
              </a:rPr>
              <a:t> </a:t>
            </a:r>
            <a:endParaRPr>
              <a:latin typeface="Plus Jakarta Sans Medium"/>
              <a:ea typeface="Plus Jakarta Sans Medium"/>
              <a:cs typeface="Plus Jakarta Sans Medium"/>
              <a:sym typeface="Plus Jakarta Sans Medium"/>
            </a:endParaRPr>
          </a:p>
        </p:txBody>
      </p:sp>
      <p:sp>
        <p:nvSpPr>
          <p:cNvPr id="763" name="Google Shape;763;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3" name="Shape 883"/>
        <p:cNvGrpSpPr/>
        <p:nvPr/>
      </p:nvGrpSpPr>
      <p:grpSpPr>
        <a:xfrm>
          <a:off x="0" y="0"/>
          <a:ext cx="0" cy="0"/>
          <a:chOff x="0" y="0"/>
          <a:chExt cx="0" cy="0"/>
        </a:xfrm>
      </p:grpSpPr>
      <p:sp>
        <p:nvSpPr>
          <p:cNvPr id="884" name="Google Shape;884;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5" name="Google Shape;885;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886" name="Google Shape;886;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6" name="Shape 896"/>
        <p:cNvGrpSpPr/>
        <p:nvPr/>
      </p:nvGrpSpPr>
      <p:grpSpPr>
        <a:xfrm>
          <a:off x="0" y="0"/>
          <a:ext cx="0" cy="0"/>
          <a:chOff x="0" y="0"/>
          <a:chExt cx="0" cy="0"/>
        </a:xfrm>
      </p:grpSpPr>
      <p:sp>
        <p:nvSpPr>
          <p:cNvPr id="897" name="Google Shape;897;g22dbd14cc83_0_15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98" name="Google Shape;898;g22dbd14cc83_0_15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99" name="Google Shape;899;g22dbd14cc83_0_15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8" name="Shape 908"/>
        <p:cNvGrpSpPr/>
        <p:nvPr/>
      </p:nvGrpSpPr>
      <p:grpSpPr>
        <a:xfrm>
          <a:off x="0" y="0"/>
          <a:ext cx="0" cy="0"/>
          <a:chOff x="0" y="0"/>
          <a:chExt cx="0" cy="0"/>
        </a:xfrm>
      </p:grpSpPr>
      <p:sp>
        <p:nvSpPr>
          <p:cNvPr id="909" name="Google Shape;909;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10" name="Google Shape;910;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11" name="Google Shape;911;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9" name="Shape 919"/>
        <p:cNvGrpSpPr/>
        <p:nvPr/>
      </p:nvGrpSpPr>
      <p:grpSpPr>
        <a:xfrm>
          <a:off x="0" y="0"/>
          <a:ext cx="0" cy="0"/>
          <a:chOff x="0" y="0"/>
          <a:chExt cx="0" cy="0"/>
        </a:xfrm>
      </p:grpSpPr>
      <p:sp>
        <p:nvSpPr>
          <p:cNvPr id="920" name="Google Shape;920;g22951048abd_0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21" name="Google Shape;921;g22951048abd_0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22" name="Google Shape;922;g22951048abd_0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8" name="Shape 928"/>
        <p:cNvGrpSpPr/>
        <p:nvPr/>
      </p:nvGrpSpPr>
      <p:grpSpPr>
        <a:xfrm>
          <a:off x="0" y="0"/>
          <a:ext cx="0" cy="0"/>
          <a:chOff x="0" y="0"/>
          <a:chExt cx="0" cy="0"/>
        </a:xfrm>
      </p:grpSpPr>
      <p:sp>
        <p:nvSpPr>
          <p:cNvPr id="929" name="Google Shape;929;g307f9429fad_0_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30" name="Google Shape;930;g307f9429fad_0_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31" name="Google Shape;931;g307f9429fad_0_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6" name="Shape 936"/>
        <p:cNvGrpSpPr/>
        <p:nvPr/>
      </p:nvGrpSpPr>
      <p:grpSpPr>
        <a:xfrm>
          <a:off x="0" y="0"/>
          <a:ext cx="0" cy="0"/>
          <a:chOff x="0" y="0"/>
          <a:chExt cx="0" cy="0"/>
        </a:xfrm>
      </p:grpSpPr>
      <p:sp>
        <p:nvSpPr>
          <p:cNvPr id="937" name="Google Shape;937;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8" name="Google Shape;938;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939" name="Google Shape;939;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9" name="Shape 949"/>
        <p:cNvGrpSpPr/>
        <p:nvPr/>
      </p:nvGrpSpPr>
      <p:grpSpPr>
        <a:xfrm>
          <a:off x="0" y="0"/>
          <a:ext cx="0" cy="0"/>
          <a:chOff x="0" y="0"/>
          <a:chExt cx="0" cy="0"/>
        </a:xfrm>
      </p:grpSpPr>
      <p:sp>
        <p:nvSpPr>
          <p:cNvPr id="950" name="Google Shape;950;g22dbd14cc83_0_2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51" name="Google Shape;951;g22dbd14cc83_0_2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52" name="Google Shape;952;g22dbd14cc83_0_2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3" name="Shape 963"/>
        <p:cNvGrpSpPr/>
        <p:nvPr/>
      </p:nvGrpSpPr>
      <p:grpSpPr>
        <a:xfrm>
          <a:off x="0" y="0"/>
          <a:ext cx="0" cy="0"/>
          <a:chOff x="0" y="0"/>
          <a:chExt cx="0" cy="0"/>
        </a:xfrm>
      </p:grpSpPr>
      <p:sp>
        <p:nvSpPr>
          <p:cNvPr id="964" name="Google Shape;964;g27cf8ae6455_0_10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65" name="Google Shape;965;g27cf8ae6455_0_10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66" name="Google Shape;966;g27cf8ae6455_0_10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6" name="Shape 976"/>
        <p:cNvGrpSpPr/>
        <p:nvPr/>
      </p:nvGrpSpPr>
      <p:grpSpPr>
        <a:xfrm>
          <a:off x="0" y="0"/>
          <a:ext cx="0" cy="0"/>
          <a:chOff x="0" y="0"/>
          <a:chExt cx="0" cy="0"/>
        </a:xfrm>
      </p:grpSpPr>
      <p:sp>
        <p:nvSpPr>
          <p:cNvPr id="977" name="Google Shape;977;g2d9d8684fab_1_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78" name="Google Shape;978;g2d9d8684fab_1_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79" name="Google Shape;979;g2d9d8684fab_1_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75" name="Google Shape;775;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83" name="Google Shape;783;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4" name="Google Shape;784;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26c0611b1ba_1_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00" name="Google Shape;800;g26c0611b1ba_1_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01" name="Google Shape;801;g26c0611b1ba_1_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6" name="Google Shape;816;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17" name="Google Shape;817;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g2dd45f2059a_0_4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28" name="Google Shape;828;g2dd45f2059a_0_4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29" name="Google Shape;829;g2dd45f2059a_0_4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0" name="Shape 840"/>
        <p:cNvGrpSpPr/>
        <p:nvPr/>
      </p:nvGrpSpPr>
      <p:grpSpPr>
        <a:xfrm>
          <a:off x="0" y="0"/>
          <a:ext cx="0" cy="0"/>
          <a:chOff x="0" y="0"/>
          <a:chExt cx="0" cy="0"/>
        </a:xfrm>
      </p:grpSpPr>
      <p:sp>
        <p:nvSpPr>
          <p:cNvPr id="841" name="Google Shape;841;g2f15b84019d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42" name="Google Shape;842;g2f15b84019d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43" name="Google Shape;843;g2f15b84019d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4" name="Shape 854"/>
        <p:cNvGrpSpPr/>
        <p:nvPr/>
      </p:nvGrpSpPr>
      <p:grpSpPr>
        <a:xfrm>
          <a:off x="0" y="0"/>
          <a:ext cx="0" cy="0"/>
          <a:chOff x="0" y="0"/>
          <a:chExt cx="0" cy="0"/>
        </a:xfrm>
      </p:grpSpPr>
      <p:sp>
        <p:nvSpPr>
          <p:cNvPr id="855" name="Google Shape;855;g3063368b44f_0_2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56" name="Google Shape;856;g3063368b44f_0_2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57" name="Google Shape;857;g3063368b44f_0_2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9" name="Shape 869"/>
        <p:cNvGrpSpPr/>
        <p:nvPr/>
      </p:nvGrpSpPr>
      <p:grpSpPr>
        <a:xfrm>
          <a:off x="0" y="0"/>
          <a:ext cx="0" cy="0"/>
          <a:chOff x="0" y="0"/>
          <a:chExt cx="0" cy="0"/>
        </a:xfrm>
      </p:grpSpPr>
      <p:sp>
        <p:nvSpPr>
          <p:cNvPr id="870" name="Google Shape;870;g2ffb2e83ab4_0_16: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71" name="Google Shape;871;g2ffb2e83ab4_0_16: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72" name="Google Shape;872;g2ffb2e83ab4_0_16: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 Id="rId3" Type="http://schemas.openxmlformats.org/officeDocument/2006/relationships/image" Target="../media/image4.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 Id="rId3" Type="http://schemas.openxmlformats.org/officeDocument/2006/relationships/image" Target="../media/image4.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 Id="rId3" Type="http://schemas.openxmlformats.org/officeDocument/2006/relationships/image" Target="../media/image5.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5.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6.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55" name="Shape 755"/>
        <p:cNvGrpSpPr/>
        <p:nvPr/>
      </p:nvGrpSpPr>
      <p:grpSpPr>
        <a:xfrm>
          <a:off x="0" y="0"/>
          <a:ext cx="0" cy="0"/>
          <a:chOff x="0" y="0"/>
          <a:chExt cx="0" cy="0"/>
        </a:xfrm>
      </p:grpSpPr>
      <p:sp>
        <p:nvSpPr>
          <p:cNvPr id="756" name="Google Shape;756;p8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7" name="Google Shape;757;p8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8" name="Google Shape;758;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9" name="Google Shape;759;p80"/>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1.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1.png"/><Relationship Id="rId2" Type="http://schemas.openxmlformats.org/officeDocument/2006/relationships/image" Target="../media/image2.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3.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1.png"/><Relationship Id="rId2" Type="http://schemas.openxmlformats.org/officeDocument/2006/relationships/image" Target="../media/image2.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comments" Target="../comments/comment1.xml"/><Relationship Id="rId4" Type="http://schemas.openxmlformats.org/officeDocument/2006/relationships/image" Target="../media/image13.png"/><Relationship Id="rId5" Type="http://schemas.openxmlformats.org/officeDocument/2006/relationships/image" Target="../media/image36.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0.xml"/><Relationship Id="rId3" Type="http://schemas.openxmlformats.org/officeDocument/2006/relationships/image" Target="../media/image40.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31.png"/><Relationship Id="rId4" Type="http://schemas.openxmlformats.org/officeDocument/2006/relationships/hyperlink" Target="https://schl41demo.staywellhealthlibrary.com/Search/1,165"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s://schl41demo.staywellhealthlibrary.com/Search/40,ImmunizationsAdultsAQuiz" TargetMode="External"/><Relationship Id="rId4" Type="http://schemas.openxmlformats.org/officeDocument/2006/relationships/hyperlink" Target="https://schl41demo.staywellhealthlibrary.com/Search/1,1994" TargetMode="External"/><Relationship Id="rId5" Type="http://schemas.openxmlformats.org/officeDocument/2006/relationships/hyperlink" Target="https://schl41demo.staywellhealthlibrary.com/Search/1,4700" TargetMode="External"/><Relationship Id="rId6" Type="http://schemas.openxmlformats.org/officeDocument/2006/relationships/image" Target="../media/image3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3.xml"/><Relationship Id="rId3" Type="http://schemas.openxmlformats.org/officeDocument/2006/relationships/image" Target="../media/image39.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4.xml"/><Relationship Id="rId3" Type="http://schemas.openxmlformats.org/officeDocument/2006/relationships/hyperlink" Target="https://schl41demo.staywellhealthlibrary.com/Search/160,46" TargetMode="External"/><Relationship Id="rId4" Type="http://schemas.openxmlformats.org/officeDocument/2006/relationships/hyperlink" Target="https://schl41demo.staywellhealthlibrary.com/Search/134,62" TargetMode="External"/><Relationship Id="rId5" Type="http://schemas.openxmlformats.org/officeDocument/2006/relationships/hyperlink" Target="https://schl41demo.staywellhealthlibrary.com/Search/34,16118" TargetMode="External"/><Relationship Id="rId6" Type="http://schemas.openxmlformats.org/officeDocument/2006/relationships/hyperlink" Target="https://schl41demo.staywellhealthlibrary.com/Search/1,2748"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5.xml"/><Relationship Id="rId3" Type="http://schemas.openxmlformats.org/officeDocument/2006/relationships/image" Target="../media/image38.jpg"/><Relationship Id="rId4" Type="http://schemas.openxmlformats.org/officeDocument/2006/relationships/hyperlink" Target="https://krameshelp.webmdignite.com/"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 Id="rId3" Type="http://schemas.openxmlformats.org/officeDocument/2006/relationships/comments" Target="../comments/comment2.xml"/><Relationship Id="rId4" Type="http://schemas.openxmlformats.org/officeDocument/2006/relationships/image" Target="../media/image41.png"/><Relationship Id="rId5" Type="http://schemas.openxmlformats.org/officeDocument/2006/relationships/image" Target="../media/image3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18.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31.png"/><Relationship Id="rId8" Type="http://schemas.openxmlformats.org/officeDocument/2006/relationships/image" Target="../media/image3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4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20.png"/><Relationship Id="rId4" Type="http://schemas.openxmlformats.org/officeDocument/2006/relationships/image" Target="../media/image18.png"/><Relationship Id="rId5" Type="http://schemas.openxmlformats.org/officeDocument/2006/relationships/image" Target="../media/image2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31.png"/><Relationship Id="rId8" Type="http://schemas.openxmlformats.org/officeDocument/2006/relationships/image" Target="../media/image3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37.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hyperlink" Target="https://schl41demo.staywellhealthlibrary.com/YourFamily/OlderAdults/Caregiver/85,P00602" TargetMode="External"/><Relationship Id="rId4" Type="http://schemas.openxmlformats.org/officeDocument/2006/relationships/image" Target="../media/image31.png"/><Relationship Id="rId5" Type="http://schemas.openxmlformats.org/officeDocument/2006/relationships/image" Target="../media/image26.jpg"/><Relationship Id="rId6" Type="http://schemas.openxmlformats.org/officeDocument/2006/relationships/image" Target="../media/image27.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image" Target="../media/image33.png"/><Relationship Id="rId4" Type="http://schemas.openxmlformats.org/officeDocument/2006/relationships/image" Target="../media/image28.jpg"/><Relationship Id="rId5" Type="http://schemas.openxmlformats.org/officeDocument/2006/relationships/image" Target="../media/image23.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hyperlink" Target="https://schl41demo.staywellhealthlibrary.com/Search/40,ActiveActivitySeniorQuiz" TargetMode="External"/><Relationship Id="rId4" Type="http://schemas.openxmlformats.org/officeDocument/2006/relationships/hyperlink" Target="https://schl41demo.staywellhealthlibrary.com/Search/85,P01562" TargetMode="External"/><Relationship Id="rId9" Type="http://schemas.openxmlformats.org/officeDocument/2006/relationships/image" Target="../media/image30.jpg"/><Relationship Id="rId5" Type="http://schemas.openxmlformats.org/officeDocument/2006/relationships/hyperlink" Target="https://schl41demo.staywellhealthlibrary.com/spanish/Search/85,P04662" TargetMode="External"/><Relationship Id="rId6" Type="http://schemas.openxmlformats.org/officeDocument/2006/relationships/hyperlink" Target="https://schl41demo.staywellhealthlibrary.com/spanish/Search/85,P04662" TargetMode="External"/><Relationship Id="rId7" Type="http://schemas.openxmlformats.org/officeDocument/2006/relationships/image" Target="../media/image31.png"/><Relationship Id="rId8" Type="http://schemas.openxmlformats.org/officeDocument/2006/relationships/image" Target="../media/image22.jpg"/><Relationship Id="rId10" Type="http://schemas.openxmlformats.org/officeDocument/2006/relationships/image" Target="../media/image24.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image" Target="../media/image32.jpg"/><Relationship Id="rId4" Type="http://schemas.openxmlformats.org/officeDocument/2006/relationships/image" Target="../media/image34.jpg"/><Relationship Id="rId5"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64" name="Shape 764"/>
        <p:cNvGrpSpPr/>
        <p:nvPr/>
      </p:nvGrpSpPr>
      <p:grpSpPr>
        <a:xfrm>
          <a:off x="0" y="0"/>
          <a:ext cx="0" cy="0"/>
          <a:chOff x="0" y="0"/>
          <a:chExt cx="0" cy="0"/>
        </a:xfrm>
      </p:grpSpPr>
      <p:sp>
        <p:nvSpPr>
          <p:cNvPr id="765" name="Google Shape;765;p8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766" name="Google Shape;766;p81"/>
          <p:cNvPicPr preferRelativeResize="0"/>
          <p:nvPr/>
        </p:nvPicPr>
        <p:blipFill rotWithShape="1">
          <a:blip r:embed="rId4">
            <a:alphaModFix amt="20000"/>
          </a:blip>
          <a:srcRect b="0" l="0" r="0" t="31520"/>
          <a:stretch/>
        </p:blipFill>
        <p:spPr>
          <a:xfrm>
            <a:off x="4527525" y="0"/>
            <a:ext cx="3750350" cy="4696125"/>
          </a:xfrm>
          <a:prstGeom prst="rect">
            <a:avLst/>
          </a:prstGeom>
          <a:noFill/>
          <a:ln>
            <a:noFill/>
          </a:ln>
        </p:spPr>
      </p:pic>
      <p:pic>
        <p:nvPicPr>
          <p:cNvPr id="767" name="Google Shape;767;p81"/>
          <p:cNvPicPr preferRelativeResize="0"/>
          <p:nvPr/>
        </p:nvPicPr>
        <p:blipFill rotWithShape="1">
          <a:blip r:embed="rId5">
            <a:alphaModFix/>
          </a:blip>
          <a:srcRect b="0" l="16687" r="16694" t="0"/>
          <a:stretch/>
        </p:blipFill>
        <p:spPr>
          <a:xfrm>
            <a:off x="7079600" y="-4588200"/>
            <a:ext cx="10236300" cy="10241100"/>
          </a:xfrm>
          <a:prstGeom prst="pie">
            <a:avLst>
              <a:gd fmla="val 5392956" name="adj1"/>
              <a:gd fmla="val 10796016" name="adj2"/>
            </a:avLst>
          </a:prstGeom>
          <a:noFill/>
          <a:ln>
            <a:noFill/>
          </a:ln>
        </p:spPr>
      </p:pic>
      <p:grpSp>
        <p:nvGrpSpPr>
          <p:cNvPr id="768" name="Google Shape;768;p81"/>
          <p:cNvGrpSpPr/>
          <p:nvPr/>
        </p:nvGrpSpPr>
        <p:grpSpPr>
          <a:xfrm>
            <a:off x="7635575" y="3603525"/>
            <a:ext cx="3384375" cy="2815800"/>
            <a:chOff x="7635575" y="3603525"/>
            <a:chExt cx="3384375" cy="2815800"/>
          </a:xfrm>
        </p:grpSpPr>
        <p:sp>
          <p:nvSpPr>
            <p:cNvPr id="769" name="Google Shape;769;p81"/>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0" name="Google Shape;770;p8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771" name="Google Shape;771;p81"/>
          <p:cNvSpPr txBox="1"/>
          <p:nvPr>
            <p:ph idx="1" type="body"/>
          </p:nvPr>
        </p:nvSpPr>
        <p:spPr>
          <a:xfrm>
            <a:off x="542825" y="1470300"/>
            <a:ext cx="53931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Caregiving </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7" name="Shape 887"/>
        <p:cNvGrpSpPr/>
        <p:nvPr/>
      </p:nvGrpSpPr>
      <p:grpSpPr>
        <a:xfrm>
          <a:off x="0" y="0"/>
          <a:ext cx="0" cy="0"/>
          <a:chOff x="0" y="0"/>
          <a:chExt cx="0" cy="0"/>
        </a:xfrm>
      </p:grpSpPr>
      <p:pic>
        <p:nvPicPr>
          <p:cNvPr id="888" name="Google Shape;888;p90"/>
          <p:cNvPicPr preferRelativeResize="0"/>
          <p:nvPr>
            <p:ph idx="2" type="pic"/>
          </p:nvPr>
        </p:nvPicPr>
        <p:blipFill rotWithShape="1">
          <a:blip r:embed="rId3">
            <a:alphaModFix/>
          </a:blip>
          <a:srcRect b="0" l="16397" r="16397" t="0"/>
          <a:stretch/>
        </p:blipFill>
        <p:spPr>
          <a:xfrm flipH="1">
            <a:off x="6611275" y="70275"/>
            <a:ext cx="5733300" cy="5685900"/>
          </a:xfrm>
          <a:prstGeom prst="flowChartDelay">
            <a:avLst/>
          </a:prstGeom>
        </p:spPr>
      </p:pic>
      <p:sp>
        <p:nvSpPr>
          <p:cNvPr id="889" name="Google Shape;889;p90"/>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0" name="Google Shape;890;p90"/>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891" name="Google Shape;891;p90"/>
          <p:cNvSpPr txBox="1"/>
          <p:nvPr>
            <p:ph idx="1" type="body"/>
          </p:nvPr>
        </p:nvSpPr>
        <p:spPr>
          <a:xfrm>
            <a:off x="740675" y="2704850"/>
            <a:ext cx="5463300" cy="29208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care teams by highlighting a clinician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892" name="Google Shape;892;p90"/>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It contains targeted caregiver-related keywords and is geared to the top-of-funnel audience — building awareness and driving visitors to your digital front door. </a:t>
            </a:r>
            <a:endParaRPr sz="1800">
              <a:latin typeface="Plus Jakarta Sans"/>
              <a:ea typeface="Plus Jakarta Sans"/>
              <a:cs typeface="Plus Jakarta Sans"/>
              <a:sym typeface="Plus Jakarta Sans"/>
            </a:endParaRPr>
          </a:p>
        </p:txBody>
      </p:sp>
      <p:sp>
        <p:nvSpPr>
          <p:cNvPr id="893" name="Google Shape;893;p90"/>
          <p:cNvSpPr txBox="1"/>
          <p:nvPr/>
        </p:nvSpPr>
        <p:spPr>
          <a:xfrm>
            <a:off x="6280175" y="3506425"/>
            <a:ext cx="26919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p:txBody>
      </p:sp>
      <p:sp>
        <p:nvSpPr>
          <p:cNvPr id="894" name="Google Shape;894;p90"/>
          <p:cNvSpPr/>
          <p:nvPr/>
        </p:nvSpPr>
        <p:spPr>
          <a:xfrm flipH="1">
            <a:off x="6204050" y="3443875"/>
            <a:ext cx="2958300" cy="2876400"/>
          </a:xfrm>
          <a:prstGeom prst="teardrop">
            <a:avLst>
              <a:gd fmla="val 94825" name="adj"/>
            </a:avLst>
          </a:prstGeom>
          <a:solidFill>
            <a:srgbClr val="2BA4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5" name="Google Shape;895;p90"/>
          <p:cNvSpPr txBox="1"/>
          <p:nvPr/>
        </p:nvSpPr>
        <p:spPr>
          <a:xfrm>
            <a:off x="6337250" y="3936500"/>
            <a:ext cx="2691900" cy="1585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rgbClr val="FFFFFF"/>
                </a:solidFill>
                <a:latin typeface="Plus Jakarta Sans"/>
                <a:ea typeface="Plus Jakarta Sans"/>
                <a:cs typeface="Plus Jakarta Sans"/>
                <a:sym typeface="Plus Jakarta Sans"/>
              </a:rPr>
              <a:t>Caregiver-related </a:t>
            </a:r>
            <a:r>
              <a:rPr b="1" lang="en-US" sz="1200">
                <a:solidFill>
                  <a:srgbClr val="FFFFFF"/>
                </a:solidFill>
                <a:latin typeface="Plus Jakarta Sans"/>
                <a:ea typeface="Plus Jakarta Sans"/>
                <a:cs typeface="Plus Jakarta Sans"/>
                <a:sym typeface="Plus Jakarta Sans"/>
              </a:rPr>
              <a:t> </a:t>
            </a:r>
            <a:r>
              <a:rPr b="1" lang="en-US" sz="1200">
                <a:solidFill>
                  <a:srgbClr val="FFFFFF"/>
                </a:solidFill>
                <a:latin typeface="Plus Jakarta Sans"/>
                <a:ea typeface="Plus Jakarta Sans"/>
                <a:cs typeface="Plus Jakarta Sans"/>
                <a:sym typeface="Plus Jakarta Sans"/>
              </a:rPr>
              <a:t>keywords</a:t>
            </a:r>
            <a:endParaRPr sz="1000">
              <a:solidFill>
                <a:srgbClr val="FFFFFF"/>
              </a:solidFill>
              <a:latin typeface="Calibri"/>
              <a:ea typeface="Calibri"/>
              <a:cs typeface="Calibri"/>
              <a:sym typeface="Calibri"/>
            </a:endParaRPr>
          </a:p>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caregiver</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caregiver resources</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caregiving</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caretakers</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caregiver support</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caregiver burnout</a:t>
            </a:r>
            <a:endParaRPr sz="1000">
              <a:solidFill>
                <a:schemeClr val="lt2"/>
              </a:solidFill>
              <a:latin typeface="Plus Jakarta Sans"/>
              <a:ea typeface="Plus Jakarta Sans"/>
              <a:cs typeface="Plus Jakarta Sans"/>
              <a:sym typeface="Plus Jakarta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0" name="Shape 900"/>
        <p:cNvGrpSpPr/>
        <p:nvPr/>
      </p:nvGrpSpPr>
      <p:grpSpPr>
        <a:xfrm>
          <a:off x="0" y="0"/>
          <a:ext cx="0" cy="0"/>
          <a:chOff x="0" y="0"/>
          <a:chExt cx="0" cy="0"/>
        </a:xfrm>
      </p:grpSpPr>
      <p:sp>
        <p:nvSpPr>
          <p:cNvPr id="901" name="Google Shape;901;p91"/>
          <p:cNvSpPr txBox="1"/>
          <p:nvPr>
            <p:ph type="title"/>
          </p:nvPr>
        </p:nvSpPr>
        <p:spPr>
          <a:xfrm>
            <a:off x="715325" y="65925"/>
            <a:ext cx="10704900" cy="905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902" name="Google Shape;902;p91"/>
          <p:cNvSpPr txBox="1"/>
          <p:nvPr>
            <p:ph idx="1" type="body"/>
          </p:nvPr>
        </p:nvSpPr>
        <p:spPr>
          <a:xfrm>
            <a:off x="715325" y="1082175"/>
            <a:ext cx="10679700" cy="338700"/>
          </a:xfrm>
          <a:prstGeom prst="rect">
            <a:avLst/>
          </a:prstGeom>
        </p:spPr>
        <p:txBody>
          <a:bodyPr anchorCtr="0" anchor="t" bIns="45700" lIns="0" spcFirstLastPara="1" rIns="91425" wrap="square" tIns="45700">
            <a:spAutoFit/>
          </a:bodyPr>
          <a:lstStyle/>
          <a:p>
            <a:pPr indent="0" lvl="0" marL="0" rtl="0" algn="l">
              <a:lnSpc>
                <a:spcPct val="100000"/>
              </a:lnSpc>
              <a:spcBef>
                <a:spcPts val="0"/>
              </a:spcBef>
              <a:spcAft>
                <a:spcPts val="0"/>
              </a:spcAft>
              <a:buNone/>
            </a:pPr>
            <a:r>
              <a:rPr lang="en-US">
                <a:solidFill>
                  <a:srgbClr val="000000"/>
                </a:solidFill>
                <a:latin typeface="Plus Jakarta Sans"/>
                <a:ea typeface="Plus Jakarta Sans"/>
                <a:cs typeface="Plus Jakarta Sans"/>
                <a:sym typeface="Plus Jakarta Sans"/>
              </a:rPr>
              <a:t>Caregivers: Try These Self-Care Tips</a:t>
            </a:r>
            <a:endParaRPr sz="2400">
              <a:solidFill>
                <a:srgbClr val="000000"/>
              </a:solidFill>
              <a:latin typeface="Plus Jakarta Sans"/>
              <a:ea typeface="Plus Jakarta Sans"/>
              <a:cs typeface="Plus Jakarta Sans"/>
              <a:sym typeface="Plus Jakarta Sans"/>
            </a:endParaRPr>
          </a:p>
        </p:txBody>
      </p:sp>
      <p:sp>
        <p:nvSpPr>
          <p:cNvPr id="903" name="Google Shape;903;p91"/>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primary care  team’s </a:t>
            </a:r>
            <a:r>
              <a:rPr b="1" i="1" lang="en-US" sz="1300">
                <a:solidFill>
                  <a:schemeClr val="accent3"/>
                </a:solidFill>
                <a:latin typeface="Plus Jakarta Sans"/>
                <a:ea typeface="Plus Jakarta Sans"/>
                <a:cs typeface="Plus Jakarta Sans"/>
                <a:sym typeface="Plus Jakarta Sans"/>
              </a:rPr>
              <a:t>quotes</a:t>
            </a:r>
            <a:r>
              <a:rPr b="1" i="1" lang="en-US" sz="1300">
                <a:solidFill>
                  <a:schemeClr val="accent3"/>
                </a:solidFill>
                <a:latin typeface="Plus Jakarta Sans"/>
                <a:ea typeface="Plus Jakarta Sans"/>
                <a:cs typeface="Plus Jakarta Sans"/>
                <a:sym typeface="Plus Jakarta Sans"/>
              </a:rPr>
              <a:t>,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904" name="Google Shape;904;p91"/>
          <p:cNvGrpSpPr/>
          <p:nvPr/>
        </p:nvGrpSpPr>
        <p:grpSpPr>
          <a:xfrm>
            <a:off x="10219200" y="2637025"/>
            <a:ext cx="681600" cy="681600"/>
            <a:chOff x="10294125" y="1691525"/>
            <a:chExt cx="681600" cy="681600"/>
          </a:xfrm>
        </p:grpSpPr>
        <p:sp>
          <p:nvSpPr>
            <p:cNvPr id="905" name="Google Shape;905;p91"/>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06" name="Google Shape;906;p91"/>
            <p:cNvPicPr preferRelativeResize="0"/>
            <p:nvPr/>
          </p:nvPicPr>
          <p:blipFill>
            <a:blip r:embed="rId3">
              <a:alphaModFix/>
            </a:blip>
            <a:stretch>
              <a:fillRect/>
            </a:stretch>
          </p:blipFill>
          <p:spPr>
            <a:xfrm>
              <a:off x="10419913" y="1813734"/>
              <a:ext cx="430025" cy="437175"/>
            </a:xfrm>
            <a:prstGeom prst="rect">
              <a:avLst/>
            </a:prstGeom>
            <a:noFill/>
            <a:ln>
              <a:noFill/>
            </a:ln>
          </p:spPr>
        </p:pic>
      </p:grpSp>
      <p:sp>
        <p:nvSpPr>
          <p:cNvPr id="907" name="Google Shape;907;p91"/>
          <p:cNvSpPr txBox="1"/>
          <p:nvPr>
            <p:ph idx="2" type="body"/>
          </p:nvPr>
        </p:nvSpPr>
        <p:spPr>
          <a:xfrm>
            <a:off x="723900" y="1531725"/>
            <a:ext cx="8220000" cy="5063100"/>
          </a:xfrm>
          <a:prstGeom prst="rect">
            <a:avLst/>
          </a:prstGeom>
        </p:spPr>
        <p:txBody>
          <a:bodyPr anchorCtr="0" anchor="t" bIns="45700" lIns="0" spcFirstLastPara="1" rIns="91425" wrap="square" tIns="45700">
            <a:noAutofit/>
          </a:bodyPr>
          <a:lstStyle/>
          <a:p>
            <a:pPr indent="0" lvl="0" marL="0" marR="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When you’re caring for a loved one with a chronic condition or other health needs, it may feel like you don’t have time for the luxuries of self-care. After all, it takes time away from your own life and responsibilities, with the added stress of an unwell loved one. It’s no wonder that caregivers are at risk for anxiety, depression, high blood pressure, diabetes, obesity, and other chronic diseases. </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To be the best caregiver you can be, you need to take time for your own needs. Caring for another starts with caring for yourself. Self-care can help keep you healthy, energized, and better equipped to handle the many ups and downs of caregiving. </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Here are some small, simple ways to squeeze a little bit of self-care into your hectic days.</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Make Room for Movement</a:t>
            </a:r>
            <a:endParaRPr b="1"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A workout doesn’t have to be an hour-long gym session. Instead, try adding microbursts of movement throughout your day. These can be as short as 5 minutes at a time and as simple as doing squats while you wait for your lunch to heat up, dancing around your living room to your favorite song, or taking a walk around the block. The goal is to move every day, ideally adding up to at least 150 minutes (2 hours and 30 minutes) of activity each week.</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chemeClr val="accent1"/>
                </a:solidFill>
                <a:latin typeface="Plus Jakarta Sans"/>
                <a:ea typeface="Plus Jakarta Sans"/>
                <a:cs typeface="Plus Jakarta Sans"/>
                <a:sym typeface="Plus Jakarta Sans"/>
              </a:rPr>
              <a:t>[Callout/CTA]</a:t>
            </a:r>
            <a:endParaRPr i="1" sz="1200">
              <a:solidFill>
                <a:srgbClr val="FF0000"/>
              </a:solidFill>
              <a:latin typeface="Times New Roman"/>
              <a:ea typeface="Times New Roman"/>
              <a:cs typeface="Times New Roman"/>
              <a:sym typeface="Times New Roman"/>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Think you need fancy equipment or a gym membership to work up a sweat? Think again. Check out these easy ways to </a:t>
            </a:r>
            <a:r>
              <a:rPr i="1" lang="en-US" sz="1200" u="sng">
                <a:solidFill>
                  <a:schemeClr val="hlink"/>
                </a:solidFill>
                <a:latin typeface="Plus Jakarta Sans"/>
                <a:ea typeface="Plus Jakarta Sans"/>
                <a:cs typeface="Plus Jakarta Sans"/>
                <a:sym typeface="Plus Jakarta Sans"/>
                <a:hlinkClick r:id="rId4"/>
              </a:rPr>
              <a:t>add more activity into your day</a:t>
            </a:r>
            <a:r>
              <a:rPr i="1" lang="en-US" sz="1200" u="sng">
                <a:solidFill>
                  <a:schemeClr val="hlink"/>
                </a:solidFill>
                <a:latin typeface="Plus Jakarta Sans"/>
                <a:ea typeface="Plus Jakarta Sans"/>
                <a:cs typeface="Plus Jakarta Sans"/>
                <a:sym typeface="Plus Jakarta Sans"/>
              </a:rPr>
              <a:t>.</a:t>
            </a:r>
            <a:endParaRPr i="1" sz="1200" u="sng">
              <a:solidFill>
                <a:schemeClr val="hlink"/>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100" u="sng">
              <a:solidFill>
                <a:schemeClr val="hlink"/>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Schedule Time for Your Health</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You may be so focused on the health of your loved one that you neglect your own. In fact, those caring for a family member are more likely to skip health checkups and other medical appointments. Commit to your health by scheduling screenings, vaccinations, and routine appointments. By booking these in advance, you can plan for a family member or friend to cover your caregiving duties if needed. </a:t>
            </a:r>
            <a:endParaRPr i="1" sz="1100" u="sng">
              <a:solidFill>
                <a:schemeClr val="hlink"/>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2" name="Shape 912"/>
        <p:cNvGrpSpPr/>
        <p:nvPr/>
      </p:nvGrpSpPr>
      <p:grpSpPr>
        <a:xfrm>
          <a:off x="0" y="0"/>
          <a:ext cx="0" cy="0"/>
          <a:chOff x="0" y="0"/>
          <a:chExt cx="0" cy="0"/>
        </a:xfrm>
      </p:grpSpPr>
      <p:sp>
        <p:nvSpPr>
          <p:cNvPr id="913" name="Google Shape;913;p92"/>
          <p:cNvSpPr txBox="1"/>
          <p:nvPr>
            <p:ph type="title"/>
          </p:nvPr>
        </p:nvSpPr>
        <p:spPr>
          <a:xfrm>
            <a:off x="723900" y="739675"/>
            <a:ext cx="10712100" cy="584400"/>
          </a:xfrm>
          <a:prstGeom prst="rect">
            <a:avLst/>
          </a:prstGeom>
        </p:spPr>
        <p:txBody>
          <a:bodyPr anchorCtr="0" anchor="b" bIns="45700" lIns="0" spcFirstLastPara="1" rIns="91425" wrap="square" tIns="45700">
            <a:noAutofit/>
          </a:bodyPr>
          <a:lstStyle/>
          <a:p>
            <a:pPr indent="0" lvl="0" marL="0" rtl="0" algn="l">
              <a:spcBef>
                <a:spcPts val="0"/>
              </a:spcBef>
              <a:spcAft>
                <a:spcPts val="0"/>
              </a:spcAft>
              <a:buSzPts val="990"/>
              <a:buNone/>
            </a:pPr>
            <a:r>
              <a:rPr lang="en-US" sz="3820"/>
              <a:t>Blog post, continued</a:t>
            </a:r>
            <a:endParaRPr sz="3820"/>
          </a:p>
        </p:txBody>
      </p:sp>
      <p:sp>
        <p:nvSpPr>
          <p:cNvPr id="914" name="Google Shape;914;p92"/>
          <p:cNvSpPr txBox="1"/>
          <p:nvPr>
            <p:ph idx="2" type="body"/>
          </p:nvPr>
        </p:nvSpPr>
        <p:spPr>
          <a:xfrm>
            <a:off x="723900" y="1536175"/>
            <a:ext cx="8791800" cy="5322000"/>
          </a:xfrm>
          <a:prstGeom prst="rect">
            <a:avLst/>
          </a:prstGeom>
        </p:spPr>
        <p:txBody>
          <a:bodyPr anchorCtr="0" anchor="t" bIns="45700" lIns="0" spcFirstLastPara="1" rIns="91425" wrap="square" tIns="45700">
            <a:noAutofit/>
          </a:bodyPr>
          <a:lstStyle/>
          <a:p>
            <a:pPr indent="0" lvl="0" marL="0" marR="0" rtl="0" algn="l">
              <a:lnSpc>
                <a:spcPct val="100000"/>
              </a:lnSpc>
              <a:spcBef>
                <a:spcPts val="0"/>
              </a:spcBef>
              <a:spcAft>
                <a:spcPts val="0"/>
              </a:spcAft>
              <a:buNone/>
            </a:pPr>
            <a:r>
              <a:rPr i="1" lang="en-US" sz="1200">
                <a:solidFill>
                  <a:schemeClr val="accent1"/>
                </a:solidFill>
                <a:latin typeface="Plus Jakarta Sans"/>
                <a:ea typeface="Plus Jakarta Sans"/>
                <a:cs typeface="Plus Jakarta Sans"/>
                <a:sym typeface="Plus Jakarta Sans"/>
              </a:rPr>
              <a:t>[Callout/CTA]</a:t>
            </a:r>
            <a:endParaRPr i="1"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Immunizations are important for people of all ages, including adults. Our </a:t>
            </a:r>
            <a:r>
              <a:rPr i="1" lang="en-US" sz="1200" u="sng">
                <a:solidFill>
                  <a:schemeClr val="hlink"/>
                </a:solidFill>
                <a:latin typeface="Plus Jakarta Sans"/>
                <a:ea typeface="Plus Jakarta Sans"/>
                <a:cs typeface="Plus Jakarta Sans"/>
                <a:sym typeface="Plus Jakarta Sans"/>
                <a:hlinkClick r:id="rId3"/>
              </a:rPr>
              <a:t>quiz</a:t>
            </a:r>
            <a:r>
              <a:rPr i="1" lang="en-US" sz="1200">
                <a:solidFill>
                  <a:srgbClr val="000000"/>
                </a:solidFill>
                <a:latin typeface="Plus Jakarta Sans"/>
                <a:ea typeface="Plus Jakarta Sans"/>
                <a:cs typeface="Plus Jakarta Sans"/>
                <a:sym typeface="Plus Jakarta Sans"/>
              </a:rPr>
              <a:t> can help you test your understanding of which vaccines you need to protect yourself and those around you.</a:t>
            </a:r>
            <a:endParaRPr sz="13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Keep In Touch with Your Feelings</a:t>
            </a:r>
            <a:endParaRPr b="1"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Caring for a loved one can come with many different emotions, including guilt, anger, sadness, and loneliness. You may feel like you should be doing more to help or that you are powerless in the face of your family member’s changing health. Whatever you’re feeling, take time to process it. Get into the habit of journaling your feelings each morning when you first wake up or at night before going to bed. Joining a support group or talking with a trusted friend or healthcare provider can also help. </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3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i="1" lang="en-US" sz="1200">
                <a:solidFill>
                  <a:schemeClr val="accent1"/>
                </a:solidFill>
                <a:latin typeface="Plus Jakarta Sans"/>
                <a:ea typeface="Plus Jakarta Sans"/>
                <a:cs typeface="Plus Jakarta Sans"/>
                <a:sym typeface="Plus Jakarta Sans"/>
              </a:rPr>
              <a:t>[Callout/CTA]</a:t>
            </a:r>
            <a:endParaRPr sz="13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We know that caregiving isn’t always easy or rewarding. Sometimes, it’s hard. If your mental health’s been taking a hit recently, it’s time to </a:t>
            </a:r>
            <a:r>
              <a:rPr i="1" lang="en-US" sz="1200" u="sng">
                <a:solidFill>
                  <a:schemeClr val="hlink"/>
                </a:solidFill>
                <a:latin typeface="Plus Jakarta Sans"/>
                <a:ea typeface="Plus Jakarta Sans"/>
                <a:cs typeface="Plus Jakarta Sans"/>
                <a:sym typeface="Plus Jakarta Sans"/>
                <a:hlinkClick r:id="rId4"/>
              </a:rPr>
              <a:t>get the support you need</a:t>
            </a:r>
            <a:r>
              <a:rPr i="1" lang="en-US" sz="1200">
                <a:solidFill>
                  <a:srgbClr val="000000"/>
                </a:solidFill>
                <a:latin typeface="Plus Jakarta Sans"/>
                <a:ea typeface="Plus Jakarta Sans"/>
                <a:cs typeface="Plus Jakarta Sans"/>
                <a:sym typeface="Plus Jakarta Sans"/>
              </a:rPr>
              <a:t>.   </a:t>
            </a:r>
            <a:endParaRPr sz="13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Ask for Help</a:t>
            </a:r>
            <a:endParaRPr b="1"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Remember that you don’t have to do it all or do it alone. If you’re feeling overwhelmed or need a break, it’s OK to ask for a helping hand. Maybe a family member can take on caregiving responsibilities for an hour each week so you can meet up with friends or take a fitness class you love. Finding small ways to delegate tasks can help lighten your load. </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i="1" lang="en-US" sz="1200">
                <a:solidFill>
                  <a:schemeClr val="accent1"/>
                </a:solidFill>
                <a:latin typeface="Plus Jakarta Sans"/>
                <a:ea typeface="Plus Jakarta Sans"/>
                <a:cs typeface="Plus Jakarta Sans"/>
                <a:sym typeface="Plus Jakarta Sans"/>
              </a:rPr>
              <a:t>[Callout/CTA]</a:t>
            </a:r>
            <a:endParaRPr i="1"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Even though maintaining friendships may seem low on your priority list right now, it’s a vital part of good health. Use these tips to</a:t>
            </a:r>
            <a:r>
              <a:rPr i="1" lang="en-US" sz="1200" u="sng">
                <a:solidFill>
                  <a:schemeClr val="hlink"/>
                </a:solidFill>
                <a:latin typeface="Plus Jakarta Sans"/>
                <a:ea typeface="Plus Jakarta Sans"/>
                <a:cs typeface="Plus Jakarta Sans"/>
                <a:sym typeface="Plus Jakarta Sans"/>
              </a:rPr>
              <a:t> </a:t>
            </a:r>
            <a:r>
              <a:rPr i="1" lang="en-US" sz="1200" u="sng">
                <a:solidFill>
                  <a:schemeClr val="hlink"/>
                </a:solidFill>
                <a:latin typeface="Plus Jakarta Sans"/>
                <a:ea typeface="Plus Jakarta Sans"/>
                <a:cs typeface="Plus Jakarta Sans"/>
                <a:sym typeface="Plus Jakarta Sans"/>
                <a:hlinkClick r:id="rId5"/>
              </a:rPr>
              <a:t>strengthen your social connections</a:t>
            </a:r>
            <a:r>
              <a:rPr i="1" lang="en-US" sz="1200" u="sng">
                <a:solidFill>
                  <a:schemeClr val="hlink"/>
                </a:solidFill>
                <a:latin typeface="Plus Jakarta Sans"/>
                <a:ea typeface="Plus Jakarta Sans"/>
                <a:cs typeface="Plus Jakarta Sans"/>
                <a:sym typeface="Plus Jakarta Sans"/>
              </a:rPr>
              <a:t>. </a:t>
            </a:r>
            <a:endParaRPr i="1"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i="1" sz="1100">
              <a:solidFill>
                <a:schemeClr val="accent1"/>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p:txBody>
      </p:sp>
      <p:grpSp>
        <p:nvGrpSpPr>
          <p:cNvPr id="915" name="Google Shape;915;p92"/>
          <p:cNvGrpSpPr/>
          <p:nvPr/>
        </p:nvGrpSpPr>
        <p:grpSpPr>
          <a:xfrm>
            <a:off x="10452625" y="2411775"/>
            <a:ext cx="681600" cy="681600"/>
            <a:chOff x="10294125" y="2443000"/>
            <a:chExt cx="681600" cy="681600"/>
          </a:xfrm>
        </p:grpSpPr>
        <p:sp>
          <p:nvSpPr>
            <p:cNvPr id="916" name="Google Shape;916;p92"/>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17" name="Google Shape;917;p92"/>
            <p:cNvPicPr preferRelativeResize="0"/>
            <p:nvPr/>
          </p:nvPicPr>
          <p:blipFill>
            <a:blip r:embed="rId6">
              <a:alphaModFix/>
            </a:blip>
            <a:stretch>
              <a:fillRect/>
            </a:stretch>
          </p:blipFill>
          <p:spPr>
            <a:xfrm>
              <a:off x="10401437" y="2562524"/>
              <a:ext cx="466975" cy="442550"/>
            </a:xfrm>
            <a:prstGeom prst="rect">
              <a:avLst/>
            </a:prstGeom>
            <a:noFill/>
            <a:ln>
              <a:noFill/>
            </a:ln>
          </p:spPr>
        </p:pic>
      </p:grpSp>
      <p:sp>
        <p:nvSpPr>
          <p:cNvPr id="918" name="Google Shape;918;p92"/>
          <p:cNvSpPr txBox="1"/>
          <p:nvPr/>
        </p:nvSpPr>
        <p:spPr>
          <a:xfrm>
            <a:off x="9800275" y="3127700"/>
            <a:ext cx="19863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CHL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3" name="Shape 923"/>
        <p:cNvGrpSpPr/>
        <p:nvPr/>
      </p:nvGrpSpPr>
      <p:grpSpPr>
        <a:xfrm>
          <a:off x="0" y="0"/>
          <a:ext cx="0" cy="0"/>
          <a:chOff x="0" y="0"/>
          <a:chExt cx="0" cy="0"/>
        </a:xfrm>
      </p:grpSpPr>
      <p:sp>
        <p:nvSpPr>
          <p:cNvPr id="924" name="Google Shape;924;p93"/>
          <p:cNvSpPr txBox="1"/>
          <p:nvPr>
            <p:ph type="title"/>
          </p:nvPr>
        </p:nvSpPr>
        <p:spPr>
          <a:xfrm>
            <a:off x="609750" y="65925"/>
            <a:ext cx="73911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Caregiving social story</a:t>
            </a:r>
            <a:endParaRPr/>
          </a:p>
        </p:txBody>
      </p:sp>
      <p:sp>
        <p:nvSpPr>
          <p:cNvPr id="925" name="Google Shape;925;p93"/>
          <p:cNvSpPr txBox="1"/>
          <p:nvPr>
            <p:ph idx="1" type="body"/>
          </p:nvPr>
        </p:nvSpPr>
        <p:spPr>
          <a:xfrm>
            <a:off x="609600" y="1548375"/>
            <a:ext cx="6839100" cy="5556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These graphics will help your audience understand the importance of caring for caregivers</a:t>
            </a:r>
            <a:r>
              <a:rPr lang="en-US" sz="1400">
                <a:solidFill>
                  <a:srgbClr val="4C4C4C"/>
                </a:solidFill>
                <a:latin typeface="Plus Jakarta Sans"/>
                <a:ea typeface="Plus Jakarta Sans"/>
                <a:cs typeface="Plus Jakarta Sans"/>
                <a:sym typeface="Plus Jakarta Sans"/>
              </a:rPr>
              <a:t>. </a:t>
            </a:r>
            <a:endParaRPr/>
          </a:p>
        </p:txBody>
      </p:sp>
      <p:pic>
        <p:nvPicPr>
          <p:cNvPr id="926" name="Google Shape;926;p93"/>
          <p:cNvPicPr preferRelativeResize="0"/>
          <p:nvPr>
            <p:ph idx="2" type="pic"/>
          </p:nvPr>
        </p:nvPicPr>
        <p:blipFill rotWithShape="1">
          <a:blip r:embed="rId3">
            <a:alphaModFix/>
          </a:blip>
          <a:srcRect b="0" l="8690" r="8698" t="0"/>
          <a:stretch/>
        </p:blipFill>
        <p:spPr>
          <a:xfrm>
            <a:off x="8095047" y="1257696"/>
            <a:ext cx="2124300" cy="4571400"/>
          </a:xfrm>
          <a:prstGeom prst="roundRect">
            <a:avLst>
              <a:gd fmla="val 16667" name="adj"/>
            </a:avLst>
          </a:prstGeom>
        </p:spPr>
      </p:pic>
      <p:sp>
        <p:nvSpPr>
          <p:cNvPr id="927" name="Google Shape;927;p93"/>
          <p:cNvSpPr txBox="1"/>
          <p:nvPr>
            <p:ph idx="3" type="body"/>
          </p:nvPr>
        </p:nvSpPr>
        <p:spPr>
          <a:xfrm>
            <a:off x="609750" y="2385825"/>
            <a:ext cx="62580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5E5E5E"/>
                </a:solidFill>
                <a:latin typeface="Plus Jakarta Sans"/>
                <a:ea typeface="Plus Jakarta Sans"/>
                <a:cs typeface="Plus Jakarta Sans"/>
                <a:sym typeface="Plus Jakarta Sans"/>
              </a:rPr>
              <a:t>Create an Instagram social story using the set of  7 infographic images provided with this Toolkit:</a:t>
            </a:r>
            <a:endParaRPr b="1">
              <a:solidFill>
                <a:srgbClr val="5E5E5E"/>
              </a:solidFill>
              <a:latin typeface="Plus Jakarta Sans"/>
              <a:ea typeface="Plus Jakarta Sans"/>
              <a:cs typeface="Plus Jakarta Sans"/>
              <a:sym typeface="Plus Jakarta Sans"/>
            </a:endParaRPr>
          </a:p>
          <a:p>
            <a:pPr indent="0" lvl="0" marL="0" rtl="0" algn="l">
              <a:spcBef>
                <a:spcPts val="500"/>
              </a:spcBef>
              <a:spcAft>
                <a:spcPts val="0"/>
              </a:spcAft>
              <a:buNone/>
            </a:pPr>
            <a:r>
              <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4 Ways to Care for Caregivers</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t>You Can Make a Difference</a:t>
            </a:r>
            <a:endParaRPr/>
          </a:p>
          <a:p>
            <a:pPr indent="-317500" lvl="0" marL="457200" rtl="0" algn="l">
              <a:spcBef>
                <a:spcPts val="0"/>
              </a:spcBef>
              <a:spcAft>
                <a:spcPts val="0"/>
              </a:spcAft>
              <a:buClr>
                <a:schemeClr val="accent1"/>
              </a:buClr>
              <a:buSzPts val="1400"/>
              <a:buAutoNum type="arabicPeriod"/>
            </a:pPr>
            <a:r>
              <a:rPr lang="en-US"/>
              <a:t>Stay Connected</a:t>
            </a:r>
            <a:endParaRPr/>
          </a:p>
          <a:p>
            <a:pPr indent="-317500" lvl="0" marL="457200" rtl="0" algn="l">
              <a:spcBef>
                <a:spcPts val="0"/>
              </a:spcBef>
              <a:spcAft>
                <a:spcPts val="0"/>
              </a:spcAft>
              <a:buClr>
                <a:schemeClr val="accent1"/>
              </a:buClr>
              <a:buSzPts val="1400"/>
              <a:buAutoNum type="arabicPeriod"/>
            </a:pPr>
            <a:r>
              <a:rPr lang="en-US"/>
              <a:t>Lend a Hand…</a:t>
            </a:r>
            <a:endParaRPr/>
          </a:p>
          <a:p>
            <a:pPr indent="-317500" lvl="0" marL="457200" rtl="0" algn="l">
              <a:spcBef>
                <a:spcPts val="0"/>
              </a:spcBef>
              <a:spcAft>
                <a:spcPts val="0"/>
              </a:spcAft>
              <a:buClr>
                <a:schemeClr val="accent1"/>
              </a:buClr>
              <a:buSzPts val="1400"/>
              <a:buAutoNum type="arabicPeriod"/>
            </a:pPr>
            <a:r>
              <a:rPr lang="en-US"/>
              <a:t>…Or an Ear</a:t>
            </a:r>
            <a:endParaRPr/>
          </a:p>
          <a:p>
            <a:pPr indent="-317500" lvl="0" marL="457200" rtl="0" algn="l">
              <a:spcBef>
                <a:spcPts val="0"/>
              </a:spcBef>
              <a:spcAft>
                <a:spcPts val="0"/>
              </a:spcAft>
              <a:buClr>
                <a:schemeClr val="accent1"/>
              </a:buClr>
              <a:buSzPts val="1400"/>
              <a:buAutoNum type="arabicPeriod"/>
            </a:pPr>
            <a:r>
              <a:rPr lang="en-US"/>
              <a:t>Do Some Research</a:t>
            </a:r>
            <a:endParaRPr/>
          </a:p>
          <a:p>
            <a:pPr indent="-317500" lvl="0" marL="457200" rtl="0" algn="l">
              <a:spcBef>
                <a:spcPts val="0"/>
              </a:spcBef>
              <a:spcAft>
                <a:spcPts val="0"/>
              </a:spcAft>
              <a:buClr>
                <a:schemeClr val="accent1"/>
              </a:buClr>
              <a:buSzPts val="1400"/>
              <a:buAutoNum type="arabicPeriod"/>
            </a:pPr>
            <a:r>
              <a:rPr lang="en-US"/>
              <a:t>Always Respect Boundaries</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2" name="Shape 932"/>
        <p:cNvGrpSpPr/>
        <p:nvPr/>
      </p:nvGrpSpPr>
      <p:grpSpPr>
        <a:xfrm>
          <a:off x="0" y="0"/>
          <a:ext cx="0" cy="0"/>
          <a:chOff x="0" y="0"/>
          <a:chExt cx="0" cy="0"/>
        </a:xfrm>
      </p:grpSpPr>
      <p:sp>
        <p:nvSpPr>
          <p:cNvPr id="933" name="Google Shape;933;p94"/>
          <p:cNvSpPr txBox="1"/>
          <p:nvPr>
            <p:ph type="title"/>
          </p:nvPr>
        </p:nvSpPr>
        <p:spPr>
          <a:xfrm>
            <a:off x="740675" y="-200950"/>
            <a:ext cx="10617900" cy="9762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CHL to the fullest</a:t>
            </a:r>
            <a:endParaRPr/>
          </a:p>
        </p:txBody>
      </p:sp>
      <p:sp>
        <p:nvSpPr>
          <p:cNvPr id="934" name="Google Shape;934;p94"/>
          <p:cNvSpPr txBox="1"/>
          <p:nvPr>
            <p:ph idx="1" type="body"/>
          </p:nvPr>
        </p:nvSpPr>
        <p:spPr>
          <a:xfrm>
            <a:off x="735125" y="736534"/>
            <a:ext cx="106290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CHL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935" name="Google Shape;935;p94"/>
          <p:cNvGraphicFramePr/>
          <p:nvPr/>
        </p:nvGraphicFramePr>
        <p:xfrm>
          <a:off x="627814" y="1383025"/>
          <a:ext cx="3000000" cy="3000000"/>
        </p:xfrm>
        <a:graphic>
          <a:graphicData uri="http://schemas.openxmlformats.org/drawingml/2006/table">
            <a:tbl>
              <a:tblPr>
                <a:noFill/>
                <a:tableStyleId>{CB9A8C69-4FA0-4252-AD65-0C2BC136EF87}</a:tableStyleId>
              </a:tblPr>
              <a:tblGrid>
                <a:gridCol w="1793550"/>
                <a:gridCol w="2299275"/>
                <a:gridCol w="7007175"/>
              </a:tblGrid>
              <a:tr h="410325">
                <a:tc>
                  <a:txBody>
                    <a:bodyPr/>
                    <a:lstStyle/>
                    <a:p>
                      <a:pPr indent="0" lvl="0" marL="0" marR="0" rtl="0" algn="l">
                        <a:lnSpc>
                          <a:spcPct val="100000"/>
                        </a:lnSpc>
                        <a:spcBef>
                          <a:spcPts val="0"/>
                        </a:spcBef>
                        <a:spcAft>
                          <a:spcPts val="0"/>
                        </a:spcAft>
                        <a:buClr>
                          <a:srgbClr val="000000"/>
                        </a:buClr>
                        <a:buSzPts val="1100"/>
                        <a:buFont typeface="Arial"/>
                        <a:buNone/>
                      </a:pPr>
                      <a:r>
                        <a:rPr b="1" lang="en-US" sz="1100">
                          <a:solidFill>
                            <a:srgbClr val="FFFFFF"/>
                          </a:solidFill>
                          <a:latin typeface="Plus Jakarta Sans"/>
                          <a:ea typeface="Plus Jakarta Sans"/>
                          <a:cs typeface="Plus Jakarta Sans"/>
                          <a:sym typeface="Plus Jakarta Sans"/>
                        </a:rPr>
                        <a:t>Topic</a:t>
                      </a:r>
                      <a:r>
                        <a:rPr b="1" lang="en-US" sz="1100" u="none" cap="none" strike="noStrike">
                          <a:solidFill>
                            <a:srgbClr val="FFFFFF"/>
                          </a:solidFill>
                          <a:latin typeface="Plus Jakarta Sans"/>
                          <a:ea typeface="Plus Jakarta Sans"/>
                          <a:cs typeface="Plus Jakarta Sans"/>
                          <a:sym typeface="Plus Jakarta Sans"/>
                        </a:rPr>
                        <a:t> </a:t>
                      </a:r>
                      <a:endParaRPr i="1" sz="1100"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9050">
                      <a:solidFill>
                        <a:srgbClr val="FFFFFF"/>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rgbClr val="FFFFFF"/>
                          </a:solidFill>
                          <a:latin typeface="Plus Jakarta Sans"/>
                          <a:ea typeface="Plus Jakarta Sans"/>
                          <a:cs typeface="Plus Jakarta Sans"/>
                          <a:sym typeface="Plus Jakarta Sans"/>
                        </a:rPr>
                        <a:t>Title</a:t>
                      </a:r>
                      <a:endParaRPr b="1" sz="1100"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7625">
                      <a:solidFill>
                        <a:srgbClr val="CCCCCC"/>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rgbClr val="FFFFFF"/>
                          </a:solidFill>
                          <a:latin typeface="Plus Jakarta Sans"/>
                          <a:ea typeface="Plus Jakarta Sans"/>
                          <a:cs typeface="Plus Jakarta Sans"/>
                          <a:sym typeface="Plus Jakarta Sans"/>
                        </a:rPr>
                        <a:t>Content URL</a:t>
                      </a:r>
                      <a:endParaRPr i="1" sz="1100"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7625">
                      <a:solidFill>
                        <a:srgbClr val="CCCCCC"/>
                      </a:solidFill>
                      <a:prstDash val="solid"/>
                      <a:round/>
                      <a:headEnd len="sm" w="sm" type="none"/>
                      <a:tailEnd len="sm" w="sm" type="none"/>
                    </a:lnB>
                    <a:solidFill>
                      <a:srgbClr val="132D77"/>
                    </a:solidFill>
                  </a:tcPr>
                </a:tc>
              </a:tr>
              <a:tr h="1220375">
                <a:tc rowSpan="4">
                  <a:txBody>
                    <a:bodyPr/>
                    <a:lstStyle/>
                    <a:p>
                      <a:pPr indent="0" lvl="0" marL="0" rtl="0" algn="l">
                        <a:spcBef>
                          <a:spcPts val="0"/>
                        </a:spcBef>
                        <a:spcAft>
                          <a:spcPts val="0"/>
                        </a:spcAft>
                        <a:buNone/>
                      </a:pPr>
                      <a:r>
                        <a:rPr b="1" lang="en-US">
                          <a:solidFill>
                            <a:srgbClr val="FFFFFF"/>
                          </a:solidFill>
                          <a:latin typeface="Plus Jakarta Sans"/>
                          <a:ea typeface="Plus Jakarta Sans"/>
                          <a:cs typeface="Plus Jakarta Sans"/>
                          <a:sym typeface="Plus Jakarta Sans"/>
                        </a:rPr>
                        <a:t>Caregiving</a:t>
                      </a:r>
                      <a:r>
                        <a:rPr b="1" lang="en-US">
                          <a:solidFill>
                            <a:srgbClr val="FFFFFF"/>
                          </a:solidFill>
                          <a:latin typeface="Plus Jakarta Sans"/>
                          <a:ea typeface="Plus Jakarta Sans"/>
                          <a:cs typeface="Plus Jakarta Sans"/>
                          <a:sym typeface="Plus Jakarta Sans"/>
                        </a:rPr>
                        <a:t> </a:t>
                      </a:r>
                      <a:r>
                        <a:rPr b="1" lang="en-US">
                          <a:solidFill>
                            <a:srgbClr val="FFFFFF"/>
                          </a:solidFill>
                          <a:latin typeface="Plus Jakarta Sans"/>
                          <a:ea typeface="Plus Jakarta Sans"/>
                          <a:cs typeface="Plus Jakarta Sans"/>
                          <a:sym typeface="Plus Jakarta Sans"/>
                        </a:rPr>
                        <a:t>for</a:t>
                      </a:r>
                      <a:r>
                        <a:rPr b="1" lang="en-US">
                          <a:solidFill>
                            <a:srgbClr val="FFFFFF"/>
                          </a:solidFill>
                          <a:latin typeface="Plus Jakarta Sans"/>
                          <a:ea typeface="Plus Jakarta Sans"/>
                          <a:cs typeface="Plus Jakarta Sans"/>
                          <a:sym typeface="Plus Jakarta Sans"/>
                        </a:rPr>
                        <a:t> specific needs</a:t>
                      </a:r>
                      <a:endParaRPr b="1">
                        <a:solidFill>
                          <a:srgbClr val="FFFFFF"/>
                        </a:solidFill>
                        <a:latin typeface="Plus Jakarta Sans"/>
                        <a:ea typeface="Plus Jakarta Sans"/>
                        <a:cs typeface="Plus Jakarta Sans"/>
                        <a:sym typeface="Plus Jakarta Sans"/>
                      </a:endParaRPr>
                    </a:p>
                  </a:txBody>
                  <a:tcPr marT="18275" marB="18275" marR="18275" marL="128000" anchor="ctr">
                    <a:lnL cap="flat" cmpd="sng" w="12700">
                      <a:solidFill>
                        <a:srgbClr val="FFFFFF"/>
                      </a:solidFill>
                      <a:prstDash val="solid"/>
                      <a:round/>
                      <a:headEnd len="sm" w="sm" type="none"/>
                      <a:tailEnd len="sm" w="sm" type="none"/>
                    </a:lnL>
                    <a:lnR cap="flat" cmpd="sng" w="7625">
                      <a:solidFill>
                        <a:srgbClr val="CCCCCC"/>
                      </a:solidFill>
                      <a:prstDash val="solid"/>
                      <a:round/>
                      <a:headEnd len="sm" w="sm" type="none"/>
                      <a:tailEnd len="sm" w="sm" type="none"/>
                    </a:lnR>
                    <a:lnT cap="flat" cmpd="sng" w="19050">
                      <a:solidFill>
                        <a:srgbClr val="FFFFFF"/>
                      </a:solidFill>
                      <a:prstDash val="solid"/>
                      <a:round/>
                      <a:headEnd len="sm" w="sm" type="none"/>
                      <a:tailEnd len="sm" w="sm" type="none"/>
                    </a:lnT>
                    <a:lnB cap="flat" cmpd="sng" w="19050">
                      <a:solidFill>
                        <a:srgbClr val="FFFFFF"/>
                      </a:solidFill>
                      <a:prstDash val="solid"/>
                      <a:round/>
                      <a:headEnd len="sm" w="sm" type="none"/>
                      <a:tailEnd len="sm" w="sm" type="none"/>
                    </a:lnB>
                    <a:solidFill>
                      <a:srgbClr val="132D77"/>
                    </a:solidFill>
                  </a:tcPr>
                </a:tc>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Interacting with a Child Who Has Autism Spectrum Disorder</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c>
                  <a:txBody>
                    <a:bodyPr/>
                    <a:lstStyle/>
                    <a:p>
                      <a:pPr indent="0" lvl="0" marL="0" rtl="0" algn="l">
                        <a:lnSpc>
                          <a:spcPct val="115000"/>
                        </a:lnSpc>
                        <a:spcBef>
                          <a:spcPts val="0"/>
                        </a:spcBef>
                        <a:spcAft>
                          <a:spcPts val="0"/>
                        </a:spcAft>
                        <a:buNone/>
                      </a:pPr>
                      <a:r>
                        <a:rPr lang="en-US" sz="1200" u="sng">
                          <a:solidFill>
                            <a:srgbClr val="132D77"/>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https://schl41demo.staywellhealthlibrary.com/Search/160,46</a:t>
                      </a:r>
                      <a:endParaRPr sz="1200" u="sng">
                        <a:solidFill>
                          <a:srgbClr val="132D77"/>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948450">
                <a:tc vMerge="1"/>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Caring for Someone with Alzheimer Disease</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200" u="sng">
                          <a:solidFill>
                            <a:srgbClr val="132D77"/>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https://schl41demo.staywellhealthlibrary.com/Search/134,62</a:t>
                      </a:r>
                      <a:endParaRPr sz="1200" u="sng">
                        <a:solidFill>
                          <a:srgbClr val="132D77"/>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r h="1153775">
                <a:tc vMerge="1"/>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Life After Cancer: Continuing To Be a Caregiver</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200" u="sng">
                          <a:solidFill>
                            <a:srgbClr val="132D77"/>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https://schl41demo.staywellhealthlibrary.com/Search/34,16118</a:t>
                      </a:r>
                      <a:endParaRPr sz="1200" u="sng">
                        <a:solidFill>
                          <a:srgbClr val="132D77"/>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2"/>
                    </a:solidFill>
                  </a:tcPr>
                </a:tc>
              </a:tr>
              <a:tr h="1123175">
                <a:tc vMerge="1"/>
                <a:tc>
                  <a:txBody>
                    <a:bodyPr/>
                    <a:lstStyle/>
                    <a:p>
                      <a:pPr indent="0" lvl="0" marL="0" rtl="0" algn="l">
                        <a:lnSpc>
                          <a:spcPct val="115000"/>
                        </a:lnSpc>
                        <a:spcBef>
                          <a:spcPts val="0"/>
                        </a:spcBef>
                        <a:spcAft>
                          <a:spcPts val="0"/>
                        </a:spcAft>
                        <a:buNone/>
                      </a:pPr>
                      <a:r>
                        <a:rPr lang="en-US" sz="1200">
                          <a:latin typeface="Plus Jakarta Sans"/>
                          <a:ea typeface="Plus Jakarta Sans"/>
                          <a:cs typeface="Plus Jakarta Sans"/>
                          <a:sym typeface="Plus Jakarta Sans"/>
                        </a:rPr>
                        <a:t>Helping Someone with a Mental Illness </a:t>
                      </a:r>
                      <a:endParaRPr sz="1200">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200" u="sng">
                          <a:solidFill>
                            <a:srgbClr val="132D77"/>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https://schl41demo.staywellhealthlibrary.com/Search/1,2748</a:t>
                      </a:r>
                      <a:endParaRPr sz="1100">
                        <a:solidFill>
                          <a:schemeClr val="dk1"/>
                        </a:solidFill>
                        <a:latin typeface="Plus Jakarta Sans"/>
                        <a:ea typeface="Plus Jakarta Sans"/>
                        <a:cs typeface="Plus Jakarta Sans"/>
                        <a:sym typeface="Plus Jakarta Sans"/>
                      </a:endParaRPr>
                    </a:p>
                  </a:txBody>
                  <a:tcPr marT="19050" marB="19050" marR="28575" marL="28575" anchor="ctr">
                    <a:lnL cap="flat" cmpd="sng" w="7625">
                      <a:solidFill>
                        <a:srgbClr val="CCCCCC"/>
                      </a:solidFill>
                      <a:prstDash val="solid"/>
                      <a:round/>
                      <a:headEnd len="sm" w="sm" type="none"/>
                      <a:tailEnd len="sm" w="sm" type="none"/>
                    </a:lnL>
                    <a:lnR cap="flat" cmpd="sng" w="7625">
                      <a:solidFill>
                        <a:srgbClr val="CCCCCC"/>
                      </a:solidFill>
                      <a:prstDash val="solid"/>
                      <a:round/>
                      <a:headEnd len="sm" w="sm" type="none"/>
                      <a:tailEnd len="sm" w="sm" type="none"/>
                    </a:lnR>
                    <a:lnT cap="flat" cmpd="sng" w="7625">
                      <a:solidFill>
                        <a:srgbClr val="CCCCCC"/>
                      </a:solidFill>
                      <a:prstDash val="solid"/>
                      <a:round/>
                      <a:headEnd len="sm" w="sm" type="none"/>
                      <a:tailEnd len="sm" w="sm" type="none"/>
                    </a:lnT>
                    <a:lnB cap="flat" cmpd="sng" w="7625">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0" name="Shape 940"/>
        <p:cNvGrpSpPr/>
        <p:nvPr/>
      </p:nvGrpSpPr>
      <p:grpSpPr>
        <a:xfrm>
          <a:off x="0" y="0"/>
          <a:ext cx="0" cy="0"/>
          <a:chOff x="0" y="0"/>
          <a:chExt cx="0" cy="0"/>
        </a:xfrm>
      </p:grpSpPr>
      <p:pic>
        <p:nvPicPr>
          <p:cNvPr id="941" name="Google Shape;941;p95"/>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942" name="Google Shape;942;p9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43" name="Google Shape;943;p9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44" name="Google Shape;944;p95"/>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
        <p:nvSpPr>
          <p:cNvPr id="945" name="Google Shape;945;p95"/>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Consumer Health Library </a:t>
            </a:r>
            <a:endParaRPr/>
          </a:p>
          <a:p>
            <a:pPr indent="0" lvl="0" marL="0" rtl="0" algn="l">
              <a:spcBef>
                <a:spcPts val="0"/>
              </a:spcBef>
              <a:spcAft>
                <a:spcPts val="0"/>
              </a:spcAft>
              <a:buNone/>
            </a:pPr>
            <a:r>
              <a:rPr lang="en-US"/>
              <a:t>r</a:t>
            </a:r>
            <a:r>
              <a:rPr lang="en-US"/>
              <a:t>esources</a:t>
            </a:r>
            <a:endParaRPr/>
          </a:p>
        </p:txBody>
      </p:sp>
      <p:sp>
        <p:nvSpPr>
          <p:cNvPr id="946" name="Google Shape;946;p95"/>
          <p:cNvSpPr txBox="1"/>
          <p:nvPr>
            <p:ph idx="3" type="body"/>
          </p:nvPr>
        </p:nvSpPr>
        <p:spPr>
          <a:xfrm>
            <a:off x="723900" y="1827775"/>
            <a:ext cx="5065200" cy="9564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210">
                <a:solidFill>
                  <a:srgbClr val="4C4C4C"/>
                </a:solidFill>
                <a:latin typeface="Plus Jakarta Sans"/>
                <a:ea typeface="Plus Jakarta Sans"/>
                <a:cs typeface="Plus Jakarta Sans"/>
                <a:sym typeface="Plus Jakarta Sans"/>
              </a:rPr>
              <a:t>The Consumer Health Library</a:t>
            </a:r>
            <a:r>
              <a:rPr b="1" lang="en-US" sz="1210">
                <a:solidFill>
                  <a:srgbClr val="4C4C4C"/>
                </a:solidFill>
                <a:latin typeface="Plus Jakarta Sans"/>
                <a:ea typeface="Plus Jakarta Sans"/>
                <a:cs typeface="Plus Jakarta Sans"/>
                <a:sym typeface="Plus Jakarta Sans"/>
              </a:rPr>
              <a:t> (CHL) </a:t>
            </a:r>
            <a:r>
              <a:rPr b="1" lang="en-US" sz="1210">
                <a:solidFill>
                  <a:srgbClr val="4C4C4C"/>
                </a:solidFill>
                <a:latin typeface="Plus Jakarta Sans"/>
                <a:ea typeface="Plus Jakarta Sans"/>
                <a:cs typeface="Plus Jakarta Sans"/>
                <a:sym typeface="Plus Jakarta Sans"/>
              </a:rPr>
              <a:t>contains answers to common questions that people have about health and wellness topics, preventive health, and self-care. </a:t>
            </a:r>
            <a:endParaRPr b="1" sz="1395">
              <a:latin typeface="Plus Jakarta Sans"/>
              <a:ea typeface="Plus Jakarta Sans"/>
              <a:cs typeface="Plus Jakarta Sans"/>
              <a:sym typeface="Plus Jakarta Sans"/>
            </a:endParaRPr>
          </a:p>
        </p:txBody>
      </p:sp>
      <p:sp>
        <p:nvSpPr>
          <p:cNvPr id="947" name="Google Shape;947;p95"/>
          <p:cNvSpPr txBox="1"/>
          <p:nvPr>
            <p:ph idx="1" type="body"/>
          </p:nvPr>
        </p:nvSpPr>
        <p:spPr>
          <a:xfrm>
            <a:off x="723900" y="2784175"/>
            <a:ext cx="4773300" cy="12549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The Library includes a wide variety of content styles, including condition and wellness articles, newsletters, recipes, and videos (if licensed). </a:t>
            </a:r>
            <a:endParaRPr b="0" sz="1200">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200">
                <a:solidFill>
                  <a:srgbClr val="4C4C4C"/>
                </a:solidFill>
                <a:latin typeface="Plus Jakarta Sans"/>
                <a:ea typeface="Plus Jakarta Sans"/>
                <a:cs typeface="Plus Jakarta Sans"/>
                <a:sym typeface="Plus Jakarta Sans"/>
              </a:rPr>
              <a:t>Add a custom banner to your site</a:t>
            </a:r>
            <a:r>
              <a:rPr b="0" lang="en-US" sz="1200">
                <a:solidFill>
                  <a:srgbClr val="4C4C4C"/>
                </a:solidFill>
                <a:latin typeface="Plus Jakarta Sans"/>
                <a:ea typeface="Plus Jakarta Sans"/>
                <a:cs typeface="Plus Jakarta Sans"/>
                <a:sym typeface="Plus Jakarta Sans"/>
              </a:rPr>
              <a:t> to help your team and </a:t>
            </a:r>
            <a:br>
              <a:rPr b="0" lang="en-US" sz="1200">
                <a:solidFill>
                  <a:srgbClr val="4C4C4C"/>
                </a:solidFill>
                <a:latin typeface="Plus Jakarta Sans"/>
                <a:ea typeface="Plus Jakarta Sans"/>
                <a:cs typeface="Plus Jakarta Sans"/>
                <a:sym typeface="Plus Jakarta Sans"/>
              </a:rPr>
            </a:br>
            <a:r>
              <a:rPr b="0" lang="en-US" sz="1200">
                <a:solidFill>
                  <a:srgbClr val="4C4C4C"/>
                </a:solidFill>
                <a:latin typeface="Plus Jakarta Sans"/>
                <a:ea typeface="Plus Jakarta Sans"/>
                <a:cs typeface="Plus Jakarta Sans"/>
                <a:sym typeface="Plus Jakarta Sans"/>
              </a:rPr>
              <a:t>consumers quickly access the featured content.</a:t>
            </a:r>
            <a:endParaRPr>
              <a:latin typeface="Plus Jakarta Sans"/>
              <a:ea typeface="Plus Jakarta Sans"/>
              <a:cs typeface="Plus Jakarta Sans"/>
              <a:sym typeface="Plus Jakarta Sans"/>
            </a:endParaRPr>
          </a:p>
        </p:txBody>
      </p:sp>
      <p:sp>
        <p:nvSpPr>
          <p:cNvPr id="948" name="Google Shape;948;p95"/>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3" name="Shape 953"/>
        <p:cNvGrpSpPr/>
        <p:nvPr/>
      </p:nvGrpSpPr>
      <p:grpSpPr>
        <a:xfrm>
          <a:off x="0" y="0"/>
          <a:ext cx="0" cy="0"/>
          <a:chOff x="0" y="0"/>
          <a:chExt cx="0" cy="0"/>
        </a:xfrm>
      </p:grpSpPr>
      <p:sp>
        <p:nvSpPr>
          <p:cNvPr id="954" name="Google Shape;954;p96"/>
          <p:cNvSpPr txBox="1"/>
          <p:nvPr>
            <p:ph idx="3" type="body"/>
          </p:nvPr>
        </p:nvSpPr>
        <p:spPr>
          <a:xfrm>
            <a:off x="740825" y="2385825"/>
            <a:ext cx="4087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customizable banner can be added to your CHL for the duration of your campaign.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latin typeface="Plus Jakarta Sans"/>
                <a:ea typeface="Plus Jakarta Sans"/>
                <a:cs typeface="Plus Jakarta Sans"/>
                <a:sym typeface="Plus Jakarta Sans"/>
              </a:rPr>
              <a:t>TO ADD THE BANNER: </a:t>
            </a:r>
            <a:endParaRPr/>
          </a:p>
          <a:p>
            <a:pPr indent="0" lvl="0" marL="0" rtl="0" algn="l">
              <a:spcBef>
                <a:spcPts val="0"/>
              </a:spcBef>
              <a:spcAft>
                <a:spcPts val="0"/>
              </a:spcAft>
              <a:buNone/>
            </a:pPr>
            <a:r>
              <a:rPr lang="en-US"/>
              <a:t>Contact the Help Desk  and provide the team with your desired: </a:t>
            </a:r>
            <a:endParaRPr/>
          </a:p>
          <a:p>
            <a:pPr indent="-333756" lvl="0" marL="457200" rtl="0" algn="l">
              <a:spcBef>
                <a:spcPts val="0"/>
              </a:spcBef>
              <a:spcAft>
                <a:spcPts val="0"/>
              </a:spcAft>
              <a:buClr>
                <a:schemeClr val="accent1"/>
              </a:buClr>
              <a:buSzPts val="1656"/>
              <a:buChar char="●"/>
            </a:pPr>
            <a:r>
              <a:rPr lang="en-US"/>
              <a:t>Banner text </a:t>
            </a:r>
            <a:endParaRPr/>
          </a:p>
          <a:p>
            <a:pPr indent="-333756" lvl="0" marL="457200" rtl="0" algn="l">
              <a:spcBef>
                <a:spcPts val="0"/>
              </a:spcBef>
              <a:spcAft>
                <a:spcPts val="0"/>
              </a:spcAft>
              <a:buClr>
                <a:schemeClr val="accent1"/>
              </a:buClr>
              <a:buSzPts val="1656"/>
              <a:buChar char="●"/>
            </a:pPr>
            <a:r>
              <a:rPr lang="en-US"/>
              <a:t>Start and end dates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955" name="Google Shape;955;p96"/>
          <p:cNvSpPr txBox="1"/>
          <p:nvPr>
            <p:ph idx="1"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Highlight CHL resources with a banner to easily access topic-specific resources.</a:t>
            </a:r>
            <a:endParaRPr/>
          </a:p>
        </p:txBody>
      </p:sp>
      <p:sp>
        <p:nvSpPr>
          <p:cNvPr id="956" name="Google Shape;956;p96"/>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a:t>
            </a:r>
            <a:r>
              <a:rPr lang="en-US"/>
              <a:t> a banner to your CHL site</a:t>
            </a:r>
            <a:endParaRPr/>
          </a:p>
        </p:txBody>
      </p:sp>
      <p:pic>
        <p:nvPicPr>
          <p:cNvPr id="957" name="Google Shape;957;p96"/>
          <p:cNvPicPr preferRelativeResize="0"/>
          <p:nvPr>
            <p:ph idx="2" type="pic"/>
          </p:nvPr>
        </p:nvPicPr>
        <p:blipFill rotWithShape="1">
          <a:blip r:embed="rId4">
            <a:alphaModFix/>
          </a:blip>
          <a:srcRect b="0" l="445" r="8728" t="0"/>
          <a:stretch/>
        </p:blipFill>
        <p:spPr>
          <a:xfrm>
            <a:off x="5976150" y="1872375"/>
            <a:ext cx="5027701" cy="3261899"/>
          </a:xfrm>
          <a:prstGeom prst="rect">
            <a:avLst/>
          </a:prstGeom>
        </p:spPr>
      </p:pic>
      <p:sp>
        <p:nvSpPr>
          <p:cNvPr id="958" name="Google Shape;958;p96"/>
          <p:cNvSpPr/>
          <p:nvPr/>
        </p:nvSpPr>
        <p:spPr>
          <a:xfrm>
            <a:off x="7972950" y="1802175"/>
            <a:ext cx="983700" cy="316500"/>
          </a:xfrm>
          <a:prstGeom prst="rect">
            <a:avLst/>
          </a:prstGeom>
          <a:noFill/>
          <a:ln cap="flat" cmpd="sng" w="2857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959" name="Google Shape;959;p96"/>
          <p:cNvGrpSpPr/>
          <p:nvPr/>
        </p:nvGrpSpPr>
        <p:grpSpPr>
          <a:xfrm>
            <a:off x="2370600" y="5227825"/>
            <a:ext cx="681600" cy="681600"/>
            <a:chOff x="10294125" y="2443000"/>
            <a:chExt cx="681600" cy="681600"/>
          </a:xfrm>
        </p:grpSpPr>
        <p:sp>
          <p:nvSpPr>
            <p:cNvPr id="960" name="Google Shape;960;p9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61" name="Google Shape;961;p96"/>
            <p:cNvPicPr preferRelativeResize="0"/>
            <p:nvPr/>
          </p:nvPicPr>
          <p:blipFill>
            <a:blip r:embed="rId5">
              <a:alphaModFix/>
            </a:blip>
            <a:stretch>
              <a:fillRect/>
            </a:stretch>
          </p:blipFill>
          <p:spPr>
            <a:xfrm>
              <a:off x="10401437" y="2562524"/>
              <a:ext cx="466975" cy="442550"/>
            </a:xfrm>
            <a:prstGeom prst="rect">
              <a:avLst/>
            </a:prstGeom>
            <a:noFill/>
            <a:ln>
              <a:noFill/>
            </a:ln>
          </p:spPr>
        </p:pic>
      </p:grpSp>
      <p:sp>
        <p:nvSpPr>
          <p:cNvPr id="962" name="Google Shape;962;p96"/>
          <p:cNvSpPr txBox="1"/>
          <p:nvPr/>
        </p:nvSpPr>
        <p:spPr>
          <a:xfrm>
            <a:off x="1579875" y="5943750"/>
            <a:ext cx="23163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Please call 2 weeks prior to your start date.</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7" name="Shape 967"/>
        <p:cNvGrpSpPr/>
        <p:nvPr/>
      </p:nvGrpSpPr>
      <p:grpSpPr>
        <a:xfrm>
          <a:off x="0" y="0"/>
          <a:ext cx="0" cy="0"/>
          <a:chOff x="0" y="0"/>
          <a:chExt cx="0" cy="0"/>
        </a:xfrm>
      </p:grpSpPr>
      <p:sp>
        <p:nvSpPr>
          <p:cNvPr id="968" name="Google Shape;968;p97"/>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Look for these Marketing Toolkits</a:t>
            </a:r>
            <a:endParaRPr/>
          </a:p>
        </p:txBody>
      </p:sp>
      <p:sp>
        <p:nvSpPr>
          <p:cNvPr id="969" name="Google Shape;969;p97"/>
          <p:cNvSpPr txBox="1"/>
          <p:nvPr>
            <p:ph idx="7" type="body"/>
          </p:nvPr>
        </p:nvSpPr>
        <p:spPr>
          <a:xfrm>
            <a:off x="741375" y="1472175"/>
            <a:ext cx="104973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Got suggestions? Let us know by contacting your Account Manager. </a:t>
            </a:r>
            <a:endParaRPr/>
          </a:p>
        </p:txBody>
      </p:sp>
      <p:sp>
        <p:nvSpPr>
          <p:cNvPr id="970" name="Google Shape;970;p97"/>
          <p:cNvSpPr txBox="1"/>
          <p:nvPr>
            <p:ph idx="3" type="body"/>
          </p:nvPr>
        </p:nvSpPr>
        <p:spPr>
          <a:xfrm>
            <a:off x="2210954" y="4411225"/>
            <a:ext cx="1920300" cy="8937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Breast </a:t>
            </a:r>
            <a:r>
              <a:rPr b="1" lang="en-US" sz="1350">
                <a:solidFill>
                  <a:srgbClr val="3C4043"/>
                </a:solidFill>
                <a:highlight>
                  <a:srgbClr val="FFFFFF"/>
                </a:highlight>
                <a:latin typeface="Plus Jakarta Sans"/>
                <a:ea typeface="Plus Jakarta Sans"/>
                <a:cs typeface="Plus Jakarta Sans"/>
                <a:sym typeface="Plus Jakarta Sans"/>
              </a:rPr>
              <a:t>Health</a:t>
            </a:r>
            <a:endParaRPr/>
          </a:p>
        </p:txBody>
      </p:sp>
      <p:sp>
        <p:nvSpPr>
          <p:cNvPr id="971" name="Google Shape;971;p97"/>
          <p:cNvSpPr txBox="1"/>
          <p:nvPr>
            <p:ph idx="5" type="body"/>
          </p:nvPr>
        </p:nvSpPr>
        <p:spPr>
          <a:xfrm>
            <a:off x="2717049" y="3157900"/>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Oct</a:t>
            </a:r>
            <a:endParaRPr/>
          </a:p>
        </p:txBody>
      </p:sp>
      <p:sp>
        <p:nvSpPr>
          <p:cNvPr id="972" name="Google Shape;972;p97"/>
          <p:cNvSpPr txBox="1"/>
          <p:nvPr>
            <p:ph idx="5" type="body"/>
          </p:nvPr>
        </p:nvSpPr>
        <p:spPr>
          <a:xfrm>
            <a:off x="5600974" y="4643725"/>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Nov</a:t>
            </a:r>
            <a:endParaRPr/>
          </a:p>
        </p:txBody>
      </p:sp>
      <p:sp>
        <p:nvSpPr>
          <p:cNvPr id="973" name="Google Shape;973;p97"/>
          <p:cNvSpPr txBox="1"/>
          <p:nvPr>
            <p:ph idx="5" type="body"/>
          </p:nvPr>
        </p:nvSpPr>
        <p:spPr>
          <a:xfrm>
            <a:off x="8555654" y="3157900"/>
            <a:ext cx="603300" cy="428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Dec</a:t>
            </a:r>
            <a:endParaRPr/>
          </a:p>
        </p:txBody>
      </p:sp>
      <p:sp>
        <p:nvSpPr>
          <p:cNvPr id="974" name="Google Shape;974;p97"/>
          <p:cNvSpPr txBox="1"/>
          <p:nvPr>
            <p:ph idx="3" type="body"/>
          </p:nvPr>
        </p:nvSpPr>
        <p:spPr>
          <a:xfrm>
            <a:off x="5135854" y="2847225"/>
            <a:ext cx="1920300" cy="893700"/>
          </a:xfrm>
          <a:prstGeom prst="rect">
            <a:avLst/>
          </a:prstGeom>
        </p:spPr>
        <p:txBody>
          <a:bodyPr anchorCtr="0" anchor="b"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Caregiving</a:t>
            </a:r>
            <a:endParaRPr b="1" sz="1350">
              <a:solidFill>
                <a:srgbClr val="3C4043"/>
              </a:solidFill>
              <a:highlight>
                <a:srgbClr val="FFFFFF"/>
              </a:highlight>
              <a:latin typeface="Plus Jakarta Sans"/>
              <a:ea typeface="Plus Jakarta Sans"/>
              <a:cs typeface="Plus Jakarta Sans"/>
              <a:sym typeface="Plus Jakarta Sans"/>
            </a:endParaRPr>
          </a:p>
        </p:txBody>
      </p:sp>
      <p:sp>
        <p:nvSpPr>
          <p:cNvPr id="975" name="Google Shape;975;p97"/>
          <p:cNvSpPr txBox="1"/>
          <p:nvPr>
            <p:ph idx="3" type="body"/>
          </p:nvPr>
        </p:nvSpPr>
        <p:spPr>
          <a:xfrm>
            <a:off x="7882500" y="4411225"/>
            <a:ext cx="2351400" cy="12348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HIV/AIDS</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0" name="Shape 980"/>
        <p:cNvGrpSpPr/>
        <p:nvPr/>
      </p:nvGrpSpPr>
      <p:grpSpPr>
        <a:xfrm>
          <a:off x="0" y="0"/>
          <a:ext cx="0" cy="0"/>
          <a:chOff x="0" y="0"/>
          <a:chExt cx="0" cy="0"/>
        </a:xfrm>
      </p:grpSpPr>
      <p:sp>
        <p:nvSpPr>
          <p:cNvPr id="981" name="Google Shape;981;p98"/>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982" name="Google Shape;982;p98"/>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983" name="Google Shape;983;p98"/>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984" name="Google Shape;984;p98"/>
          <p:cNvSpPr txBox="1"/>
          <p:nvPr/>
        </p:nvSpPr>
        <p:spPr>
          <a:xfrm>
            <a:off x="8315547" y="1690325"/>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985" name="Google Shape;985;p98"/>
          <p:cNvGrpSpPr/>
          <p:nvPr/>
        </p:nvGrpSpPr>
        <p:grpSpPr>
          <a:xfrm>
            <a:off x="9827386" y="1055500"/>
            <a:ext cx="612622" cy="612000"/>
            <a:chOff x="10134200" y="974025"/>
            <a:chExt cx="681600" cy="612000"/>
          </a:xfrm>
        </p:grpSpPr>
        <p:sp>
          <p:nvSpPr>
            <p:cNvPr id="986" name="Google Shape;986;p98"/>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87" name="Google Shape;987;p98"/>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988" name="Google Shape;988;p98"/>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pic>
        <p:nvPicPr>
          <p:cNvPr id="989" name="Google Shape;989;p98"/>
          <p:cNvPicPr preferRelativeResize="0"/>
          <p:nvPr/>
        </p:nvPicPr>
        <p:blipFill>
          <a:blip r:embed="rId8">
            <a:alphaModFix/>
          </a:blip>
          <a:stretch>
            <a:fillRect/>
          </a:stretch>
        </p:blipFill>
        <p:spPr>
          <a:xfrm>
            <a:off x="733900" y="2246688"/>
            <a:ext cx="6711200" cy="3266212"/>
          </a:xfrm>
          <a:prstGeom prst="rect">
            <a:avLst/>
          </a:prstGeom>
          <a:noFill/>
          <a:ln>
            <a:noFill/>
          </a:ln>
          <a:effectLst>
            <a:outerShdw blurRad="57150" rotWithShape="0" algn="bl" dir="5400000" dist="38100">
              <a:srgbClr val="000000">
                <a:alpha val="50000"/>
              </a:srgbClr>
            </a:outerShdw>
          </a:effectLst>
        </p:spPr>
      </p:pic>
      <p:sp>
        <p:nvSpPr>
          <p:cNvPr id="990" name="Google Shape;990;p98"/>
          <p:cNvSpPr/>
          <p:nvPr/>
        </p:nvSpPr>
        <p:spPr>
          <a:xfrm>
            <a:off x="46545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991" name="Google Shape;991;p98"/>
          <p:cNvGraphicFramePr/>
          <p:nvPr/>
        </p:nvGraphicFramePr>
        <p:xfrm>
          <a:off x="7864400" y="3218650"/>
          <a:ext cx="3000000" cy="3000000"/>
        </p:xfrm>
        <a:graphic>
          <a:graphicData uri="http://schemas.openxmlformats.org/drawingml/2006/table">
            <a:tbl>
              <a:tblPr>
                <a:noFill/>
                <a:tableStyleId>{A4926791-9104-4A32-BBDF-0EA558D5F89D}</a:tableStyleId>
              </a:tblPr>
              <a:tblGrid>
                <a:gridCol w="2119925"/>
                <a:gridCol w="2119925"/>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2991675">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Alzheimer’s Health</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Health</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Cancer Prevention</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Caregiving</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COPD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Family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Holidays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Kidneys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Resolutions</a:t>
                      </a:r>
                      <a:endParaRPr sz="1200">
                        <a:solidFill>
                          <a:schemeClr val="dk1"/>
                        </a:solidFill>
                        <a:latin typeface="Plus Jakarta Sans"/>
                        <a:ea typeface="Plus Jakarta Sans"/>
                        <a:cs typeface="Plus Jakarta Sans"/>
                        <a:sym typeface="Plus Jakarta Sans"/>
                      </a:endParaRPr>
                    </a:p>
                    <a:p>
                      <a:pPr indent="0" lvl="0" marL="457200" marR="0" rtl="0" algn="l">
                        <a:lnSpc>
                          <a:spcPct val="100000"/>
                        </a:lnSpc>
                        <a:spcBef>
                          <a:spcPts val="0"/>
                        </a:spcBef>
                        <a:spcAft>
                          <a:spcPts val="0"/>
                        </a:spcAft>
                        <a:buNone/>
                      </a:pPr>
                      <a:r>
                        <a:t/>
                      </a:r>
                      <a:endParaRPr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Immunizations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Liver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Prostate Cancer</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Sexual Health</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Women’s Health</a:t>
                      </a:r>
                      <a:endParaRPr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pic>
        <p:nvPicPr>
          <p:cNvPr id="777" name="Google Shape;777;p82"/>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778" name="Google Shape;778;p82"/>
          <p:cNvSpPr txBox="1"/>
          <p:nvPr>
            <p:ph idx="3" type="body"/>
          </p:nvPr>
        </p:nvSpPr>
        <p:spPr>
          <a:xfrm>
            <a:off x="533400" y="2687500"/>
            <a:ext cx="5757000" cy="3401700"/>
          </a:xfrm>
          <a:prstGeom prst="rect">
            <a:avLst/>
          </a:prstGeom>
        </p:spPr>
        <p:txBody>
          <a:bodyPr anchorCtr="0" anchor="t" bIns="45700" lIns="0" spcFirstLastPara="1" rIns="91425" wrap="square" tIns="45700">
            <a:normAutofit lnSpcReduction="2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36550" lvl="0" marL="457200" rtl="0" algn="l">
              <a:lnSpc>
                <a:spcPct val="115000"/>
              </a:lnSpc>
              <a:spcBef>
                <a:spcPts val="0"/>
              </a:spcBef>
              <a:spcAft>
                <a:spcPts val="0"/>
              </a:spcAft>
              <a:buClr>
                <a:schemeClr val="accent1"/>
              </a:buClr>
              <a:buSzPts val="1700"/>
              <a:buChar char="•"/>
            </a:pPr>
            <a:r>
              <a:rPr lang="en-US" sz="1600"/>
              <a:t>Social media posts that are ready for your campaign</a:t>
            </a:r>
            <a:endParaRPr sz="1600"/>
          </a:p>
          <a:p>
            <a:pPr indent="-336550" lvl="0" marL="457200" rtl="0" algn="l">
              <a:lnSpc>
                <a:spcPct val="115000"/>
              </a:lnSpc>
              <a:spcBef>
                <a:spcPts val="600"/>
              </a:spcBef>
              <a:spcAft>
                <a:spcPts val="0"/>
              </a:spcAft>
              <a:buClr>
                <a:schemeClr val="accent1"/>
              </a:buClr>
              <a:buSzPts val="1700"/>
              <a:buChar char="•"/>
            </a:pPr>
            <a:r>
              <a:rPr lang="en-US" sz="1600"/>
              <a:t>A customizable blog post</a:t>
            </a:r>
            <a:endParaRPr sz="1600"/>
          </a:p>
          <a:p>
            <a:pPr indent="-336550" lvl="0" marL="457200" rtl="0" algn="l">
              <a:lnSpc>
                <a:spcPct val="115000"/>
              </a:lnSpc>
              <a:spcBef>
                <a:spcPts val="600"/>
              </a:spcBef>
              <a:spcAft>
                <a:spcPts val="0"/>
              </a:spcAft>
              <a:buClr>
                <a:schemeClr val="accent1"/>
              </a:buClr>
              <a:buSzPts val="1700"/>
              <a:buChar char="•"/>
            </a:pPr>
            <a:r>
              <a:rPr lang="en-US" sz="1600"/>
              <a:t>Infographics that build understanding using engaging and entertaining visuals </a:t>
            </a:r>
            <a:endParaRPr sz="1600"/>
          </a:p>
          <a:p>
            <a:pPr indent="-336550" lvl="0" marL="457200" rtl="0" algn="l">
              <a:lnSpc>
                <a:spcPct val="115000"/>
              </a:lnSpc>
              <a:spcBef>
                <a:spcPts val="600"/>
              </a:spcBef>
              <a:spcAft>
                <a:spcPts val="0"/>
              </a:spcAft>
              <a:buClr>
                <a:schemeClr val="accent1"/>
              </a:buClr>
              <a:buSzPts val="1700"/>
              <a:buChar char="•"/>
            </a:pPr>
            <a:r>
              <a:rPr lang="en-US" sz="1600"/>
              <a:t>Highlighted Consumer Health Library articles, quizzes, risk assessments, and other resources to engage and nurture people as they explore topics that are important to their health</a:t>
            </a:r>
            <a:endParaRPr sz="1600"/>
          </a:p>
          <a:p>
            <a:pPr indent="-336550" lvl="0" marL="457200" rtl="0" algn="l">
              <a:lnSpc>
                <a:spcPct val="115000"/>
              </a:lnSpc>
              <a:spcBef>
                <a:spcPts val="600"/>
              </a:spcBef>
              <a:spcAft>
                <a:spcPts val="0"/>
              </a:spcAft>
              <a:buClr>
                <a:schemeClr val="accent1"/>
              </a:buClr>
              <a:buSzPts val="1700"/>
              <a:buChar char="•"/>
            </a:pPr>
            <a:r>
              <a:rPr lang="en-US" sz="1600"/>
              <a:t>Links to videos and Spanish language resources</a:t>
            </a:r>
            <a:endParaRPr sz="1600"/>
          </a:p>
          <a:p>
            <a:pPr indent="-336550" lvl="0" marL="457200" rtl="0" algn="l">
              <a:lnSpc>
                <a:spcPct val="115000"/>
              </a:lnSpc>
              <a:spcBef>
                <a:spcPts val="600"/>
              </a:spcBef>
              <a:spcAft>
                <a:spcPts val="600"/>
              </a:spcAft>
              <a:buClr>
                <a:schemeClr val="accent1"/>
              </a:buClr>
              <a:buSzPts val="1700"/>
              <a:buChar char="•"/>
            </a:pPr>
            <a:r>
              <a:rPr lang="en-US" sz="1600"/>
              <a:t>A  Toolkit calendar</a:t>
            </a:r>
            <a:endParaRPr b="1">
              <a:latin typeface="Plus Jakarta Sans"/>
              <a:ea typeface="Plus Jakarta Sans"/>
              <a:cs typeface="Plus Jakarta Sans"/>
              <a:sym typeface="Plus Jakarta Sans"/>
            </a:endParaRPr>
          </a:p>
        </p:txBody>
      </p:sp>
      <p:sp>
        <p:nvSpPr>
          <p:cNvPr id="779" name="Google Shape;779;p82"/>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educate about all aspects of caregiving.</a:t>
            </a:r>
            <a:endParaRPr sz="1400">
              <a:latin typeface="Plus Jakarta Sans"/>
              <a:ea typeface="Plus Jakarta Sans"/>
              <a:cs typeface="Plus Jakarta Sans"/>
              <a:sym typeface="Plus Jakarta Sans"/>
            </a:endParaRPr>
          </a:p>
        </p:txBody>
      </p:sp>
      <p:sp>
        <p:nvSpPr>
          <p:cNvPr id="780" name="Google Shape;780;p8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8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787" name="Google Shape;787;p83"/>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788" name="Google Shape;788;p83"/>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caregiver-related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789" name="Google Shape;789;p83"/>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790" name="Google Shape;790;p83"/>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791" name="Google Shape;791;p83"/>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Caregiving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792" name="Google Shape;792;p83"/>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Consumer Health Library resources and outreach opportunities. </a:t>
            </a:r>
            <a:endParaRPr sz="1300"/>
          </a:p>
          <a:p>
            <a:pPr indent="0" lvl="0" marL="0" rtl="0" algn="ctr">
              <a:spcBef>
                <a:spcPts val="0"/>
              </a:spcBef>
              <a:spcAft>
                <a:spcPts val="0"/>
              </a:spcAft>
              <a:buNone/>
            </a:pPr>
            <a:r>
              <a:t/>
            </a:r>
            <a:endParaRPr sz="1300"/>
          </a:p>
        </p:txBody>
      </p:sp>
      <p:sp>
        <p:nvSpPr>
          <p:cNvPr id="793" name="Google Shape;793;p83"/>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 developed the complementary content, infographics, and suggested imagery to jump-start your marketing campaigns.</a:t>
            </a:r>
            <a:endParaRPr sz="1300"/>
          </a:p>
          <a:p>
            <a:pPr indent="0" lvl="0" marL="0" rtl="0" algn="ctr">
              <a:spcBef>
                <a:spcPts val="0"/>
              </a:spcBef>
              <a:spcAft>
                <a:spcPts val="0"/>
              </a:spcAft>
              <a:buNone/>
            </a:pPr>
            <a:r>
              <a:t/>
            </a:r>
            <a:endParaRPr sz="1300"/>
          </a:p>
        </p:txBody>
      </p:sp>
      <p:sp>
        <p:nvSpPr>
          <p:cNvPr id="794" name="Google Shape;794;p83"/>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795" name="Google Shape;795;p83"/>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796" name="Google Shape;796;p83"/>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797" name="Google Shape;797;p83"/>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8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804" name="Google Shape;804;p8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805" name="Google Shape;805;p8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806" name="Google Shape;806;p84"/>
          <p:cNvSpPr txBox="1"/>
          <p:nvPr/>
        </p:nvSpPr>
        <p:spPr>
          <a:xfrm>
            <a:off x="8315547" y="1524500"/>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807" name="Google Shape;807;p84"/>
          <p:cNvGrpSpPr/>
          <p:nvPr/>
        </p:nvGrpSpPr>
        <p:grpSpPr>
          <a:xfrm>
            <a:off x="9827386" y="889675"/>
            <a:ext cx="612622" cy="612000"/>
            <a:chOff x="10134200" y="974025"/>
            <a:chExt cx="681600" cy="612000"/>
          </a:xfrm>
        </p:grpSpPr>
        <p:sp>
          <p:nvSpPr>
            <p:cNvPr id="808" name="Google Shape;808;p8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09" name="Google Shape;809;p84"/>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810" name="Google Shape;810;p84"/>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graphicFrame>
        <p:nvGraphicFramePr>
          <p:cNvPr id="811" name="Google Shape;811;p84"/>
          <p:cNvGraphicFramePr/>
          <p:nvPr/>
        </p:nvGraphicFramePr>
        <p:xfrm>
          <a:off x="7864400" y="3218650"/>
          <a:ext cx="3000000" cy="3000000"/>
        </p:xfrm>
        <a:graphic>
          <a:graphicData uri="http://schemas.openxmlformats.org/drawingml/2006/table">
            <a:tbl>
              <a:tblPr>
                <a:noFill/>
                <a:tableStyleId>{A4926791-9104-4A32-BBDF-0EA558D5F89D}</a:tableStyleId>
              </a:tblPr>
              <a:tblGrid>
                <a:gridCol w="2119925"/>
                <a:gridCol w="2119925"/>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2991675">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Alzheimer’s Health</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Health</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Cancer Prevention</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Caregiving</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COPD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Family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Holidays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Kidneys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Resolutions</a:t>
                      </a:r>
                      <a:endParaRPr sz="1200">
                        <a:solidFill>
                          <a:schemeClr val="dk1"/>
                        </a:solidFill>
                        <a:latin typeface="Plus Jakarta Sans"/>
                        <a:ea typeface="Plus Jakarta Sans"/>
                        <a:cs typeface="Plus Jakarta Sans"/>
                        <a:sym typeface="Plus Jakarta Sans"/>
                      </a:endParaRPr>
                    </a:p>
                    <a:p>
                      <a:pPr indent="0" lvl="0" marL="457200" marR="0" rtl="0" algn="l">
                        <a:lnSpc>
                          <a:spcPct val="100000"/>
                        </a:lnSpc>
                        <a:spcBef>
                          <a:spcPts val="0"/>
                        </a:spcBef>
                        <a:spcAft>
                          <a:spcPts val="0"/>
                        </a:spcAft>
                        <a:buNone/>
                      </a:pPr>
                      <a:r>
                        <a:t/>
                      </a:r>
                      <a:endParaRPr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Immunizations</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Liver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Prostate Cancer</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Sexual Health</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285750" marR="0" rtl="0" algn="l">
                        <a:lnSpc>
                          <a:spcPct val="100000"/>
                        </a:lnSpc>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sz="1200">
                        <a:solidFill>
                          <a:schemeClr val="dk1"/>
                        </a:solidFill>
                        <a:latin typeface="Plus Jakarta Sans"/>
                        <a:ea typeface="Plus Jakarta Sans"/>
                        <a:cs typeface="Plus Jakarta Sans"/>
                        <a:sym typeface="Plus Jakarta Sans"/>
                      </a:endParaRPr>
                    </a:p>
                    <a:p>
                      <a:pPr indent="-304800" lvl="0" marL="28575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Women’s Health</a:t>
                      </a:r>
                      <a:endParaRPr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pic>
        <p:nvPicPr>
          <p:cNvPr id="812" name="Google Shape;812;p84"/>
          <p:cNvPicPr preferRelativeResize="0"/>
          <p:nvPr/>
        </p:nvPicPr>
        <p:blipFill>
          <a:blip r:embed="rId8">
            <a:alphaModFix/>
          </a:blip>
          <a:stretch>
            <a:fillRect/>
          </a:stretch>
        </p:blipFill>
        <p:spPr>
          <a:xfrm>
            <a:off x="733900" y="2246688"/>
            <a:ext cx="6711200" cy="3266212"/>
          </a:xfrm>
          <a:prstGeom prst="rect">
            <a:avLst/>
          </a:prstGeom>
          <a:noFill/>
          <a:ln>
            <a:noFill/>
          </a:ln>
          <a:effectLst>
            <a:outerShdw blurRad="57150" rotWithShape="0" algn="bl" dir="5400000" dist="38100">
              <a:srgbClr val="000000">
                <a:alpha val="50000"/>
              </a:srgbClr>
            </a:outerShdw>
          </a:effectLst>
        </p:spPr>
      </p:pic>
      <p:sp>
        <p:nvSpPr>
          <p:cNvPr id="813" name="Google Shape;813;p84"/>
          <p:cNvSpPr/>
          <p:nvPr/>
        </p:nvSpPr>
        <p:spPr>
          <a:xfrm>
            <a:off x="46545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pic>
        <p:nvPicPr>
          <p:cNvPr id="819" name="Google Shape;819;p85"/>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820" name="Google Shape;820;p8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1" name="Google Shape;821;p85"/>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822" name="Google Shape;822;p85"/>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823" name="Google Shape;823;p85"/>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“schl41demo” with your domain name in each link before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post it.</a:t>
            </a:r>
            <a:endParaRPr i="1" sz="1200" u="none" cap="none" strike="noStrike">
              <a:solidFill>
                <a:srgbClr val="4C4C4C"/>
              </a:solidFill>
              <a:latin typeface="Plus Jakarta Sans"/>
              <a:ea typeface="Plus Jakarta Sans"/>
              <a:cs typeface="Plus Jakarta Sans"/>
              <a:sym typeface="Plus Jakarta Sans"/>
            </a:endParaRPr>
          </a:p>
        </p:txBody>
      </p:sp>
      <p:sp>
        <p:nvSpPr>
          <p:cNvPr id="824" name="Google Shape;824;p8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5" name="Google Shape;825;p85"/>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0" name="Shape 830"/>
        <p:cNvGrpSpPr/>
        <p:nvPr/>
      </p:nvGrpSpPr>
      <p:grpSpPr>
        <a:xfrm>
          <a:off x="0" y="0"/>
          <a:ext cx="0" cy="0"/>
          <a:chOff x="0" y="0"/>
          <a:chExt cx="0" cy="0"/>
        </a:xfrm>
      </p:grpSpPr>
      <p:graphicFrame>
        <p:nvGraphicFramePr>
          <p:cNvPr id="831" name="Google Shape;831;p86"/>
          <p:cNvGraphicFramePr/>
          <p:nvPr/>
        </p:nvGraphicFramePr>
        <p:xfrm>
          <a:off x="414288" y="647538"/>
          <a:ext cx="3000000" cy="3000000"/>
        </p:xfrm>
        <a:graphic>
          <a:graphicData uri="http://schemas.openxmlformats.org/drawingml/2006/table">
            <a:tbl>
              <a:tblPr>
                <a:noFill/>
                <a:tableStyleId>{CB9A8C69-4FA0-4252-AD65-0C2BC136EF87}</a:tableStyleId>
              </a:tblPr>
              <a:tblGrid>
                <a:gridCol w="3964725"/>
                <a:gridCol w="3530425"/>
                <a:gridCol w="2103500"/>
              </a:tblGrid>
              <a:tr h="8899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24171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Should you hire a private caregiver for your aging, ill, or differently abled loved one? The answer isn’t always clear. Here are things to consider.</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https://schl41demo.staywellhealthlibrary.com/YourFamily/OlderAdults/Caregiver/85,P00602</a:t>
                      </a:r>
                      <a:r>
                        <a:rPr lang="en-US" sz="1100" u="sng">
                          <a:solidFill>
                            <a:schemeClr val="accent3"/>
                          </a:solidFill>
                          <a:latin typeface="Plus Jakarta Sans"/>
                          <a:ea typeface="Plus Jakarta Sans"/>
                          <a:cs typeface="Plus Jakarta Sans"/>
                          <a:sym typeface="Plus Jakarta Sans"/>
                        </a:rPr>
                        <a:t> </a:t>
                      </a:r>
                      <a:endParaRPr sz="1100">
                        <a:solidFill>
                          <a:schemeClr val="dk1"/>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22042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Helping a loved one transition to a long-term care facility can be challenging. Take this quiz to test your knowledge of the best ways to get guidance and support.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https://schl41demo.staywellhealthlibrary.com/Search/40,LongTermCareQuiz</a:t>
                      </a:r>
                      <a:endParaRPr b="1"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bl>
          </a:graphicData>
        </a:graphic>
      </p:graphicFrame>
      <p:sp>
        <p:nvSpPr>
          <p:cNvPr id="832" name="Google Shape;832;p86"/>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The basics of caregiving</a:t>
            </a:r>
            <a:endParaRPr/>
          </a:p>
        </p:txBody>
      </p:sp>
      <p:sp>
        <p:nvSpPr>
          <p:cNvPr id="833" name="Google Shape;833;p86"/>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34" name="Google Shape;834;p86"/>
          <p:cNvSpPr txBox="1"/>
          <p:nvPr/>
        </p:nvSpPr>
        <p:spPr>
          <a:xfrm>
            <a:off x="10100250"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35" name="Google Shape;835;p86"/>
          <p:cNvGrpSpPr/>
          <p:nvPr/>
        </p:nvGrpSpPr>
        <p:grpSpPr>
          <a:xfrm>
            <a:off x="10752600" y="2730513"/>
            <a:ext cx="681600" cy="681600"/>
            <a:chOff x="10294125" y="1691525"/>
            <a:chExt cx="681600" cy="681600"/>
          </a:xfrm>
        </p:grpSpPr>
        <p:sp>
          <p:nvSpPr>
            <p:cNvPr id="836" name="Google Shape;836;p86"/>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37" name="Google Shape;837;p86"/>
            <p:cNvPicPr preferRelativeResize="0"/>
            <p:nvPr/>
          </p:nvPicPr>
          <p:blipFill>
            <a:blip r:embed="rId4">
              <a:alphaModFix/>
            </a:blip>
            <a:stretch>
              <a:fillRect/>
            </a:stretch>
          </p:blipFill>
          <p:spPr>
            <a:xfrm>
              <a:off x="10419913" y="1813734"/>
              <a:ext cx="430025" cy="437175"/>
            </a:xfrm>
            <a:prstGeom prst="rect">
              <a:avLst/>
            </a:prstGeom>
            <a:noFill/>
            <a:ln>
              <a:noFill/>
            </a:ln>
          </p:spPr>
        </p:pic>
      </p:grpSp>
      <p:pic>
        <p:nvPicPr>
          <p:cNvPr descr="smiling female care assistant sharing smart phone with senior woman while sitting at dining table in home - old person stock pictures, royalty-free photos &amp; images" id="838" name="Google Shape;838;p86"/>
          <p:cNvPicPr preferRelativeResize="0"/>
          <p:nvPr/>
        </p:nvPicPr>
        <p:blipFill>
          <a:blip r:embed="rId5">
            <a:alphaModFix/>
          </a:blip>
          <a:stretch>
            <a:fillRect/>
          </a:stretch>
        </p:blipFill>
        <p:spPr>
          <a:xfrm>
            <a:off x="8164238" y="2227050"/>
            <a:ext cx="1572188" cy="1048125"/>
          </a:xfrm>
          <a:prstGeom prst="rect">
            <a:avLst/>
          </a:prstGeom>
          <a:noFill/>
          <a:ln>
            <a:noFill/>
          </a:ln>
        </p:spPr>
      </p:pic>
      <p:pic>
        <p:nvPicPr>
          <p:cNvPr descr="smiling male care assistant touching forehead with senior man at home - old people stock pictures, royalty-free photos &amp; images" id="839" name="Google Shape;839;p86"/>
          <p:cNvPicPr preferRelativeResize="0"/>
          <p:nvPr/>
        </p:nvPicPr>
        <p:blipFill>
          <a:blip r:embed="rId6">
            <a:alphaModFix/>
          </a:blip>
          <a:stretch>
            <a:fillRect/>
          </a:stretch>
        </p:blipFill>
        <p:spPr>
          <a:xfrm>
            <a:off x="8164246" y="4548725"/>
            <a:ext cx="1572179" cy="10481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4" name="Shape 844"/>
        <p:cNvGrpSpPr/>
        <p:nvPr/>
      </p:nvGrpSpPr>
      <p:grpSpPr>
        <a:xfrm>
          <a:off x="0" y="0"/>
          <a:ext cx="0" cy="0"/>
          <a:chOff x="0" y="0"/>
          <a:chExt cx="0" cy="0"/>
        </a:xfrm>
      </p:grpSpPr>
      <p:sp>
        <p:nvSpPr>
          <p:cNvPr id="845" name="Google Shape;845;p87"/>
          <p:cNvSpPr txBox="1"/>
          <p:nvPr>
            <p:ph type="title"/>
          </p:nvPr>
        </p:nvSpPr>
        <p:spPr>
          <a:xfrm>
            <a:off x="414300" y="-34050"/>
            <a:ext cx="11621400" cy="8295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Planning for caregiving</a:t>
            </a:r>
            <a:endParaRPr/>
          </a:p>
        </p:txBody>
      </p:sp>
      <p:graphicFrame>
        <p:nvGraphicFramePr>
          <p:cNvPr id="846" name="Google Shape;846;p87"/>
          <p:cNvGraphicFramePr/>
          <p:nvPr/>
        </p:nvGraphicFramePr>
        <p:xfrm>
          <a:off x="414288" y="860788"/>
          <a:ext cx="3000000" cy="3000000"/>
        </p:xfrm>
        <a:graphic>
          <a:graphicData uri="http://schemas.openxmlformats.org/drawingml/2006/table">
            <a:tbl>
              <a:tblPr>
                <a:noFill/>
                <a:tableStyleId>{CB9A8C69-4FA0-4252-AD65-0C2BC136EF87}</a:tableStyleId>
              </a:tblPr>
              <a:tblGrid>
                <a:gridCol w="3603250"/>
                <a:gridCol w="3891900"/>
                <a:gridCol w="2103500"/>
              </a:tblGrid>
              <a:tr h="7522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21851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How will you help your parents as they age? This info can help you start making a plan today so that your mind is at ease tomorrow.</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https://schl41demo.staywellhealthlibrary.com/YourFamily/OlderAdults/Caregiver/1,1845</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2481275">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Handrails for stairs, shower grab bars, and wheelchairs. These and other types of assistive equipment can make it easier for your loved one to function at home. Click here to find out more.</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https://schl41demo.staywellhealthlibrary.com/YourFamily/OlderAdults/Caregiver/85,P00598</a:t>
                      </a:r>
                      <a:endParaRPr b="1"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1"/>
                    </a:solidFill>
                  </a:tcPr>
                </a:tc>
              </a:tr>
            </a:tbl>
          </a:graphicData>
        </a:graphic>
      </p:graphicFrame>
      <p:sp>
        <p:nvSpPr>
          <p:cNvPr id="847" name="Google Shape;847;p87"/>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48" name="Google Shape;848;p87"/>
          <p:cNvSpPr txBox="1"/>
          <p:nvPr/>
        </p:nvSpPr>
        <p:spPr>
          <a:xfrm>
            <a:off x="10098975" y="3428388"/>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49" name="Google Shape;849;p87"/>
          <p:cNvGrpSpPr/>
          <p:nvPr/>
        </p:nvGrpSpPr>
        <p:grpSpPr>
          <a:xfrm>
            <a:off x="10761675" y="2704013"/>
            <a:ext cx="681600" cy="681600"/>
            <a:chOff x="10294125" y="2443000"/>
            <a:chExt cx="681600" cy="681600"/>
          </a:xfrm>
        </p:grpSpPr>
        <p:sp>
          <p:nvSpPr>
            <p:cNvPr id="850" name="Google Shape;850;p87"/>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51" name="Google Shape;851;p87"/>
            <p:cNvPicPr preferRelativeResize="0"/>
            <p:nvPr/>
          </p:nvPicPr>
          <p:blipFill>
            <a:blip r:embed="rId3">
              <a:alphaModFix/>
            </a:blip>
            <a:stretch>
              <a:fillRect/>
            </a:stretch>
          </p:blipFill>
          <p:spPr>
            <a:xfrm>
              <a:off x="10401437" y="2562524"/>
              <a:ext cx="466975" cy="442550"/>
            </a:xfrm>
            <a:prstGeom prst="rect">
              <a:avLst/>
            </a:prstGeom>
            <a:noFill/>
            <a:ln>
              <a:noFill/>
            </a:ln>
          </p:spPr>
        </p:pic>
      </p:grpSp>
      <p:pic>
        <p:nvPicPr>
          <p:cNvPr descr="senior woman sitting on stairs at home caressing dog - old people stock pictures, royalty-free photos &amp; images" id="852" name="Google Shape;852;p87"/>
          <p:cNvPicPr preferRelativeResize="0"/>
          <p:nvPr/>
        </p:nvPicPr>
        <p:blipFill>
          <a:blip r:embed="rId4">
            <a:alphaModFix/>
          </a:blip>
          <a:stretch>
            <a:fillRect/>
          </a:stretch>
        </p:blipFill>
        <p:spPr>
          <a:xfrm>
            <a:off x="8037975" y="2046050"/>
            <a:ext cx="1893126" cy="1262084"/>
          </a:xfrm>
          <a:prstGeom prst="rect">
            <a:avLst/>
          </a:prstGeom>
          <a:noFill/>
          <a:ln>
            <a:noFill/>
          </a:ln>
        </p:spPr>
      </p:pic>
      <p:pic>
        <p:nvPicPr>
          <p:cNvPr descr="love has conquered everything - adaptive equipment home  stock pictures, royalty-free photos &amp; images" id="853" name="Google Shape;853;p87"/>
          <p:cNvPicPr preferRelativeResize="0"/>
          <p:nvPr/>
        </p:nvPicPr>
        <p:blipFill>
          <a:blip r:embed="rId5">
            <a:alphaModFix/>
          </a:blip>
          <a:stretch>
            <a:fillRect/>
          </a:stretch>
        </p:blipFill>
        <p:spPr>
          <a:xfrm>
            <a:off x="8037975" y="4365267"/>
            <a:ext cx="1893126" cy="126208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8" name="Shape 858"/>
        <p:cNvGrpSpPr/>
        <p:nvPr/>
      </p:nvGrpSpPr>
      <p:grpSpPr>
        <a:xfrm>
          <a:off x="0" y="0"/>
          <a:ext cx="0" cy="0"/>
          <a:chOff x="0" y="0"/>
          <a:chExt cx="0" cy="0"/>
        </a:xfrm>
      </p:grpSpPr>
      <p:graphicFrame>
        <p:nvGraphicFramePr>
          <p:cNvPr id="859" name="Google Shape;859;p88"/>
          <p:cNvGraphicFramePr/>
          <p:nvPr/>
        </p:nvGraphicFramePr>
        <p:xfrm>
          <a:off x="414288" y="647538"/>
          <a:ext cx="3000000" cy="3000000"/>
        </p:xfrm>
        <a:graphic>
          <a:graphicData uri="http://schemas.openxmlformats.org/drawingml/2006/table">
            <a:tbl>
              <a:tblPr>
                <a:noFill/>
                <a:tableStyleId>{CB9A8C69-4FA0-4252-AD65-0C2BC136EF87}</a:tableStyleId>
              </a:tblPr>
              <a:tblGrid>
                <a:gridCol w="3886575"/>
                <a:gridCol w="3608575"/>
                <a:gridCol w="2103500"/>
              </a:tblGrid>
              <a:tr h="6940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109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As a busy caregiver, it can be tricky making time for yourself, and that includes fitness. But you can do it. Take this quiz to jumpstart your exercise plan.  </a:t>
                      </a:r>
                      <a:r>
                        <a:rPr lang="en-US" sz="1200">
                          <a:latin typeface="Times New Roman"/>
                          <a:ea typeface="Times New Roman"/>
                          <a:cs typeface="Times New Roman"/>
                          <a:sym typeface="Times New Roman"/>
                        </a:rPr>
                        <a:t>  </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https://schl41demo.staywellhealthlibrary.com/Search/40,ActiveActivitySeniorQuiz</a:t>
                      </a:r>
                      <a:endParaRPr sz="1100">
                        <a:solidFill>
                          <a:schemeClr val="dk1"/>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7190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If you’re a caregiver, you have a lot on your shoulders. That’s why making time for self-care is key. These strategies can help you maintain balance in your life.</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https://schl41demo.staywellhealthlibrary.com/YourFamily/OlderAdults/Caregiver/1,1012</a:t>
                      </a:r>
                      <a:endParaRPr b="1"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6839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It’s true that caregiving and stress sometimes go hand in hand. Try these tips for carving out some moments for you throughout the day.</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https://schl41demo.staywellhealthlibrary.com/Search/85,P01562</a:t>
                      </a:r>
                      <a:endParaRPr sz="1100" u="sng">
                        <a:solidFill>
                          <a:schemeClr val="accent3"/>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https://schl41demo.staywellhealthlibrary.com/spanish</a:t>
                      </a: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/Search/85,P04662</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sp>
        <p:nvSpPr>
          <p:cNvPr id="860" name="Google Shape;860;p88"/>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Getting support as a caregiver</a:t>
            </a:r>
            <a:endParaRPr/>
          </a:p>
        </p:txBody>
      </p:sp>
      <p:sp>
        <p:nvSpPr>
          <p:cNvPr id="861" name="Google Shape;861;p88"/>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62" name="Google Shape;862;p88"/>
          <p:cNvSpPr txBox="1"/>
          <p:nvPr/>
        </p:nvSpPr>
        <p:spPr>
          <a:xfrm>
            <a:off x="10100250"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63" name="Google Shape;863;p88"/>
          <p:cNvGrpSpPr/>
          <p:nvPr/>
        </p:nvGrpSpPr>
        <p:grpSpPr>
          <a:xfrm>
            <a:off x="10752600" y="2730513"/>
            <a:ext cx="681600" cy="681600"/>
            <a:chOff x="10294125" y="1691525"/>
            <a:chExt cx="681600" cy="681600"/>
          </a:xfrm>
        </p:grpSpPr>
        <p:sp>
          <p:nvSpPr>
            <p:cNvPr id="864" name="Google Shape;864;p88"/>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65" name="Google Shape;865;p88"/>
            <p:cNvPicPr preferRelativeResize="0"/>
            <p:nvPr/>
          </p:nvPicPr>
          <p:blipFill>
            <a:blip r:embed="rId7">
              <a:alphaModFix/>
            </a:blip>
            <a:stretch>
              <a:fillRect/>
            </a:stretch>
          </p:blipFill>
          <p:spPr>
            <a:xfrm>
              <a:off x="10419913" y="1813734"/>
              <a:ext cx="430025" cy="437175"/>
            </a:xfrm>
            <a:prstGeom prst="rect">
              <a:avLst/>
            </a:prstGeom>
            <a:noFill/>
            <a:ln>
              <a:noFill/>
            </a:ln>
          </p:spPr>
        </p:pic>
      </p:grpSp>
      <p:pic>
        <p:nvPicPr>
          <p:cNvPr descr="young sporty woman with smart watch tying shoelaces - exercise woman stock pictures, royalty-free photos &amp; images" id="866" name="Google Shape;866;p88"/>
          <p:cNvPicPr preferRelativeResize="0"/>
          <p:nvPr/>
        </p:nvPicPr>
        <p:blipFill>
          <a:blip r:embed="rId8">
            <a:alphaModFix/>
          </a:blip>
          <a:stretch>
            <a:fillRect/>
          </a:stretch>
        </p:blipFill>
        <p:spPr>
          <a:xfrm>
            <a:off x="8100225" y="1571588"/>
            <a:ext cx="1738400" cy="1158931"/>
          </a:xfrm>
          <a:prstGeom prst="rect">
            <a:avLst/>
          </a:prstGeom>
          <a:noFill/>
          <a:ln>
            <a:noFill/>
          </a:ln>
        </p:spPr>
      </p:pic>
      <p:pic>
        <p:nvPicPr>
          <p:cNvPr descr="mature woman meditating in backyard - balance meditation stock pictures, royalty-free photos &amp; images" id="867" name="Google Shape;867;p88"/>
          <p:cNvPicPr preferRelativeResize="0"/>
          <p:nvPr/>
        </p:nvPicPr>
        <p:blipFill>
          <a:blip r:embed="rId9">
            <a:alphaModFix/>
          </a:blip>
          <a:stretch>
            <a:fillRect/>
          </a:stretch>
        </p:blipFill>
        <p:spPr>
          <a:xfrm>
            <a:off x="8100237" y="3334224"/>
            <a:ext cx="1738388" cy="1158924"/>
          </a:xfrm>
          <a:prstGeom prst="rect">
            <a:avLst/>
          </a:prstGeom>
          <a:noFill/>
          <a:ln>
            <a:noFill/>
          </a:ln>
        </p:spPr>
      </p:pic>
      <p:pic>
        <p:nvPicPr>
          <p:cNvPr descr="young woman resting on sofa with cup of tea. - relaxing stock pictures, royalty-free photos &amp; images" id="868" name="Google Shape;868;p88"/>
          <p:cNvPicPr preferRelativeResize="0"/>
          <p:nvPr/>
        </p:nvPicPr>
        <p:blipFill>
          <a:blip r:embed="rId10">
            <a:alphaModFix/>
          </a:blip>
          <a:stretch>
            <a:fillRect/>
          </a:stretch>
        </p:blipFill>
        <p:spPr>
          <a:xfrm>
            <a:off x="8100237" y="5027093"/>
            <a:ext cx="1738388" cy="1158932"/>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3" name="Shape 873"/>
        <p:cNvGrpSpPr/>
        <p:nvPr/>
      </p:nvGrpSpPr>
      <p:grpSpPr>
        <a:xfrm>
          <a:off x="0" y="0"/>
          <a:ext cx="0" cy="0"/>
          <a:chOff x="0" y="0"/>
          <a:chExt cx="0" cy="0"/>
        </a:xfrm>
      </p:grpSpPr>
      <p:graphicFrame>
        <p:nvGraphicFramePr>
          <p:cNvPr id="874" name="Google Shape;874;p89"/>
          <p:cNvGraphicFramePr/>
          <p:nvPr/>
        </p:nvGraphicFramePr>
        <p:xfrm>
          <a:off x="414288" y="647538"/>
          <a:ext cx="3000000" cy="3000000"/>
        </p:xfrm>
        <a:graphic>
          <a:graphicData uri="http://schemas.openxmlformats.org/drawingml/2006/table">
            <a:tbl>
              <a:tblPr>
                <a:noFill/>
                <a:tableStyleId>{CB9A8C69-4FA0-4252-AD65-0C2BC136EF87}</a:tableStyleId>
              </a:tblPr>
              <a:tblGrid>
                <a:gridCol w="3886575"/>
                <a:gridCol w="3608575"/>
                <a:gridCol w="2103500"/>
              </a:tblGrid>
              <a:tr h="96157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23330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Caregiving can be rewarding—but it can be hard, too. Meditation is a great way to take care of your mental health during those times. Here’s how to incorporate it into your life</a:t>
                      </a:r>
                      <a:r>
                        <a:rPr lang="en-US" sz="1200">
                          <a:latin typeface="Times New Roman"/>
                          <a:ea typeface="Times New Roman"/>
                          <a:cs typeface="Times New Roman"/>
                          <a:sym typeface="Times New Roman"/>
                        </a:rPr>
                        <a:t>.</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https://schl41demo.staywellhealthlibrary.com/Search/1,2509</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r h="23330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Mental health support groups can make it easier to manage issues like depression and anxiety for caregivers. Read this article and find an online or face-to-face group that can help.</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https://schl41demo.staywellhealthlibrary.com/YourFamily/OlderAdults/Caregiver/1,4017</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1"/>
                    </a:solidFill>
                  </a:tcPr>
                </a:tc>
              </a:tr>
            </a:tbl>
          </a:graphicData>
        </a:graphic>
      </p:graphicFrame>
      <p:sp>
        <p:nvSpPr>
          <p:cNvPr id="875" name="Google Shape;875;p89"/>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Caring for yourself</a:t>
            </a:r>
            <a:endParaRPr/>
          </a:p>
        </p:txBody>
      </p:sp>
      <p:sp>
        <p:nvSpPr>
          <p:cNvPr id="876" name="Google Shape;876;p89"/>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pic>
        <p:nvPicPr>
          <p:cNvPr descr="young woman meditating sitting on blanket in park - balance meditation stock pictures, royalty-free photos &amp; images" id="877" name="Google Shape;877;p89"/>
          <p:cNvPicPr preferRelativeResize="0"/>
          <p:nvPr/>
        </p:nvPicPr>
        <p:blipFill>
          <a:blip r:embed="rId3">
            <a:alphaModFix/>
          </a:blip>
          <a:stretch>
            <a:fillRect/>
          </a:stretch>
        </p:blipFill>
        <p:spPr>
          <a:xfrm>
            <a:off x="8111362" y="2142061"/>
            <a:ext cx="1738388" cy="1158924"/>
          </a:xfrm>
          <a:prstGeom prst="rect">
            <a:avLst/>
          </a:prstGeom>
          <a:noFill/>
          <a:ln>
            <a:noFill/>
          </a:ln>
        </p:spPr>
      </p:pic>
      <p:pic>
        <p:nvPicPr>
          <p:cNvPr descr="mid adult women embracing in a group therapy - mental health support group stock pictures, royalty-free photos &amp; images" id="878" name="Google Shape;878;p89"/>
          <p:cNvPicPr preferRelativeResize="0"/>
          <p:nvPr/>
        </p:nvPicPr>
        <p:blipFill>
          <a:blip r:embed="rId4">
            <a:alphaModFix/>
          </a:blip>
          <a:stretch>
            <a:fillRect/>
          </a:stretch>
        </p:blipFill>
        <p:spPr>
          <a:xfrm>
            <a:off x="8111350" y="4627100"/>
            <a:ext cx="1738400" cy="1158925"/>
          </a:xfrm>
          <a:prstGeom prst="rect">
            <a:avLst/>
          </a:prstGeom>
          <a:noFill/>
          <a:ln>
            <a:noFill/>
          </a:ln>
        </p:spPr>
      </p:pic>
      <p:sp>
        <p:nvSpPr>
          <p:cNvPr id="879" name="Google Shape;879;p89"/>
          <p:cNvSpPr txBox="1"/>
          <p:nvPr/>
        </p:nvSpPr>
        <p:spPr>
          <a:xfrm>
            <a:off x="10098975" y="3428388"/>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80" name="Google Shape;880;p89"/>
          <p:cNvGrpSpPr/>
          <p:nvPr/>
        </p:nvGrpSpPr>
        <p:grpSpPr>
          <a:xfrm>
            <a:off x="10761675" y="2704013"/>
            <a:ext cx="681600" cy="681600"/>
            <a:chOff x="10294125" y="2443000"/>
            <a:chExt cx="681600" cy="681600"/>
          </a:xfrm>
        </p:grpSpPr>
        <p:sp>
          <p:nvSpPr>
            <p:cNvPr id="881" name="Google Shape;881;p89"/>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82" name="Google Shape;882;p89"/>
            <p:cNvPicPr preferRelativeResize="0"/>
            <p:nvPr/>
          </p:nvPicPr>
          <p:blipFill>
            <a:blip r:embed="rId5">
              <a:alphaModFix/>
            </a:blip>
            <a:stretch>
              <a:fillRect/>
            </a:stretch>
          </p:blipFill>
          <p:spPr>
            <a:xfrm>
              <a:off x="10401437" y="2562524"/>
              <a:ext cx="466975" cy="442550"/>
            </a:xfrm>
            <a:prstGeom prst="rect">
              <a:avLst/>
            </a:prstGeom>
            <a:noFill/>
            <a:ln>
              <a:noFill/>
            </a:ln>
          </p:spPr>
        </p:pic>
      </p:gr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