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Plus Jakarta Sans ExtraBold"/>
      <p:bold r:id="rId25"/>
      <p:boldItalic r:id="rId26"/>
    </p:embeddedFont>
    <p:embeddedFont>
      <p:font typeface="Plus Jakarta Sans"/>
      <p:regular r:id="rId27"/>
      <p:bold r:id="rId28"/>
      <p:italic r:id="rId29"/>
      <p:boldItalic r:id="rId30"/>
    </p:embeddedFont>
    <p:embeddedFont>
      <p:font typeface="Montserrat Black"/>
      <p:bold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Plus Jakarta Sans Light"/>
      <p:regular r:id="rId41"/>
      <p:bold r:id="rId42"/>
      <p:italic r:id="rId43"/>
      <p:boldItalic r:id="rId44"/>
    </p:embeddedFont>
    <p:embeddedFont>
      <p:font typeface="DM Serif Display"/>
      <p:regular r:id="rId45"/>
      <p:italic r:id="rId46"/>
    </p:embeddedFont>
    <p:embeddedFont>
      <p:font typeface="Century Gothic"/>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36BB4C3-DB71-463D-B550-1001AE1507F1}">
  <a:tblStyle styleId="{E36BB4C3-DB71-463D-B550-1001AE1507F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7A8D880E-E617-442B-B050-417C01B8D565}"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42" Type="http://schemas.openxmlformats.org/officeDocument/2006/relationships/font" Target="fonts/PlusJakartaSansLight-bold.fntdata"/><Relationship Id="rId41" Type="http://schemas.openxmlformats.org/officeDocument/2006/relationships/font" Target="fonts/PlusJakartaSansLight-regular.fntdata"/><Relationship Id="rId44" Type="http://schemas.openxmlformats.org/officeDocument/2006/relationships/font" Target="fonts/PlusJakartaSansLight-boldItalic.fntdata"/><Relationship Id="rId43" Type="http://schemas.openxmlformats.org/officeDocument/2006/relationships/font" Target="fonts/PlusJakartaSansLight-italic.fntdata"/><Relationship Id="rId46" Type="http://schemas.openxmlformats.org/officeDocument/2006/relationships/font" Target="fonts/DMSerifDisplay-italic.fntdata"/><Relationship Id="rId45" Type="http://schemas.openxmlformats.org/officeDocument/2006/relationships/font" Target="fonts/DMSerifDisplay-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bold.fntdata"/><Relationship Id="rId47" Type="http://schemas.openxmlformats.org/officeDocument/2006/relationships/font" Target="fonts/CenturyGothic-regular.fntdata"/><Relationship Id="rId49" Type="http://schemas.openxmlformats.org/officeDocument/2006/relationships/font" Target="fonts/CenturyGothic-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fntdata"/><Relationship Id="rId30" Type="http://schemas.openxmlformats.org/officeDocument/2006/relationships/font" Target="fonts/PlusJakartaSans-boldItalic.fntdata"/><Relationship Id="rId33" Type="http://schemas.openxmlformats.org/officeDocument/2006/relationships/font" Target="fonts/PlusJakartaSansSemiBold-regular.fntdata"/><Relationship Id="rId32" Type="http://schemas.openxmlformats.org/officeDocument/2006/relationships/font" Target="fonts/MontserratBlack-boldItalic.fntdata"/><Relationship Id="rId35" Type="http://schemas.openxmlformats.org/officeDocument/2006/relationships/font" Target="fonts/PlusJakartaSansSemiBold-italic.fntdata"/><Relationship Id="rId34" Type="http://schemas.openxmlformats.org/officeDocument/2006/relationships/font" Target="fonts/PlusJakartaSansSemiBold-bold.fntdata"/><Relationship Id="rId37" Type="http://schemas.openxmlformats.org/officeDocument/2006/relationships/font" Target="fonts/PlusJakartaSansMedium-regular.fntdata"/><Relationship Id="rId36" Type="http://schemas.openxmlformats.org/officeDocument/2006/relationships/font" Target="fonts/PlusJakartaSansSemiBold-boldItalic.fntdata"/><Relationship Id="rId39" Type="http://schemas.openxmlformats.org/officeDocument/2006/relationships/font" Target="fonts/PlusJakartaSansMedium-italic.fntdata"/><Relationship Id="rId38" Type="http://schemas.openxmlformats.org/officeDocument/2006/relationships/font" Target="fonts/PlusJakartaSansMedium-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29" Type="http://schemas.openxmlformats.org/officeDocument/2006/relationships/font" Target="fonts/PlusJakartaSans-italic.fntdata"/><Relationship Id="rId50"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3" name="Google Shape;923;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2" name="Google Shape;9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5" name="Google Shape;945;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8" name="Google Shape;958;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9" name="Google Shape;959;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2" name="Google Shape;972;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3" name="Google Shape;873;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7.png"/><Relationship Id="rId2" Type="http://schemas.openxmlformats.org/officeDocument/2006/relationships/image" Target="../media/image5.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7.png"/><Relationship Id="rId2" Type="http://schemas.openxmlformats.org/officeDocument/2006/relationships/image" Target="../media/image5.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3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3.png"/><Relationship Id="rId4" Type="http://schemas.openxmlformats.org/officeDocument/2006/relationships/hyperlink" Target="https://schl41demo.staywellhealthlibrary.com/Search/1,2171" TargetMode="External"/><Relationship Id="rId5" Type="http://schemas.openxmlformats.org/officeDocument/2006/relationships/hyperlink" Target="https://schl41demo.staywellhealthlibrary.com/Search/1,2509"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Library/DiseasesConditions/Adult/CompAltMed/85,P00175" TargetMode="External"/><Relationship Id="rId4" Type="http://schemas.openxmlformats.org/officeDocument/2006/relationships/hyperlink" Target="https://schl41demo.staywellhealthlibrary.com/spanish/Search/85,P03298" TargetMode="External"/><Relationship Id="rId5" Type="http://schemas.openxmlformats.org/officeDocument/2006/relationships/hyperlink" Target="https://schl41demo.staywellhealthlibrary.com/Search/1,3065" TargetMode="External"/><Relationship Id="rId6"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4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2.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3.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3.png"/><Relationship Id="rId8"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24.png"/><Relationship Id="rId5"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3.png"/><Relationship Id="rId8" Type="http://schemas.openxmlformats.org/officeDocument/2006/relationships/image" Target="../media/image3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26.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Library/DiseasesConditions/Adult/Women/85,P01562" TargetMode="External"/><Relationship Id="rId4" Type="http://schemas.openxmlformats.org/officeDocument/2006/relationships/hyperlink" Target="https://schl41demo.staywellhealthlibrary.com/spanish/Search/85,P04662" TargetMode="External"/><Relationship Id="rId5" Type="http://schemas.openxmlformats.org/officeDocument/2006/relationships/image" Target="../media/image20.png"/><Relationship Id="rId6" Type="http://schemas.openxmlformats.org/officeDocument/2006/relationships/image" Target="../media/image27.png"/><Relationship Id="rId7" Type="http://schemas.openxmlformats.org/officeDocument/2006/relationships/image" Target="../media/image25.png"/><Relationship Id="rId8"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40.png"/><Relationship Id="rId4" Type="http://schemas.openxmlformats.org/officeDocument/2006/relationships/image" Target="../media/image28.png"/><Relationship Id="rId5"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38.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29.png"/><Relationship Id="rId4" Type="http://schemas.openxmlformats.org/officeDocument/2006/relationships/image" Target="../media/image33.png"/><Relationship Id="rId5" Type="http://schemas.openxmlformats.org/officeDocument/2006/relationships/image" Target="../media/image30.png"/><Relationship Id="rId6"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1327246716.jpg"/>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Coping with Stress</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title="GettyImages-112181039.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stress-related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261050" y="3588875"/>
            <a:ext cx="26919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Coping with stress</a:t>
            </a:r>
            <a:r>
              <a:rPr b="1" lang="en-US" sz="1500">
                <a:solidFill>
                  <a:srgbClr val="FFFFFF"/>
                </a:solidFill>
                <a:latin typeface="Plus Jakarta Sans"/>
                <a:ea typeface="Plus Jakarta Sans"/>
                <a:cs typeface="Plus Jakarta Sans"/>
                <a:sym typeface="Plus Jakarta Sans"/>
              </a:rPr>
              <a:t>-</a:t>
            </a:r>
            <a:br>
              <a:rPr b="1" lang="en-US" sz="1500">
                <a:solidFill>
                  <a:srgbClr val="FFFFFF"/>
                </a:solidFill>
                <a:latin typeface="Plus Jakarta Sans"/>
                <a:ea typeface="Plus Jakarta Sans"/>
                <a:cs typeface="Plus Jakarta Sans"/>
                <a:sym typeface="Plus Jakarta Sans"/>
              </a:rPr>
            </a:br>
            <a:r>
              <a:rPr b="1" lang="en-US" sz="1500">
                <a:solidFill>
                  <a:srgbClr val="FFFFFF"/>
                </a:solidFill>
                <a:latin typeface="Plus Jakarta Sans"/>
                <a:ea typeface="Plus Jakarta Sans"/>
                <a:cs typeface="Plus Jakarta Sans"/>
                <a:sym typeface="Plus Jakarta Sans"/>
              </a:rPr>
              <a:t>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Stress management</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Relaxation</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Anxiety</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Burnout</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Positive strategies</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Time management</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Planning</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5" name="Google Shape;905;p91"/>
          <p:cNvGrpSpPr/>
          <p:nvPr/>
        </p:nvGrpSpPr>
        <p:grpSpPr>
          <a:xfrm>
            <a:off x="10219200" y="2637025"/>
            <a:ext cx="681600" cy="681600"/>
            <a:chOff x="10294125" y="1691525"/>
            <a:chExt cx="681600" cy="681600"/>
          </a:xfrm>
        </p:grpSpPr>
        <p:sp>
          <p:nvSpPr>
            <p:cNvPr id="906" name="Google Shape;906;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8" name="Google Shape;908;p91"/>
          <p:cNvSpPr txBox="1"/>
          <p:nvPr>
            <p:ph idx="2" type="body"/>
          </p:nvPr>
        </p:nvSpPr>
        <p:spPr>
          <a:xfrm>
            <a:off x="723900" y="1154000"/>
            <a:ext cx="8519100" cy="52449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Stressed Out? Activate Your Body’s ‘Stress Reset Button’</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We all know that stress is an inevitable part of life. But did you know humans have a built-in antidote? It’s called the relaxation response, and it’s your body’s natural “stress reset button.”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Stress Response vs. Relaxation Response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When you’re stressed, your body goes into “fight-or-flight” mode: your heart races, blood pressure rises, and stress hormones surge. It’s normal for this to happen every now and then—after all, stress helps us cope with challenges in life. But when stress lingers, it can lead to serious health problems.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Stress isn’t just in your head; it hits your heart, too. Learn how to</a:t>
            </a:r>
            <a:r>
              <a:rPr i="1" lang="en-US" sz="1200">
                <a:solidFill>
                  <a:schemeClr val="accent3"/>
                </a:solidFill>
                <a:latin typeface="Plus Jakarta Sans"/>
                <a:ea typeface="Plus Jakarta Sans"/>
                <a:cs typeface="Plus Jakarta Sans"/>
                <a:sym typeface="Plus Jakarta Sans"/>
              </a:rPr>
              <a: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manage stress</a:t>
            </a:r>
            <a:r>
              <a:rPr i="1" lang="en-US" sz="1200">
                <a:solidFill>
                  <a:srgbClr val="000000"/>
                </a:solidFill>
                <a:latin typeface="Plus Jakarta Sans"/>
                <a:ea typeface="Plus Jakarta Sans"/>
                <a:cs typeface="Plus Jakarta Sans"/>
                <a:sym typeface="Plus Jakarta Sans"/>
              </a:rPr>
              <a:t> and keep your ticker ticking strong.</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Enter the relaxation response. The exact opposite of the stress response, it slows your heart rate, lowers your blood pressure, and decreases your stress hormone levels. Essentially, it encourages your body to return to a state of calm.</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Get Ready to Reset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Triggering the relaxation response is pretty straightforward, though it may take some practice. Here are four effective techniques to help you tap into this natural stress reliever: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Mindfulness meditation.</a:t>
            </a:r>
            <a:r>
              <a:rPr lang="en-US" sz="1200">
                <a:solidFill>
                  <a:srgbClr val="000000"/>
                </a:solidFill>
                <a:latin typeface="Plus Jakarta Sans"/>
                <a:ea typeface="Plus Jakarta Sans"/>
                <a:cs typeface="Plus Jakarta Sans"/>
                <a:sym typeface="Plus Jakarta Sans"/>
              </a:rPr>
              <a:t> This is all about being in the present moment. Sit comfortably and pay attention to what you’re sensing and feeling. If your mind drifts, anchor back to the present by thinking about what you can see, hear, smell, taste, or touch right now.</a:t>
            </a:r>
            <a:endParaRPr sz="1200">
              <a:solidFill>
                <a:srgbClr val="000000"/>
              </a:solidFill>
              <a:latin typeface="Plus Jakarta Sans"/>
              <a:ea typeface="Plus Jakarta Sans"/>
              <a:cs typeface="Plus Jakarta Sans"/>
              <a:sym typeface="Plus Jakarta Sans"/>
            </a:endParaRPr>
          </a:p>
          <a:p>
            <a:pPr indent="0" lvl="0" marL="45720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Discover how even 10 minutes of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meditation</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can help you go from stressed-out to chilled-out.</a:t>
            </a:r>
            <a:endParaRPr i="1"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5" name="Google Shape;915;p92"/>
          <p:cNvSpPr txBox="1"/>
          <p:nvPr>
            <p:ph idx="2" type="body"/>
          </p:nvPr>
        </p:nvSpPr>
        <p:spPr>
          <a:xfrm>
            <a:off x="723900" y="1219925"/>
            <a:ext cx="9076500" cy="5192400"/>
          </a:xfrm>
          <a:prstGeom prst="rect">
            <a:avLst/>
          </a:prstGeom>
        </p:spPr>
        <p:txBody>
          <a:bodyPr anchorCtr="0" anchor="t" bIns="45700" lIns="0" spcFirstLastPara="1" rIns="91425" wrap="square" tIns="45700">
            <a:noAutofit/>
          </a:bodyPr>
          <a:lstStyle/>
          <a:p>
            <a:pPr indent="-304800" lvl="0" marL="457200" rtl="0" algn="l">
              <a:lnSpc>
                <a:spcPct val="100000"/>
              </a:lnSpc>
              <a:spcBef>
                <a:spcPts val="0"/>
              </a:spcBef>
              <a:spcAft>
                <a:spcPts val="0"/>
              </a:spcAft>
              <a:buClr>
                <a:schemeClr val="lt2"/>
              </a:buClr>
              <a:buSzPts val="1200"/>
              <a:buAutoNum type="arabicPeriod"/>
            </a:pPr>
            <a:r>
              <a:t/>
            </a:r>
            <a:endParaRPr b="1" sz="1200">
              <a:solidFill>
                <a:schemeClr val="lt2"/>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Deep breathing.</a:t>
            </a:r>
            <a:r>
              <a:rPr lang="en-US" sz="1200">
                <a:solidFill>
                  <a:srgbClr val="000000"/>
                </a:solidFill>
                <a:latin typeface="Plus Jakarta Sans"/>
                <a:ea typeface="Plus Jakarta Sans"/>
                <a:cs typeface="Plus Jakarta Sans"/>
                <a:sym typeface="Plus Jakarta Sans"/>
              </a:rPr>
              <a:t> Take slow, deep breaths. Let your stomach or chest expand as you inhale, then concentrate on emptying your lungs completely. Focus on relaxing any tense part of your body, making each breath slower and deeper.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Gentle exercise.</a:t>
            </a:r>
            <a:r>
              <a:rPr lang="en-US" sz="1200">
                <a:solidFill>
                  <a:srgbClr val="000000"/>
                </a:solidFill>
                <a:latin typeface="Plus Jakarta Sans"/>
                <a:ea typeface="Plus Jakarta Sans"/>
                <a:cs typeface="Plus Jakarta Sans"/>
                <a:sym typeface="Plus Jakarta Sans"/>
              </a:rPr>
              <a:t> Activities like yoga and tai chi can help activate the relaxation response. The physical movements require focus, distracting your brain from any racing thoughts.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Find your flow to lose your stress.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Yoga and tai chi</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help you connect body and mind, turning tension into calm.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Body scan. </a:t>
            </a:r>
            <a:r>
              <a:rPr lang="en-US" sz="1200">
                <a:solidFill>
                  <a:srgbClr val="000000"/>
                </a:solidFill>
                <a:latin typeface="Plus Jakarta Sans"/>
                <a:ea typeface="Plus Jakarta Sans"/>
                <a:cs typeface="Plus Jakarta Sans"/>
                <a:sym typeface="Plus Jakarta Sans"/>
              </a:rPr>
              <a:t>Start with deep breathing—in through the nose, out through the mouth. Then tense and slowly release each muscle group in your body. This will help you identify and then relax spots of more tension. Begin at your toes and work up to your head, or vice versa.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 don’t have to limit yourself to a single technique. In fact, experts recommend trying several so that you can find what works best for you.</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Make It a Habit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Remember: While stress is unavoidable, how you respond to it is within your control. Integrating one or more of these practices into your daily routine can stop stress from piling up. Start small, just a few minutes at a time, and gradually build from there.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Relaxation is more than candles and bubble baths. Here are three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stress-relief methods</a:t>
            </a:r>
            <a:r>
              <a:rPr i="1" lang="en-US" sz="1200">
                <a:solidFill>
                  <a:srgbClr val="000000"/>
                </a:solidFill>
                <a:latin typeface="Plus Jakarta Sans"/>
                <a:ea typeface="Plus Jakarta Sans"/>
                <a:cs typeface="Plus Jakarta Sans"/>
                <a:sym typeface="Plus Jakarta Sans"/>
              </a:rPr>
              <a:t> that you can try anytime, anywhere.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916" name="Google Shape;916;p92"/>
          <p:cNvGrpSpPr/>
          <p:nvPr/>
        </p:nvGrpSpPr>
        <p:grpSpPr>
          <a:xfrm>
            <a:off x="10452625" y="2411775"/>
            <a:ext cx="681600" cy="681600"/>
            <a:chOff x="10294125" y="2443000"/>
            <a:chExt cx="681600" cy="681600"/>
          </a:xfrm>
        </p:grpSpPr>
        <p:sp>
          <p:nvSpPr>
            <p:cNvPr id="917" name="Google Shape;917;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19" name="Google Shape;919;p92"/>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Coping with Stress infographics</a:t>
            </a:r>
            <a:endParaRPr/>
          </a:p>
        </p:txBody>
      </p:sp>
      <p:sp>
        <p:nvSpPr>
          <p:cNvPr id="926" name="Google Shape;926;p93"/>
          <p:cNvSpPr txBox="1"/>
          <p:nvPr>
            <p:ph idx="1"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about coping with stress.</a:t>
            </a:r>
            <a:endParaRPr/>
          </a:p>
        </p:txBody>
      </p:sp>
      <p:sp>
        <p:nvSpPr>
          <p:cNvPr id="927" name="Google Shape;927;p93"/>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Char char="●"/>
            </a:pPr>
            <a:r>
              <a:rPr lang="en-US">
                <a:solidFill>
                  <a:srgbClr val="5E5E5E"/>
                </a:solidFill>
              </a:rPr>
              <a:t>5 Simple Ways to Find Your Calm</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Take the Fast Track to Handle Stress</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Stress Less in 5-4-3-2-1 …</a:t>
            </a:r>
            <a:endParaRPr>
              <a:solidFill>
                <a:srgbClr val="5E5E5E"/>
              </a:solidFill>
            </a:endParaRPr>
          </a:p>
          <a:p>
            <a:pPr indent="0" lvl="0" marL="0" rtl="0" algn="l">
              <a:spcBef>
                <a:spcPts val="0"/>
              </a:spcBef>
              <a:spcAft>
                <a:spcPts val="0"/>
              </a:spcAft>
              <a:buNone/>
            </a:pPr>
            <a:r>
              <a:t/>
            </a:r>
            <a:endParaRPr>
              <a:solidFill>
                <a:srgbClr val="5E5E5E"/>
              </a:solidFill>
            </a:endParaRPr>
          </a:p>
        </p:txBody>
      </p:sp>
      <p:pic>
        <p:nvPicPr>
          <p:cNvPr id="928" name="Google Shape;928;p93" title="Screenshot 2025-08-14 at 4.08.40 PM.png"/>
          <p:cNvPicPr preferRelativeResize="0"/>
          <p:nvPr/>
        </p:nvPicPr>
        <p:blipFill rotWithShape="1">
          <a:blip r:embed="rId3">
            <a:alphaModFix/>
          </a:blip>
          <a:srcRect b="49446" l="0" r="0" t="0"/>
          <a:stretch/>
        </p:blipFill>
        <p:spPr>
          <a:xfrm>
            <a:off x="5965825" y="1844625"/>
            <a:ext cx="5059674" cy="33873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pic>
        <p:nvPicPr>
          <p:cNvPr id="934" name="Google Shape;934;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5" name="Google Shape;935;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6" name="Google Shape;936;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8" name="Google Shape;938;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39" name="Google Shape;939;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0" name="Google Shape;940;p94"/>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1" name="Google Shape;941;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48" name="Google Shape;948;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49" name="Google Shape;949;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0" name="Google Shape;950;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1" name="Google Shape;951;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2" name="Google Shape;952;p95"/>
          <p:cNvGrpSpPr/>
          <p:nvPr/>
        </p:nvGrpSpPr>
        <p:grpSpPr>
          <a:xfrm>
            <a:off x="2370600" y="5227825"/>
            <a:ext cx="681600" cy="681600"/>
            <a:chOff x="10294125" y="2443000"/>
            <a:chExt cx="681600" cy="681600"/>
          </a:xfrm>
        </p:grpSpPr>
        <p:sp>
          <p:nvSpPr>
            <p:cNvPr id="953" name="Google Shape;953;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4" name="Google Shape;954;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5" name="Google Shape;955;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62" name="Google Shape;962;p96"/>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63" name="Google Shape;963;p96"/>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Joints</a:t>
            </a:r>
            <a:endParaRPr/>
          </a:p>
        </p:txBody>
      </p:sp>
      <p:sp>
        <p:nvSpPr>
          <p:cNvPr id="964" name="Google Shape;964;p96"/>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a:t>
            </a:r>
            <a:endParaRPr/>
          </a:p>
        </p:txBody>
      </p:sp>
      <p:sp>
        <p:nvSpPr>
          <p:cNvPr id="965" name="Google Shape;965;p96"/>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66" name="Google Shape;966;p96"/>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Nov</a:t>
            </a:r>
            <a:endParaRPr/>
          </a:p>
        </p:txBody>
      </p:sp>
      <p:sp>
        <p:nvSpPr>
          <p:cNvPr id="967" name="Google Shape;967;p96"/>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Coping with Stress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68" name="Google Shape;968;p96"/>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Lung Health</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7"/>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75" name="Google Shape;975;p97"/>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76" name="Google Shape;976;p97"/>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77" name="Google Shape;977;p97"/>
          <p:cNvSpPr txBox="1"/>
          <p:nvPr/>
        </p:nvSpPr>
        <p:spPr>
          <a:xfrm>
            <a:off x="8315547" y="1635373"/>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78" name="Google Shape;978;p97"/>
          <p:cNvGrpSpPr/>
          <p:nvPr/>
        </p:nvGrpSpPr>
        <p:grpSpPr>
          <a:xfrm>
            <a:off x="9827386" y="1000548"/>
            <a:ext cx="612622" cy="612000"/>
            <a:chOff x="10134200" y="974025"/>
            <a:chExt cx="681600" cy="612000"/>
          </a:xfrm>
        </p:grpSpPr>
        <p:sp>
          <p:nvSpPr>
            <p:cNvPr id="979" name="Google Shape;979;p97"/>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0" name="Google Shape;980;p97"/>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81" name="Google Shape;981;p97"/>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82" name="Google Shape;982;p97"/>
          <p:cNvPicPr preferRelativeResize="0"/>
          <p:nvPr/>
        </p:nvPicPr>
        <p:blipFill>
          <a:blip r:embed="rId8">
            <a:alphaModFix/>
          </a:blip>
          <a:stretch>
            <a:fillRect/>
          </a:stretch>
        </p:blipFill>
        <p:spPr>
          <a:xfrm>
            <a:off x="613005" y="2246688"/>
            <a:ext cx="6711200" cy="3266212"/>
          </a:xfrm>
          <a:prstGeom prst="rect">
            <a:avLst/>
          </a:prstGeom>
          <a:noFill/>
          <a:ln>
            <a:noFill/>
          </a:ln>
          <a:effectLst>
            <a:outerShdw blurRad="57150" rotWithShape="0" algn="bl" dir="5400000" dist="38100">
              <a:srgbClr val="000000">
                <a:alpha val="50000"/>
              </a:srgbClr>
            </a:outerShdw>
          </a:effectLst>
        </p:spPr>
      </p:pic>
      <p:sp>
        <p:nvSpPr>
          <p:cNvPr id="983" name="Google Shape;983;p97"/>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84" name="Google Shape;984;p97"/>
          <p:cNvGraphicFramePr/>
          <p:nvPr/>
        </p:nvGraphicFramePr>
        <p:xfrm>
          <a:off x="7463850" y="3150212"/>
          <a:ext cx="3000000" cy="3000000"/>
        </p:xfrm>
        <a:graphic>
          <a:graphicData uri="http://schemas.openxmlformats.org/drawingml/2006/table">
            <a:tbl>
              <a:tblPr>
                <a:noFill/>
                <a:tableStyleId>{E36BB4C3-DB71-463D-B550-1001AE1507F1}</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8" name="Google Shape;778;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coping with stress.</a:t>
            </a:r>
            <a:endParaRPr sz="1400">
              <a:latin typeface="Plus Jakarta Sans"/>
              <a:ea typeface="Plus Jakarta Sans"/>
              <a:cs typeface="Plus Jakarta Sans"/>
              <a:sym typeface="Plus Jakarta Sans"/>
            </a:endParaRPr>
          </a:p>
        </p:txBody>
      </p:sp>
      <p:sp>
        <p:nvSpPr>
          <p:cNvPr id="779" name="Google Shape;779;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pic>
        <p:nvPicPr>
          <p:cNvPr id="780" name="Google Shape;780;p82" title="IMG_1668.jpg"/>
          <p:cNvPicPr preferRelativeResize="0"/>
          <p:nvPr>
            <p:ph idx="2" type="pic"/>
          </p:nvPr>
        </p:nvPicPr>
        <p:blipFill rotWithShape="1">
          <a:blip r:embed="rId3">
            <a:alphaModFix/>
          </a:blip>
          <a:srcRect b="1760" l="3891" r="3882" t="-1760"/>
          <a:stretch/>
        </p:blipFill>
        <p:spPr>
          <a:xfrm>
            <a:off x="8091275" y="1280775"/>
            <a:ext cx="2124300" cy="4549200"/>
          </a:xfrm>
          <a:prstGeom prst="roundRect">
            <a:avLst>
              <a:gd fmla="val 10302" name="adj"/>
            </a:avLst>
          </a:prstGeom>
          <a:solidFill>
            <a:srgbClr val="FFFFFF"/>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stress management-</a:t>
            </a:r>
            <a:br>
              <a:rPr lang="en-US" sz="1300"/>
            </a:b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Coping with Stress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811" name="Google Shape;811;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2" name="Google Shape;812;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813" name="Google Shape;813;p84"/>
          <p:cNvGraphicFramePr/>
          <p:nvPr/>
        </p:nvGraphicFramePr>
        <p:xfrm>
          <a:off x="7463850" y="3150212"/>
          <a:ext cx="3000000" cy="3000000"/>
        </p:xfrm>
        <a:graphic>
          <a:graphicData uri="http://schemas.openxmlformats.org/drawingml/2006/table">
            <a:tbl>
              <a:tblPr>
                <a:noFill/>
                <a:tableStyleId>{E36BB4C3-DB71-463D-B550-1001AE1507F1}</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Managing stress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33" name="Google Shape;833;p86"/>
          <p:cNvGraphicFramePr/>
          <p:nvPr/>
        </p:nvGraphicFramePr>
        <p:xfrm>
          <a:off x="414288" y="647538"/>
          <a:ext cx="3000000" cy="3000000"/>
        </p:xfrm>
        <a:graphic>
          <a:graphicData uri="http://schemas.openxmlformats.org/drawingml/2006/table">
            <a:tbl>
              <a:tblPr>
                <a:noFill/>
                <a:tableStyleId>{7A8D880E-E617-442B-B050-417C01B8D565}</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When stress builds, your body takes the hit. Here’s how to lighten the pressure and protect your well-being.</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https://schl41demo.staywellhealthlibrary.com/Library/DiseasesConditions/Adult/Women/85,P01562</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https://schl41demo.staywellhealthlibrary.com/spanish/Search/85,P04662</a:t>
                      </a:r>
                      <a:r>
                        <a:rPr lang="en-US" sz="12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Serious stress calls for serious solutions. Arm yourself with practical ways to feel calmer, stronger, and more in control.</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https://schl41demo.staywellhealthlibrary.com/Search/1,10</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Stress comes and goes. But when it feels like there’s no off switch, it could be generalized anxiety disorder. Get the facts and know when it’s time to ask for help.</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https://schl41demo.staywellhealthlibrary.com/Library/DiseasesConditions/Adult/MentalHealth/85,P00736</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https://schl41demo.staywellhealthlibrary.com/spanish/Search/85,P03829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sitting on a couch&#10;&#10;AI-generated content may be incorrect." id="834" name="Google Shape;834;p86"/>
          <p:cNvPicPr preferRelativeResize="0"/>
          <p:nvPr/>
        </p:nvPicPr>
        <p:blipFill>
          <a:blip r:embed="rId5">
            <a:alphaModFix/>
          </a:blip>
          <a:stretch>
            <a:fillRect/>
          </a:stretch>
        </p:blipFill>
        <p:spPr>
          <a:xfrm>
            <a:off x="7969930" y="1316000"/>
            <a:ext cx="1983770" cy="1273075"/>
          </a:xfrm>
          <a:prstGeom prst="rect">
            <a:avLst/>
          </a:prstGeom>
          <a:noFill/>
          <a:ln>
            <a:noFill/>
          </a:ln>
        </p:spPr>
      </p:pic>
      <p:pic>
        <p:nvPicPr>
          <p:cNvPr descr="A person wearing glasses and a head scarf smiling&#10;&#10;AI-generated content may be incorrect." id="835" name="Google Shape;835;p86"/>
          <p:cNvPicPr preferRelativeResize="0"/>
          <p:nvPr/>
        </p:nvPicPr>
        <p:blipFill>
          <a:blip r:embed="rId6">
            <a:alphaModFix/>
          </a:blip>
          <a:stretch>
            <a:fillRect/>
          </a:stretch>
        </p:blipFill>
        <p:spPr>
          <a:xfrm>
            <a:off x="8008325" y="3089009"/>
            <a:ext cx="1906975" cy="1273166"/>
          </a:xfrm>
          <a:prstGeom prst="rect">
            <a:avLst/>
          </a:prstGeom>
          <a:noFill/>
          <a:ln>
            <a:noFill/>
          </a:ln>
        </p:spPr>
      </p:pic>
      <p:pic>
        <p:nvPicPr>
          <p:cNvPr descr="A person sitting in a chair talking to a doctor&#10;&#10;AI-generated content may be incorrect." id="836" name="Google Shape;836;p86"/>
          <p:cNvPicPr preferRelativeResize="0"/>
          <p:nvPr/>
        </p:nvPicPr>
        <p:blipFill>
          <a:blip r:embed="rId7">
            <a:alphaModFix/>
          </a:blip>
          <a:stretch>
            <a:fillRect/>
          </a:stretch>
        </p:blipFill>
        <p:spPr>
          <a:xfrm>
            <a:off x="8008325" y="4862098"/>
            <a:ext cx="1906975" cy="1254877"/>
          </a:xfrm>
          <a:prstGeom prst="rect">
            <a:avLst/>
          </a:prstGeom>
          <a:noFill/>
          <a:ln>
            <a:noFill/>
          </a:ln>
        </p:spPr>
      </p:pic>
      <p:sp>
        <p:nvSpPr>
          <p:cNvPr id="837" name="Google Shape;837;p86"/>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38" name="Google Shape;838;p86"/>
          <p:cNvGrpSpPr/>
          <p:nvPr/>
        </p:nvGrpSpPr>
        <p:grpSpPr>
          <a:xfrm>
            <a:off x="10752600" y="2730513"/>
            <a:ext cx="681600" cy="681600"/>
            <a:chOff x="10294125" y="1691525"/>
            <a:chExt cx="681600" cy="681600"/>
          </a:xfrm>
        </p:grpSpPr>
        <p:sp>
          <p:nvSpPr>
            <p:cNvPr id="839" name="Google Shape;839;p8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0" name="Google Shape;840;p86"/>
            <p:cNvPicPr preferRelativeResize="0"/>
            <p:nvPr/>
          </p:nvPicPr>
          <p:blipFill>
            <a:blip r:embed="rId8">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{7A8D880E-E617-442B-B050-417C01B8D565}</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College stress: fueled by exams, caffeine, and questionable dining hall food. Click here for real-life tips to stay steady through it all.</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https://schl41demo.staywellhealthlibrary.com/Search/134,648</a:t>
                      </a:r>
                      <a:endParaRPr b="1"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Meetings could have been emails and your inbox has no chill. Here’s how to tame your work stress without rage-quitting.</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https://schl41demo.staywellhealthlibrary.com/Search/1,2882</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Situational stress relief</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group of people giving each other a high five&#10;&#10;AI-generated content may be incorrect." id="849" name="Google Shape;849;p87"/>
          <p:cNvPicPr preferRelativeResize="0"/>
          <p:nvPr/>
        </p:nvPicPr>
        <p:blipFill>
          <a:blip r:embed="rId3">
            <a:alphaModFix/>
          </a:blip>
          <a:stretch>
            <a:fillRect/>
          </a:stretch>
        </p:blipFill>
        <p:spPr>
          <a:xfrm>
            <a:off x="8027000" y="1590048"/>
            <a:ext cx="1874025" cy="1244303"/>
          </a:xfrm>
          <a:prstGeom prst="rect">
            <a:avLst/>
          </a:prstGeom>
          <a:noFill/>
          <a:ln>
            <a:noFill/>
          </a:ln>
        </p:spPr>
      </p:pic>
      <p:pic>
        <p:nvPicPr>
          <p:cNvPr descr="A person with her arms up&#10;&#10;AI-generated content may be incorrect." id="850" name="Google Shape;850;p87"/>
          <p:cNvPicPr preferRelativeResize="0"/>
          <p:nvPr/>
        </p:nvPicPr>
        <p:blipFill>
          <a:blip r:embed="rId4">
            <a:alphaModFix/>
          </a:blip>
          <a:stretch>
            <a:fillRect/>
          </a:stretch>
        </p:blipFill>
        <p:spPr>
          <a:xfrm>
            <a:off x="8026994" y="3248642"/>
            <a:ext cx="1874025" cy="1244508"/>
          </a:xfrm>
          <a:prstGeom prst="rect">
            <a:avLst/>
          </a:prstGeom>
          <a:noFill/>
          <a:ln>
            <a:noFill/>
          </a:ln>
        </p:spPr>
      </p:pic>
      <p:sp>
        <p:nvSpPr>
          <p:cNvPr id="851" name="Google Shape;851;p87"/>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2" name="Google Shape;852;p87"/>
          <p:cNvGrpSpPr/>
          <p:nvPr/>
        </p:nvGrpSpPr>
        <p:grpSpPr>
          <a:xfrm>
            <a:off x="10761675" y="2704013"/>
            <a:ext cx="681600" cy="681600"/>
            <a:chOff x="10294125" y="2443000"/>
            <a:chExt cx="681600" cy="681600"/>
          </a:xfrm>
        </p:grpSpPr>
        <p:sp>
          <p:nvSpPr>
            <p:cNvPr id="853" name="Google Shape;853;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4" name="Google Shape;854;p87"/>
            <p:cNvPicPr preferRelativeResize="0"/>
            <p:nvPr/>
          </p:nvPicPr>
          <p:blipFill>
            <a:blip r:embed="rId5">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graphicFrame>
        <p:nvGraphicFramePr>
          <p:cNvPr id="860" name="Google Shape;860;p88"/>
          <p:cNvGraphicFramePr/>
          <p:nvPr/>
        </p:nvGraphicFramePr>
        <p:xfrm>
          <a:off x="414288" y="647538"/>
          <a:ext cx="3000000" cy="3000000"/>
        </p:xfrm>
        <a:graphic>
          <a:graphicData uri="http://schemas.openxmlformats.org/drawingml/2006/table">
            <a:tbl>
              <a:tblPr>
                <a:noFill/>
                <a:tableStyleId>{7A8D880E-E617-442B-B050-417C01B8D565}</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your mind’s racing, your pen can help you slow it down. See how journaling supports emotional wellness and helps you cope with daily stress.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https://schl41demo.staywellhealthlibrary.com/Search/1,4552</a:t>
                      </a:r>
                      <a:endParaRPr sz="10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Resilience won’t make life easier, but it will make you more ready for it. Strengthen your ability to bounce back when stress tries to knock you down.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https://schl41demo.staywellhealthlibrary.com/Search/134,16310</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https://schl41demo.staywellhealthlibrary.com/spanish/Search/134,16310es</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Tense muscles? Low energy? High stress? Yoga can help with all of it—and anyone can give it a try. Click here to see how it can work for you.</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https://schl41demo.staywellhealthlibrary.com/Search/1,2767</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1" name="Google Shape;861;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Habits that help</a:t>
            </a:r>
            <a:endParaRPr/>
          </a:p>
        </p:txBody>
      </p:sp>
      <p:sp>
        <p:nvSpPr>
          <p:cNvPr id="862" name="Google Shape;862;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writing on a book&#10;&#10;AI-generated content may be incorrect." id="863" name="Google Shape;863;p88"/>
          <p:cNvPicPr preferRelativeResize="0"/>
          <p:nvPr/>
        </p:nvPicPr>
        <p:blipFill>
          <a:blip r:embed="rId3">
            <a:alphaModFix/>
          </a:blip>
          <a:stretch>
            <a:fillRect/>
          </a:stretch>
        </p:blipFill>
        <p:spPr>
          <a:xfrm>
            <a:off x="7953433" y="1371250"/>
            <a:ext cx="2033143" cy="1332775"/>
          </a:xfrm>
          <a:prstGeom prst="rect">
            <a:avLst/>
          </a:prstGeom>
          <a:noFill/>
          <a:ln>
            <a:noFill/>
          </a:ln>
        </p:spPr>
      </p:pic>
      <p:pic>
        <p:nvPicPr>
          <p:cNvPr descr="A person standing outside with his arms outstretched&#10;&#10;AI-generated content may be incorrect." id="864" name="Google Shape;864;p88"/>
          <p:cNvPicPr preferRelativeResize="0"/>
          <p:nvPr/>
        </p:nvPicPr>
        <p:blipFill>
          <a:blip r:embed="rId4">
            <a:alphaModFix/>
          </a:blip>
          <a:stretch>
            <a:fillRect/>
          </a:stretch>
        </p:blipFill>
        <p:spPr>
          <a:xfrm>
            <a:off x="7976844" y="3089196"/>
            <a:ext cx="1986300" cy="1331079"/>
          </a:xfrm>
          <a:prstGeom prst="rect">
            <a:avLst/>
          </a:prstGeom>
          <a:noFill/>
          <a:ln>
            <a:noFill/>
          </a:ln>
        </p:spPr>
      </p:pic>
      <p:pic>
        <p:nvPicPr>
          <p:cNvPr descr="A person doing yoga on a mat&#10;&#10;AI-generated content may be incorrect." id="865" name="Google Shape;865;p88"/>
          <p:cNvPicPr preferRelativeResize="0"/>
          <p:nvPr/>
        </p:nvPicPr>
        <p:blipFill>
          <a:blip r:embed="rId5">
            <a:alphaModFix/>
          </a:blip>
          <a:stretch>
            <a:fillRect/>
          </a:stretch>
        </p:blipFill>
        <p:spPr>
          <a:xfrm>
            <a:off x="7976844" y="4805458"/>
            <a:ext cx="1986300" cy="1319067"/>
          </a:xfrm>
          <a:prstGeom prst="rect">
            <a:avLst/>
          </a:prstGeom>
          <a:noFill/>
          <a:ln>
            <a:noFill/>
          </a:ln>
        </p:spPr>
      </p:pic>
      <p:sp>
        <p:nvSpPr>
          <p:cNvPr id="866" name="Google Shape;866;p88"/>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67" name="Google Shape;867;p88"/>
          <p:cNvGrpSpPr/>
          <p:nvPr/>
        </p:nvGrpSpPr>
        <p:grpSpPr>
          <a:xfrm>
            <a:off x="10752600" y="2730513"/>
            <a:ext cx="681600" cy="681600"/>
            <a:chOff x="10294125" y="1691525"/>
            <a:chExt cx="681600" cy="681600"/>
          </a:xfrm>
        </p:grpSpPr>
        <p:sp>
          <p:nvSpPr>
            <p:cNvPr id="868" name="Google Shape;868;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9" name="Google Shape;869;p88"/>
            <p:cNvPicPr preferRelativeResize="0"/>
            <p:nvPr/>
          </p:nvPicPr>
          <p:blipFill>
            <a:blip r:embed="rId6">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graphicFrame>
        <p:nvGraphicFramePr>
          <p:cNvPr id="875" name="Google Shape;875;p89"/>
          <p:cNvGraphicFramePr/>
          <p:nvPr/>
        </p:nvGraphicFramePr>
        <p:xfrm>
          <a:off x="414288" y="647538"/>
          <a:ext cx="3000000" cy="3000000"/>
        </p:xfrm>
        <a:graphic>
          <a:graphicData uri="http://schemas.openxmlformats.org/drawingml/2006/table">
            <a:tbl>
              <a:tblPr>
                <a:noFill/>
                <a:tableStyleId>{7A8D880E-E617-442B-B050-417C01B8D565}</a:tableStyleId>
              </a:tblPr>
              <a:tblGrid>
                <a:gridCol w="3964725"/>
                <a:gridCol w="3530425"/>
                <a:gridCol w="2103500"/>
              </a:tblGrid>
              <a:tr h="48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You’ve felt stress. You’ve dealt with stress. Now get smart about stress with this six-question quiz.</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https://schl41demo.staywellhealthlibrary.com/Search/40,StressQuiz</a:t>
                      </a:r>
                      <a:endParaRPr sz="10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Stress speaks in code: headaches, sleeplessness, mood swings. Decode your body’s hidden messages with this quick assessment.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https://schl41demo.staywellhealthlibrary.com/Search/42,RespondingtoStressMRA</a:t>
                      </a:r>
                      <a:endParaRPr sz="10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Understanding what sets off your stress is the first step toward feeling more in control. Click here to uncover your biggest triggers.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https://schl41demo.staywellhealthlibrary.com/Search/42,StressfulLifeEventsMRA</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76" name="Google Shape;876;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Quizzes and assessments</a:t>
            </a:r>
            <a:endParaRPr/>
          </a:p>
        </p:txBody>
      </p:sp>
      <p:sp>
        <p:nvSpPr>
          <p:cNvPr id="877" name="Google Shape;877;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sitting on a couch using a computer&#10;&#10;AI-generated content may be incorrect." id="878" name="Google Shape;878;p89"/>
          <p:cNvPicPr preferRelativeResize="0"/>
          <p:nvPr/>
        </p:nvPicPr>
        <p:blipFill>
          <a:blip r:embed="rId3">
            <a:alphaModFix/>
          </a:blip>
          <a:stretch>
            <a:fillRect/>
          </a:stretch>
        </p:blipFill>
        <p:spPr>
          <a:xfrm>
            <a:off x="7932423" y="1423250"/>
            <a:ext cx="1996940" cy="1307275"/>
          </a:xfrm>
          <a:prstGeom prst="rect">
            <a:avLst/>
          </a:prstGeom>
          <a:noFill/>
          <a:ln>
            <a:noFill/>
          </a:ln>
        </p:spPr>
      </p:pic>
      <p:pic>
        <p:nvPicPr>
          <p:cNvPr descr="A person looking through a glass window&#10;&#10;AI-generated content may be incorrect." id="879" name="Google Shape;879;p89"/>
          <p:cNvPicPr preferRelativeResize="0"/>
          <p:nvPr/>
        </p:nvPicPr>
        <p:blipFill>
          <a:blip r:embed="rId4">
            <a:alphaModFix/>
          </a:blip>
          <a:stretch>
            <a:fillRect/>
          </a:stretch>
        </p:blipFill>
        <p:spPr>
          <a:xfrm>
            <a:off x="7957338" y="3115872"/>
            <a:ext cx="1947125" cy="1286753"/>
          </a:xfrm>
          <a:prstGeom prst="rect">
            <a:avLst/>
          </a:prstGeom>
          <a:noFill/>
          <a:ln>
            <a:noFill/>
          </a:ln>
        </p:spPr>
      </p:pic>
      <p:pic>
        <p:nvPicPr>
          <p:cNvPr descr="A person and person hugging each other&#10;&#10;AI-generated content may be incorrect." id="880" name="Google Shape;880;p89"/>
          <p:cNvPicPr preferRelativeResize="0"/>
          <p:nvPr/>
        </p:nvPicPr>
        <p:blipFill>
          <a:blip r:embed="rId5">
            <a:alphaModFix/>
          </a:blip>
          <a:stretch>
            <a:fillRect/>
          </a:stretch>
        </p:blipFill>
        <p:spPr>
          <a:xfrm>
            <a:off x="7957350" y="4787508"/>
            <a:ext cx="1947125" cy="1283105"/>
          </a:xfrm>
          <a:prstGeom prst="rect">
            <a:avLst/>
          </a:prstGeom>
          <a:noFill/>
          <a:ln>
            <a:noFill/>
          </a:ln>
        </p:spPr>
      </p:pic>
      <p:sp>
        <p:nvSpPr>
          <p:cNvPr id="881" name="Google Shape;881;p89"/>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82" name="Google Shape;882;p89"/>
          <p:cNvGrpSpPr/>
          <p:nvPr/>
        </p:nvGrpSpPr>
        <p:grpSpPr>
          <a:xfrm>
            <a:off x="10761675" y="2704013"/>
            <a:ext cx="681600" cy="681600"/>
            <a:chOff x="10294125" y="2443000"/>
            <a:chExt cx="681600" cy="681600"/>
          </a:xfrm>
        </p:grpSpPr>
        <p:sp>
          <p:nvSpPr>
            <p:cNvPr id="883" name="Google Shape;883;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4" name="Google Shape;884;p89"/>
            <p:cNvPicPr preferRelativeResize="0"/>
            <p:nvPr/>
          </p:nvPicPr>
          <p:blipFill>
            <a:blip r:embed="rId6">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