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2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26" r:id="rId5"/>
    <p:sldMasterId id="2147483727"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Lst>
  <p:sldSz cy="6858000" cx="12192000"/>
  <p:notesSz cx="6858000" cy="9144000"/>
  <p:embeddedFontLst>
    <p:embeddedFont>
      <p:font typeface="Plus Jakarta Sans ExtraBold"/>
      <p:bold r:id="rId32"/>
      <p:boldItalic r:id="rId33"/>
    </p:embeddedFont>
    <p:embeddedFont>
      <p:font typeface="Plus Jakarta Sans"/>
      <p:regular r:id="rId34"/>
      <p:bold r:id="rId35"/>
      <p:italic r:id="rId36"/>
      <p:boldItalic r:id="rId37"/>
    </p:embeddedFont>
    <p:embeddedFont>
      <p:font typeface="Montserrat Black"/>
      <p:bold r:id="rId38"/>
      <p:boldItalic r:id="rId39"/>
    </p:embeddedFont>
    <p:embeddedFont>
      <p:font typeface="Plus Jakarta Sans SemiBold"/>
      <p:regular r:id="rId40"/>
      <p:bold r:id="rId41"/>
      <p:italic r:id="rId42"/>
      <p:boldItalic r:id="rId43"/>
    </p:embeddedFont>
    <p:embeddedFont>
      <p:font typeface="Plus Jakarta Sans Medium"/>
      <p:regular r:id="rId44"/>
      <p:bold r:id="rId45"/>
      <p:italic r:id="rId46"/>
      <p:boldItalic r:id="rId47"/>
    </p:embeddedFont>
    <p:embeddedFont>
      <p:font typeface="Plus Jakarta Sans Light"/>
      <p:regular r:id="rId48"/>
      <p:bold r:id="rId49"/>
      <p:italic r:id="rId50"/>
      <p:boldItalic r:id="rId51"/>
    </p:embeddedFont>
    <p:embeddedFont>
      <p:font typeface="DM Serif Display"/>
      <p:regular r:id="rId52"/>
      <p:italic r:id="rId53"/>
    </p:embeddedFont>
    <p:embeddedFont>
      <p:font typeface="Century Gothic"/>
      <p:regular r:id="rId54"/>
      <p:bold r:id="rId55"/>
      <p:italic r:id="rId56"/>
      <p:boldItalic r:id="rId5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8B103CC8-18BE-46C5-9F95-532532B5985A}">
  <a:tblStyle styleId="{8B103CC8-18BE-46C5-9F95-532532B5985A}" styleName="Table_0">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SemiBold-regular.fntdata"/><Relationship Id="rId42" Type="http://schemas.openxmlformats.org/officeDocument/2006/relationships/font" Target="fonts/PlusJakartaSansSemiBold-italic.fntdata"/><Relationship Id="rId41" Type="http://schemas.openxmlformats.org/officeDocument/2006/relationships/font" Target="fonts/PlusJakartaSansSemiBold-bold.fntdata"/><Relationship Id="rId44" Type="http://schemas.openxmlformats.org/officeDocument/2006/relationships/font" Target="fonts/PlusJakartaSansMedium-regular.fntdata"/><Relationship Id="rId43" Type="http://schemas.openxmlformats.org/officeDocument/2006/relationships/font" Target="fonts/PlusJakartaSansSemiBold-boldItalic.fntdata"/><Relationship Id="rId46" Type="http://schemas.openxmlformats.org/officeDocument/2006/relationships/font" Target="fonts/PlusJakartaSansMedium-italic.fntdata"/><Relationship Id="rId45" Type="http://schemas.openxmlformats.org/officeDocument/2006/relationships/font" Target="fonts/PlusJakartaSansMedium-bold.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font" Target="fonts/PlusJakartaSansLight-regular.fntdata"/><Relationship Id="rId47" Type="http://schemas.openxmlformats.org/officeDocument/2006/relationships/font" Target="fonts/PlusJakartaSansMedium-boldItalic.fntdata"/><Relationship Id="rId49" Type="http://schemas.openxmlformats.org/officeDocument/2006/relationships/font" Target="fonts/PlusJakartaSansLight-bold.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slide" Target="slides/slide24.xml"/><Relationship Id="rId30" Type="http://schemas.openxmlformats.org/officeDocument/2006/relationships/slide" Target="slides/slide23.xml"/><Relationship Id="rId33" Type="http://schemas.openxmlformats.org/officeDocument/2006/relationships/font" Target="fonts/PlusJakartaSansExtraBold-boldItalic.fntdata"/><Relationship Id="rId32" Type="http://schemas.openxmlformats.org/officeDocument/2006/relationships/font" Target="fonts/PlusJakartaSansExtraBold-bold.fntdata"/><Relationship Id="rId35" Type="http://schemas.openxmlformats.org/officeDocument/2006/relationships/font" Target="fonts/PlusJakartaSans-bold.fntdata"/><Relationship Id="rId34" Type="http://schemas.openxmlformats.org/officeDocument/2006/relationships/font" Target="fonts/PlusJakartaSans-regular.fntdata"/><Relationship Id="rId37" Type="http://schemas.openxmlformats.org/officeDocument/2006/relationships/font" Target="fonts/PlusJakartaSans-boldItalic.fntdata"/><Relationship Id="rId36" Type="http://schemas.openxmlformats.org/officeDocument/2006/relationships/font" Target="fonts/PlusJakartaSans-italic.fntdata"/><Relationship Id="rId39" Type="http://schemas.openxmlformats.org/officeDocument/2006/relationships/font" Target="fonts/MontserratBlack-boldItalic.fntdata"/><Relationship Id="rId38" Type="http://schemas.openxmlformats.org/officeDocument/2006/relationships/font" Target="fonts/MontserratBlack-bold.fntdata"/><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1" Type="http://schemas.openxmlformats.org/officeDocument/2006/relationships/font" Target="fonts/PlusJakartaSansLight-boldItalic.fntdata"/><Relationship Id="rId50" Type="http://schemas.openxmlformats.org/officeDocument/2006/relationships/font" Target="fonts/PlusJakartaSansLight-italic.fntdata"/><Relationship Id="rId53" Type="http://schemas.openxmlformats.org/officeDocument/2006/relationships/font" Target="fonts/DMSerifDisplay-italic.fntdata"/><Relationship Id="rId52" Type="http://schemas.openxmlformats.org/officeDocument/2006/relationships/font" Target="fonts/DMSerifDisplay-regular.fntdata"/><Relationship Id="rId11" Type="http://schemas.openxmlformats.org/officeDocument/2006/relationships/slide" Target="slides/slide4.xml"/><Relationship Id="rId55" Type="http://schemas.openxmlformats.org/officeDocument/2006/relationships/font" Target="fonts/CenturyGothic-bold.fntdata"/><Relationship Id="rId10" Type="http://schemas.openxmlformats.org/officeDocument/2006/relationships/slide" Target="slides/slide3.xml"/><Relationship Id="rId54" Type="http://schemas.openxmlformats.org/officeDocument/2006/relationships/font" Target="fonts/CenturyGothic-regular.fntdata"/><Relationship Id="rId13" Type="http://schemas.openxmlformats.org/officeDocument/2006/relationships/slide" Target="slides/slide6.xml"/><Relationship Id="rId57" Type="http://schemas.openxmlformats.org/officeDocument/2006/relationships/font" Target="fonts/CenturyGothic-boldItalic.fntdata"/><Relationship Id="rId12" Type="http://schemas.openxmlformats.org/officeDocument/2006/relationships/slide" Target="slides/slide5.xml"/><Relationship Id="rId56" Type="http://schemas.openxmlformats.org/officeDocument/2006/relationships/font" Target="fonts/CenturyGothic-italic.fntdata"/><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p2: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2" name="Google Shape;762;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763" name="Google Shape;763;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6" name="Shape 886"/>
        <p:cNvGrpSpPr/>
        <p:nvPr/>
      </p:nvGrpSpPr>
      <p:grpSpPr>
        <a:xfrm>
          <a:off x="0" y="0"/>
          <a:ext cx="0" cy="0"/>
          <a:chOff x="0" y="0"/>
          <a:chExt cx="0" cy="0"/>
        </a:xfrm>
      </p:grpSpPr>
      <p:sp>
        <p:nvSpPr>
          <p:cNvPr id="887" name="Google Shape;887;g22dbd14cc83_0_15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88" name="Google Shape;888;g22dbd14cc83_0_15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89" name="Google Shape;889;g22dbd14cc83_0_15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8" name="Shape 898"/>
        <p:cNvGrpSpPr/>
        <p:nvPr/>
      </p:nvGrpSpPr>
      <p:grpSpPr>
        <a:xfrm>
          <a:off x="0" y="0"/>
          <a:ext cx="0" cy="0"/>
          <a:chOff x="0" y="0"/>
          <a:chExt cx="0" cy="0"/>
        </a:xfrm>
      </p:grpSpPr>
      <p:sp>
        <p:nvSpPr>
          <p:cNvPr id="899" name="Google Shape;899;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00" name="Google Shape;900;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01" name="Google Shape;901;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9" name="Shape 909"/>
        <p:cNvGrpSpPr/>
        <p:nvPr/>
      </p:nvGrpSpPr>
      <p:grpSpPr>
        <a:xfrm>
          <a:off x="0" y="0"/>
          <a:ext cx="0" cy="0"/>
          <a:chOff x="0" y="0"/>
          <a:chExt cx="0" cy="0"/>
        </a:xfrm>
      </p:grpSpPr>
      <p:sp>
        <p:nvSpPr>
          <p:cNvPr id="910" name="Google Shape;910;g22dbd14cc83_0_185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11" name="Google Shape;911;g22dbd14cc83_0_1855: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912" name="Google Shape;912;g22dbd14cc83_0_1855: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3" name="Shape 923"/>
        <p:cNvGrpSpPr/>
        <p:nvPr/>
      </p:nvGrpSpPr>
      <p:grpSpPr>
        <a:xfrm>
          <a:off x="0" y="0"/>
          <a:ext cx="0" cy="0"/>
          <a:chOff x="0" y="0"/>
          <a:chExt cx="0" cy="0"/>
        </a:xfrm>
      </p:grpSpPr>
      <p:sp>
        <p:nvSpPr>
          <p:cNvPr id="924" name="Google Shape;924;g22951048abd_0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25" name="Google Shape;925;g22951048abd_0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26" name="Google Shape;926;g22951048abd_0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2" name="Shape 932"/>
        <p:cNvGrpSpPr/>
        <p:nvPr/>
      </p:nvGrpSpPr>
      <p:grpSpPr>
        <a:xfrm>
          <a:off x="0" y="0"/>
          <a:ext cx="0" cy="0"/>
          <a:chOff x="0" y="0"/>
          <a:chExt cx="0" cy="0"/>
        </a:xfrm>
      </p:grpSpPr>
      <p:sp>
        <p:nvSpPr>
          <p:cNvPr id="933" name="Google Shape;933;g22951dd7a99_1_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34" name="Google Shape;934;g22951dd7a99_1_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35" name="Google Shape;935;g22951dd7a99_1_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1" name="Shape 941"/>
        <p:cNvGrpSpPr/>
        <p:nvPr/>
      </p:nvGrpSpPr>
      <p:grpSpPr>
        <a:xfrm>
          <a:off x="0" y="0"/>
          <a:ext cx="0" cy="0"/>
          <a:chOff x="0" y="0"/>
          <a:chExt cx="0" cy="0"/>
        </a:xfrm>
      </p:grpSpPr>
      <p:sp>
        <p:nvSpPr>
          <p:cNvPr id="942" name="Google Shape;942;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43" name="Google Shape;943;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944" name="Google Shape;944;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4" name="Shape 954"/>
        <p:cNvGrpSpPr/>
        <p:nvPr/>
      </p:nvGrpSpPr>
      <p:grpSpPr>
        <a:xfrm>
          <a:off x="0" y="0"/>
          <a:ext cx="0" cy="0"/>
          <a:chOff x="0" y="0"/>
          <a:chExt cx="0" cy="0"/>
        </a:xfrm>
      </p:grpSpPr>
      <p:sp>
        <p:nvSpPr>
          <p:cNvPr id="955" name="Google Shape;955;g22dbd14cc83_0_2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56" name="Google Shape;956;g22dbd14cc83_0_2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57" name="Google Shape;957;g22dbd14cc83_0_2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8" name="Shape 968"/>
        <p:cNvGrpSpPr/>
        <p:nvPr/>
      </p:nvGrpSpPr>
      <p:grpSpPr>
        <a:xfrm>
          <a:off x="0" y="0"/>
          <a:ext cx="0" cy="0"/>
          <a:chOff x="0" y="0"/>
          <a:chExt cx="0" cy="0"/>
        </a:xfrm>
      </p:grpSpPr>
      <p:sp>
        <p:nvSpPr>
          <p:cNvPr id="969" name="Google Shape;969;g22e1a64b9b3_5_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70" name="Google Shape;970;g22e1a64b9b3_5_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71" name="Google Shape;971;g22e1a64b9b3_5_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0" name="Shape 980"/>
        <p:cNvGrpSpPr/>
        <p:nvPr/>
      </p:nvGrpSpPr>
      <p:grpSpPr>
        <a:xfrm>
          <a:off x="0" y="0"/>
          <a:ext cx="0" cy="0"/>
          <a:chOff x="0" y="0"/>
          <a:chExt cx="0" cy="0"/>
        </a:xfrm>
      </p:grpSpPr>
      <p:sp>
        <p:nvSpPr>
          <p:cNvPr id="981" name="Google Shape;981;g22e1a64b9b3_5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82" name="Google Shape;982;g22e1a64b9b3_5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83" name="Google Shape;983;g22e1a64b9b3_5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8" name="Shape 988"/>
        <p:cNvGrpSpPr/>
        <p:nvPr/>
      </p:nvGrpSpPr>
      <p:grpSpPr>
        <a:xfrm>
          <a:off x="0" y="0"/>
          <a:ext cx="0" cy="0"/>
          <a:chOff x="0" y="0"/>
          <a:chExt cx="0" cy="0"/>
        </a:xfrm>
      </p:grpSpPr>
      <p:sp>
        <p:nvSpPr>
          <p:cNvPr id="989" name="Google Shape;989;g22951048abd_0_7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90" name="Google Shape;990;g22951048abd_0_7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91" name="Google Shape;991;g22951048abd_0_7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75" name="Google Shape;775;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6" name="Shape 996"/>
        <p:cNvGrpSpPr/>
        <p:nvPr/>
      </p:nvGrpSpPr>
      <p:grpSpPr>
        <a:xfrm>
          <a:off x="0" y="0"/>
          <a:ext cx="0" cy="0"/>
          <a:chOff x="0" y="0"/>
          <a:chExt cx="0" cy="0"/>
        </a:xfrm>
      </p:grpSpPr>
      <p:sp>
        <p:nvSpPr>
          <p:cNvPr id="997" name="Google Shape;997;g22951048abd_0_8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98" name="Google Shape;998;g22951048abd_0_8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99" name="Google Shape;999;g22951048abd_0_8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4" name="Shape 1004"/>
        <p:cNvGrpSpPr/>
        <p:nvPr/>
      </p:nvGrpSpPr>
      <p:grpSpPr>
        <a:xfrm>
          <a:off x="0" y="0"/>
          <a:ext cx="0" cy="0"/>
          <a:chOff x="0" y="0"/>
          <a:chExt cx="0" cy="0"/>
        </a:xfrm>
      </p:grpSpPr>
      <p:sp>
        <p:nvSpPr>
          <p:cNvPr id="1005" name="Google Shape;1005;g22951048abd_0_93: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06" name="Google Shape;1006;g22951048abd_0_93: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07" name="Google Shape;1007;g22951048abd_0_93: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2" name="Shape 1012"/>
        <p:cNvGrpSpPr/>
        <p:nvPr/>
      </p:nvGrpSpPr>
      <p:grpSpPr>
        <a:xfrm>
          <a:off x="0" y="0"/>
          <a:ext cx="0" cy="0"/>
          <a:chOff x="0" y="0"/>
          <a:chExt cx="0" cy="0"/>
        </a:xfrm>
      </p:grpSpPr>
      <p:sp>
        <p:nvSpPr>
          <p:cNvPr id="1013" name="Google Shape;1013;g25f04ffd544_0_5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14" name="Google Shape;1014;g25f04ffd544_0_5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15" name="Google Shape;1015;g25f04ffd544_0_5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0" name="Shape 1020"/>
        <p:cNvGrpSpPr/>
        <p:nvPr/>
      </p:nvGrpSpPr>
      <p:grpSpPr>
        <a:xfrm>
          <a:off x="0" y="0"/>
          <a:ext cx="0" cy="0"/>
          <a:chOff x="0" y="0"/>
          <a:chExt cx="0" cy="0"/>
        </a:xfrm>
      </p:grpSpPr>
      <p:sp>
        <p:nvSpPr>
          <p:cNvPr id="1021" name="Google Shape;1021;g25f04ffd544_0_66: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22" name="Google Shape;1022;g25f04ffd544_0_66: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23" name="Google Shape;1023;g25f04ffd544_0_66: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8" name="Shape 1028"/>
        <p:cNvGrpSpPr/>
        <p:nvPr/>
      </p:nvGrpSpPr>
      <p:grpSpPr>
        <a:xfrm>
          <a:off x="0" y="0"/>
          <a:ext cx="0" cy="0"/>
          <a:chOff x="0" y="0"/>
          <a:chExt cx="0" cy="0"/>
        </a:xfrm>
      </p:grpSpPr>
      <p:sp>
        <p:nvSpPr>
          <p:cNvPr id="1029" name="Google Shape;1029;g2679e036406_0_39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30" name="Google Shape;1030;g2679e036406_0_39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31" name="Google Shape;1031;g2679e036406_0_39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83" name="Google Shape;783;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84" name="Google Shape;784;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g25a75613929_0_8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00" name="Google Shape;800;g25a75613929_0_8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01" name="Google Shape;801;g25a75613929_0_8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4" name="Shape 814"/>
        <p:cNvGrpSpPr/>
        <p:nvPr/>
      </p:nvGrpSpPr>
      <p:grpSpPr>
        <a:xfrm>
          <a:off x="0" y="0"/>
          <a:ext cx="0" cy="0"/>
          <a:chOff x="0" y="0"/>
          <a:chExt cx="0" cy="0"/>
        </a:xfrm>
      </p:grpSpPr>
      <p:sp>
        <p:nvSpPr>
          <p:cNvPr id="815" name="Google Shape;815;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6" name="Google Shape;816;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17" name="Google Shape;817;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6" name="Shape 826"/>
        <p:cNvGrpSpPr/>
        <p:nvPr/>
      </p:nvGrpSpPr>
      <p:grpSpPr>
        <a:xfrm>
          <a:off x="0" y="0"/>
          <a:ext cx="0" cy="0"/>
          <a:chOff x="0" y="0"/>
          <a:chExt cx="0" cy="0"/>
        </a:xfrm>
      </p:grpSpPr>
      <p:sp>
        <p:nvSpPr>
          <p:cNvPr id="827" name="Google Shape;827;g22dbd14cc83_0_10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28" name="Google Shape;828;g22dbd14cc83_0_10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29" name="Google Shape;829;g22dbd14cc83_0_10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2" name="Shape 842"/>
        <p:cNvGrpSpPr/>
        <p:nvPr/>
      </p:nvGrpSpPr>
      <p:grpSpPr>
        <a:xfrm>
          <a:off x="0" y="0"/>
          <a:ext cx="0" cy="0"/>
          <a:chOff x="0" y="0"/>
          <a:chExt cx="0" cy="0"/>
        </a:xfrm>
      </p:grpSpPr>
      <p:sp>
        <p:nvSpPr>
          <p:cNvPr id="843" name="Google Shape;843;g24f6efa0f07_0_1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44" name="Google Shape;844;g24f6efa0f07_0_1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45" name="Google Shape;845;g24f6efa0f07_0_1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8" name="Shape 858"/>
        <p:cNvGrpSpPr/>
        <p:nvPr/>
      </p:nvGrpSpPr>
      <p:grpSpPr>
        <a:xfrm>
          <a:off x="0" y="0"/>
          <a:ext cx="0" cy="0"/>
          <a:chOff x="0" y="0"/>
          <a:chExt cx="0" cy="0"/>
        </a:xfrm>
      </p:grpSpPr>
      <p:sp>
        <p:nvSpPr>
          <p:cNvPr id="859" name="Google Shape;859;g22dbd14cc83_0_11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60" name="Google Shape;860;g22dbd14cc83_0_11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61" name="Google Shape;861;g22dbd14cc83_0_11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4" name="Shape 874"/>
        <p:cNvGrpSpPr/>
        <p:nvPr/>
      </p:nvGrpSpPr>
      <p:grpSpPr>
        <a:xfrm>
          <a:off x="0" y="0"/>
          <a:ext cx="0" cy="0"/>
          <a:chOff x="0" y="0"/>
          <a:chExt cx="0" cy="0"/>
        </a:xfrm>
      </p:grpSpPr>
      <p:sp>
        <p:nvSpPr>
          <p:cNvPr id="875" name="Google Shape;875;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76" name="Google Shape;876;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77" name="Google Shape;877;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9.png"/><Relationship Id="rId3" Type="http://schemas.openxmlformats.org/officeDocument/2006/relationships/image" Target="../media/image9.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9.png"/><Relationship Id="rId3" Type="http://schemas.openxmlformats.org/officeDocument/2006/relationships/image" Target="../media/image9.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9.png"/><Relationship Id="rId3" Type="http://schemas.openxmlformats.org/officeDocument/2006/relationships/image" Target="../media/image9.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9.png"/><Relationship Id="rId3" Type="http://schemas.openxmlformats.org/officeDocument/2006/relationships/image" Target="../media/image9.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7.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7.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3" name="Shape 393"/>
        <p:cNvGrpSpPr/>
        <p:nvPr/>
      </p:nvGrpSpPr>
      <p:grpSpPr>
        <a:xfrm>
          <a:off x="0" y="0"/>
          <a:ext cx="0" cy="0"/>
          <a:chOff x="0" y="0"/>
          <a:chExt cx="0" cy="0"/>
        </a:xfrm>
      </p:grpSpPr>
      <p:sp>
        <p:nvSpPr>
          <p:cNvPr id="394" name="Google Shape;394;p4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395" name="Google Shape;395;p4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396" name="Google Shape;396;p4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397" name="Google Shape;397;p42"/>
          <p:cNvSpPr/>
          <p:nvPr>
            <p:ph idx="2" type="pic"/>
          </p:nvPr>
        </p:nvSpPr>
        <p:spPr>
          <a:xfrm>
            <a:off x="5984925" y="-5178126"/>
            <a:ext cx="11392800" cy="11439600"/>
          </a:xfrm>
          <a:prstGeom prst="pie">
            <a:avLst>
              <a:gd fmla="val 5392891" name="adj1"/>
              <a:gd fmla="val 10798470" name="adj2"/>
            </a:avLst>
          </a:prstGeom>
          <a:noFill/>
          <a:ln>
            <a:noFill/>
          </a:ln>
        </p:spPr>
      </p:sp>
      <p:sp>
        <p:nvSpPr>
          <p:cNvPr id="398" name="Google Shape;398;p4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399" name="Google Shape;399;p4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0" name="Shape 400"/>
        <p:cNvGrpSpPr/>
        <p:nvPr/>
      </p:nvGrpSpPr>
      <p:grpSpPr>
        <a:xfrm>
          <a:off x="0" y="0"/>
          <a:ext cx="0" cy="0"/>
          <a:chOff x="0" y="0"/>
          <a:chExt cx="0" cy="0"/>
        </a:xfrm>
      </p:grpSpPr>
      <p:sp>
        <p:nvSpPr>
          <p:cNvPr id="401" name="Google Shape;401;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2" name="Google Shape;402;p4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3" name="Google Shape;403;p4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4" name="Google Shape;404;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5" name="Google Shape;405;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6" name="Google Shape;406;p43"/>
          <p:cNvSpPr/>
          <p:nvPr>
            <p:ph idx="2" type="pic"/>
          </p:nvPr>
        </p:nvSpPr>
        <p:spPr>
          <a:xfrm>
            <a:off x="5984925" y="-5178126"/>
            <a:ext cx="11392800" cy="11439600"/>
          </a:xfrm>
          <a:prstGeom prst="pie">
            <a:avLst>
              <a:gd fmla="val 5392891" name="adj1"/>
              <a:gd fmla="val 10798470" name="adj2"/>
            </a:avLst>
          </a:prstGeom>
          <a:noFill/>
          <a:ln>
            <a:noFill/>
          </a:ln>
        </p:spPr>
      </p:sp>
      <p:sp>
        <p:nvSpPr>
          <p:cNvPr id="407" name="Google Shape;407;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8" name="Google Shape;408;p4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09" name="Google Shape;409;p4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0" name="Shape 410"/>
        <p:cNvGrpSpPr/>
        <p:nvPr/>
      </p:nvGrpSpPr>
      <p:grpSpPr>
        <a:xfrm>
          <a:off x="0" y="0"/>
          <a:ext cx="0" cy="0"/>
          <a:chOff x="0" y="0"/>
          <a:chExt cx="0" cy="0"/>
        </a:xfrm>
      </p:grpSpPr>
      <p:sp>
        <p:nvSpPr>
          <p:cNvPr id="411" name="Google Shape;411;p4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2" name="Google Shape;412;p4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3" name="Google Shape;413;p4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4" name="Google Shape;414;p4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5" name="Google Shape;415;p4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16" name="Shape 416"/>
        <p:cNvGrpSpPr/>
        <p:nvPr/>
      </p:nvGrpSpPr>
      <p:grpSpPr>
        <a:xfrm>
          <a:off x="0" y="0"/>
          <a:ext cx="0" cy="0"/>
          <a:chOff x="0" y="0"/>
          <a:chExt cx="0" cy="0"/>
        </a:xfrm>
      </p:grpSpPr>
      <p:sp>
        <p:nvSpPr>
          <p:cNvPr id="417" name="Google Shape;417;p4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8" name="Google Shape;418;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9" name="Google Shape;419;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0" name="Shape 420"/>
        <p:cNvGrpSpPr/>
        <p:nvPr/>
      </p:nvGrpSpPr>
      <p:grpSpPr>
        <a:xfrm>
          <a:off x="0" y="0"/>
          <a:ext cx="0" cy="0"/>
          <a:chOff x="0" y="0"/>
          <a:chExt cx="0" cy="0"/>
        </a:xfrm>
      </p:grpSpPr>
      <p:sp>
        <p:nvSpPr>
          <p:cNvPr id="421" name="Google Shape;421;p4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2" name="Google Shape;422;p4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3" name="Google Shape;423;p4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4" name="Google Shape;424;p4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25" name="Google Shape;425;p4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6" name="Google Shape;426;p4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27" name="Google Shape;427;p4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8" name="Google Shape;428;p4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9" name="Google Shape;429;p4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0" name="Google Shape;430;p4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2" name="Google Shape;432;p4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3" name="Google Shape;433;p4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4" name="Google Shape;434;p46"/>
          <p:cNvSpPr/>
          <p:nvPr>
            <p:ph idx="14" type="pic"/>
          </p:nvPr>
        </p:nvSpPr>
        <p:spPr>
          <a:xfrm>
            <a:off x="10686767" y="2650009"/>
            <a:ext cx="365700" cy="365700"/>
          </a:xfrm>
          <a:prstGeom prst="rect">
            <a:avLst/>
          </a:prstGeom>
          <a:noFill/>
          <a:ln>
            <a:noFill/>
          </a:ln>
        </p:spPr>
      </p:sp>
      <p:sp>
        <p:nvSpPr>
          <p:cNvPr id="435" name="Google Shape;435;p46"/>
          <p:cNvSpPr/>
          <p:nvPr>
            <p:ph idx="15" type="pic"/>
          </p:nvPr>
        </p:nvSpPr>
        <p:spPr>
          <a:xfrm>
            <a:off x="1726129" y="2650009"/>
            <a:ext cx="365700" cy="365700"/>
          </a:xfrm>
          <a:prstGeom prst="rect">
            <a:avLst/>
          </a:prstGeom>
          <a:noFill/>
          <a:ln>
            <a:noFill/>
          </a:ln>
        </p:spPr>
      </p:sp>
      <p:sp>
        <p:nvSpPr>
          <p:cNvPr id="436" name="Google Shape;436;p4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37" name="Google Shape;437;p4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38" name="Shape 438"/>
        <p:cNvGrpSpPr/>
        <p:nvPr/>
      </p:nvGrpSpPr>
      <p:grpSpPr>
        <a:xfrm>
          <a:off x="0" y="0"/>
          <a:ext cx="0" cy="0"/>
          <a:chOff x="0" y="0"/>
          <a:chExt cx="0" cy="0"/>
        </a:xfrm>
      </p:grpSpPr>
      <p:sp>
        <p:nvSpPr>
          <p:cNvPr id="439" name="Google Shape;439;p4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0" name="Google Shape;440;p4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1" name="Google Shape;441;p47"/>
          <p:cNvSpPr/>
          <p:nvPr>
            <p:ph idx="2" type="pic"/>
          </p:nvPr>
        </p:nvSpPr>
        <p:spPr>
          <a:xfrm flipH="1">
            <a:off x="6458875" y="416100"/>
            <a:ext cx="5733300" cy="6025800"/>
          </a:xfrm>
          <a:prstGeom prst="flowChartDelay">
            <a:avLst/>
          </a:prstGeom>
          <a:noFill/>
          <a:ln>
            <a:noFill/>
          </a:ln>
        </p:spPr>
      </p:sp>
      <p:sp>
        <p:nvSpPr>
          <p:cNvPr id="442" name="Google Shape;442;p4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3" name="Google Shape;443;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4" name="Google Shape;444;p47"/>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45" name="Shape 445"/>
        <p:cNvGrpSpPr/>
        <p:nvPr/>
      </p:nvGrpSpPr>
      <p:grpSpPr>
        <a:xfrm>
          <a:off x="0" y="0"/>
          <a:ext cx="0" cy="0"/>
          <a:chOff x="0" y="0"/>
          <a:chExt cx="0" cy="0"/>
        </a:xfrm>
      </p:grpSpPr>
      <p:sp>
        <p:nvSpPr>
          <p:cNvPr id="446" name="Google Shape;446;p4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47" name="Google Shape;447;p4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48" name="Google Shape;448;p4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49" name="Google Shape;449;p48"/>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0" name="Google Shape;450;p48"/>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1" name="Google Shape;451;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2" name="Google Shape;452;p4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3" name="Google Shape;453;p48"/>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4" name="Shape 454"/>
        <p:cNvGrpSpPr/>
        <p:nvPr/>
      </p:nvGrpSpPr>
      <p:grpSpPr>
        <a:xfrm>
          <a:off x="0" y="0"/>
          <a:ext cx="0" cy="0"/>
          <a:chOff x="0" y="0"/>
          <a:chExt cx="0" cy="0"/>
        </a:xfrm>
      </p:grpSpPr>
      <p:sp>
        <p:nvSpPr>
          <p:cNvPr id="455" name="Google Shape;455;p4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6" name="Google Shape;456;p4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7" name="Google Shape;457;p4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8" name="Google Shape;458;p4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9" name="Google Shape;459;p4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0" name="Google Shape;460;p4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1" name="Google Shape;461;p4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2" name="Google Shape;462;p4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3" name="Google Shape;463;p4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4" name="Google Shape;464;p4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49"/>
          <p:cNvSpPr/>
          <p:nvPr>
            <p:ph idx="9" type="pic"/>
          </p:nvPr>
        </p:nvSpPr>
        <p:spPr>
          <a:xfrm>
            <a:off x="5723645" y="2364629"/>
            <a:ext cx="1005900" cy="1005900"/>
          </a:xfrm>
          <a:prstGeom prst="rect">
            <a:avLst/>
          </a:prstGeom>
          <a:noFill/>
          <a:ln>
            <a:noFill/>
          </a:ln>
        </p:spPr>
      </p:sp>
      <p:sp>
        <p:nvSpPr>
          <p:cNvPr id="466" name="Google Shape;466;p49"/>
          <p:cNvSpPr/>
          <p:nvPr>
            <p:ph idx="13" type="pic"/>
          </p:nvPr>
        </p:nvSpPr>
        <p:spPr>
          <a:xfrm>
            <a:off x="5723645" y="3731213"/>
            <a:ext cx="1005900" cy="1005900"/>
          </a:xfrm>
          <a:prstGeom prst="rect">
            <a:avLst/>
          </a:prstGeom>
          <a:noFill/>
          <a:ln>
            <a:noFill/>
          </a:ln>
        </p:spPr>
      </p:sp>
      <p:sp>
        <p:nvSpPr>
          <p:cNvPr id="467" name="Google Shape;467;p49"/>
          <p:cNvSpPr/>
          <p:nvPr>
            <p:ph idx="14" type="pic"/>
          </p:nvPr>
        </p:nvSpPr>
        <p:spPr>
          <a:xfrm>
            <a:off x="5726372" y="5097797"/>
            <a:ext cx="1005900" cy="1005900"/>
          </a:xfrm>
          <a:prstGeom prst="rect">
            <a:avLst/>
          </a:prstGeom>
          <a:noFill/>
          <a:ln>
            <a:noFill/>
          </a:ln>
        </p:spPr>
      </p:sp>
      <p:sp>
        <p:nvSpPr>
          <p:cNvPr id="468" name="Google Shape;468;p49"/>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69" name="Google Shape;469;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0" name="Shape 470"/>
        <p:cNvGrpSpPr/>
        <p:nvPr/>
      </p:nvGrpSpPr>
      <p:grpSpPr>
        <a:xfrm>
          <a:off x="0" y="0"/>
          <a:ext cx="0" cy="0"/>
          <a:chOff x="0" y="0"/>
          <a:chExt cx="0" cy="0"/>
        </a:xfrm>
      </p:grpSpPr>
      <p:sp>
        <p:nvSpPr>
          <p:cNvPr id="471" name="Google Shape;471;p50"/>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2" name="Google Shape;472;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3" name="Shape 473"/>
        <p:cNvGrpSpPr/>
        <p:nvPr/>
      </p:nvGrpSpPr>
      <p:grpSpPr>
        <a:xfrm>
          <a:off x="0" y="0"/>
          <a:ext cx="0" cy="0"/>
          <a:chOff x="0" y="0"/>
          <a:chExt cx="0" cy="0"/>
        </a:xfrm>
      </p:grpSpPr>
      <p:sp>
        <p:nvSpPr>
          <p:cNvPr id="474" name="Google Shape;474;p5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75" name="Google Shape;475;p5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76" name="Google Shape;476;p51"/>
          <p:cNvSpPr/>
          <p:nvPr>
            <p:ph idx="2" type="pic"/>
          </p:nvPr>
        </p:nvSpPr>
        <p:spPr>
          <a:xfrm>
            <a:off x="1520815" y="2822850"/>
            <a:ext cx="2831400" cy="2831100"/>
          </a:xfrm>
          <a:prstGeom prst="rect">
            <a:avLst/>
          </a:prstGeom>
          <a:solidFill>
            <a:srgbClr val="F2F2F2"/>
          </a:solidFill>
          <a:ln>
            <a:noFill/>
          </a:ln>
        </p:spPr>
      </p:sp>
      <p:sp>
        <p:nvSpPr>
          <p:cNvPr id="477" name="Google Shape;477;p51"/>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8" name="Google Shape;478;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79" name="Shape 479"/>
        <p:cNvGrpSpPr/>
        <p:nvPr/>
      </p:nvGrpSpPr>
      <p:grpSpPr>
        <a:xfrm>
          <a:off x="0" y="0"/>
          <a:ext cx="0" cy="0"/>
          <a:chOff x="0" y="0"/>
          <a:chExt cx="0" cy="0"/>
        </a:xfrm>
      </p:grpSpPr>
      <p:sp>
        <p:nvSpPr>
          <p:cNvPr id="480" name="Google Shape;480;p52"/>
          <p:cNvSpPr/>
          <p:nvPr>
            <p:ph idx="2" type="pic"/>
          </p:nvPr>
        </p:nvSpPr>
        <p:spPr>
          <a:xfrm>
            <a:off x="0" y="0"/>
            <a:ext cx="12192000" cy="6146700"/>
          </a:xfrm>
          <a:prstGeom prst="rect">
            <a:avLst/>
          </a:prstGeom>
          <a:noFill/>
          <a:ln>
            <a:noFill/>
          </a:ln>
        </p:spPr>
      </p:sp>
      <p:sp>
        <p:nvSpPr>
          <p:cNvPr id="481" name="Google Shape;481;p5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2" name="Google Shape;482;p5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3" name="Google Shape;483;p5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4" name="Shape 494"/>
        <p:cNvGrpSpPr/>
        <p:nvPr/>
      </p:nvGrpSpPr>
      <p:grpSpPr>
        <a:xfrm>
          <a:off x="0" y="0"/>
          <a:ext cx="0" cy="0"/>
          <a:chOff x="0" y="0"/>
          <a:chExt cx="0" cy="0"/>
        </a:xfrm>
      </p:grpSpPr>
      <p:sp>
        <p:nvSpPr>
          <p:cNvPr id="495" name="Google Shape;495;p5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6" name="Google Shape;496;p5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7" name="Google Shape;497;p55"/>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8" name="Google Shape;498;p5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499" name="Shape 499"/>
        <p:cNvGrpSpPr/>
        <p:nvPr/>
      </p:nvGrpSpPr>
      <p:grpSpPr>
        <a:xfrm>
          <a:off x="0" y="0"/>
          <a:ext cx="0" cy="0"/>
          <a:chOff x="0" y="0"/>
          <a:chExt cx="0" cy="0"/>
        </a:xfrm>
      </p:grpSpPr>
      <p:sp>
        <p:nvSpPr>
          <p:cNvPr id="500" name="Google Shape;500;p56"/>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1" name="Google Shape;501;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2" name="Shape 502"/>
        <p:cNvGrpSpPr/>
        <p:nvPr/>
      </p:nvGrpSpPr>
      <p:grpSpPr>
        <a:xfrm>
          <a:off x="0" y="0"/>
          <a:ext cx="0" cy="0"/>
          <a:chOff x="0" y="0"/>
          <a:chExt cx="0" cy="0"/>
        </a:xfrm>
      </p:grpSpPr>
      <p:sp>
        <p:nvSpPr>
          <p:cNvPr id="503" name="Google Shape;503;p57"/>
          <p:cNvSpPr/>
          <p:nvPr>
            <p:ph idx="2" type="pic"/>
          </p:nvPr>
        </p:nvSpPr>
        <p:spPr>
          <a:xfrm>
            <a:off x="1676255" y="1665017"/>
            <a:ext cx="1463100" cy="1463100"/>
          </a:xfrm>
          <a:prstGeom prst="rect">
            <a:avLst/>
          </a:prstGeom>
          <a:noFill/>
          <a:ln>
            <a:noFill/>
          </a:ln>
        </p:spPr>
      </p:sp>
      <p:sp>
        <p:nvSpPr>
          <p:cNvPr id="504" name="Google Shape;504;p5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5" name="Google Shape;505;p5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6" name="Google Shape;506;p57"/>
          <p:cNvSpPr/>
          <p:nvPr>
            <p:ph idx="4" type="pic"/>
          </p:nvPr>
        </p:nvSpPr>
        <p:spPr>
          <a:xfrm>
            <a:off x="5056062" y="1665017"/>
            <a:ext cx="1463100" cy="1463100"/>
          </a:xfrm>
          <a:prstGeom prst="rect">
            <a:avLst/>
          </a:prstGeom>
          <a:noFill/>
          <a:ln>
            <a:noFill/>
          </a:ln>
        </p:spPr>
      </p:sp>
      <p:sp>
        <p:nvSpPr>
          <p:cNvPr id="507" name="Google Shape;507;p5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8" name="Google Shape;508;p5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9" name="Google Shape;509;p57"/>
          <p:cNvSpPr/>
          <p:nvPr>
            <p:ph idx="7" type="pic"/>
          </p:nvPr>
        </p:nvSpPr>
        <p:spPr>
          <a:xfrm>
            <a:off x="8435870" y="1665017"/>
            <a:ext cx="1463100" cy="1463100"/>
          </a:xfrm>
          <a:prstGeom prst="rect">
            <a:avLst/>
          </a:prstGeom>
          <a:noFill/>
          <a:ln>
            <a:noFill/>
          </a:ln>
        </p:spPr>
      </p:sp>
      <p:sp>
        <p:nvSpPr>
          <p:cNvPr id="510" name="Google Shape;510;p5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1" name="Google Shape;511;p5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2" name="Google Shape;512;p57"/>
          <p:cNvSpPr/>
          <p:nvPr>
            <p:ph idx="13" type="pic"/>
          </p:nvPr>
        </p:nvSpPr>
        <p:spPr>
          <a:xfrm>
            <a:off x="1676255" y="4072552"/>
            <a:ext cx="1463100" cy="1463100"/>
          </a:xfrm>
          <a:prstGeom prst="rect">
            <a:avLst/>
          </a:prstGeom>
          <a:noFill/>
          <a:ln>
            <a:noFill/>
          </a:ln>
        </p:spPr>
      </p:sp>
      <p:sp>
        <p:nvSpPr>
          <p:cNvPr id="513" name="Google Shape;513;p5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4" name="Google Shape;514;p5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5" name="Google Shape;515;p57"/>
          <p:cNvSpPr/>
          <p:nvPr>
            <p:ph idx="16" type="pic"/>
          </p:nvPr>
        </p:nvSpPr>
        <p:spPr>
          <a:xfrm>
            <a:off x="5056062" y="4072552"/>
            <a:ext cx="1463100" cy="1463100"/>
          </a:xfrm>
          <a:prstGeom prst="rect">
            <a:avLst/>
          </a:prstGeom>
          <a:noFill/>
          <a:ln>
            <a:noFill/>
          </a:ln>
        </p:spPr>
      </p:sp>
      <p:sp>
        <p:nvSpPr>
          <p:cNvPr id="516" name="Google Shape;516;p5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7" name="Google Shape;517;p5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8" name="Google Shape;518;p57"/>
          <p:cNvSpPr/>
          <p:nvPr>
            <p:ph idx="19" type="pic"/>
          </p:nvPr>
        </p:nvSpPr>
        <p:spPr>
          <a:xfrm>
            <a:off x="8435870" y="4072552"/>
            <a:ext cx="1463100" cy="1463100"/>
          </a:xfrm>
          <a:prstGeom prst="rect">
            <a:avLst/>
          </a:prstGeom>
          <a:noFill/>
          <a:ln>
            <a:noFill/>
          </a:ln>
        </p:spPr>
      </p:sp>
      <p:sp>
        <p:nvSpPr>
          <p:cNvPr id="519" name="Google Shape;519;p5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0" name="Google Shape;520;p5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1" name="Google Shape;521;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2" name="Shape 522"/>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3" name="Shape 523"/>
        <p:cNvGrpSpPr/>
        <p:nvPr/>
      </p:nvGrpSpPr>
      <p:grpSpPr>
        <a:xfrm>
          <a:off x="0" y="0"/>
          <a:ext cx="0" cy="0"/>
          <a:chOff x="0" y="0"/>
          <a:chExt cx="0" cy="0"/>
        </a:xfrm>
      </p:grpSpPr>
      <p:sp>
        <p:nvSpPr>
          <p:cNvPr id="524" name="Google Shape;524;p59"/>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5" name="Google Shape;525;p59"/>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6" name="Google Shape;526;p5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7" name="Google Shape;527;p5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8" name="Google Shape;528;p5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9" name="Google Shape;529;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0" name="Shape 530"/>
        <p:cNvGrpSpPr/>
        <p:nvPr/>
      </p:nvGrpSpPr>
      <p:grpSpPr>
        <a:xfrm>
          <a:off x="0" y="0"/>
          <a:ext cx="0" cy="0"/>
          <a:chOff x="0" y="0"/>
          <a:chExt cx="0" cy="0"/>
        </a:xfrm>
      </p:grpSpPr>
      <p:cxnSp>
        <p:nvCxnSpPr>
          <p:cNvPr id="531" name="Google Shape;531;p60"/>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2" name="Google Shape;532;p60"/>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3" name="Google Shape;533;p60"/>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4" name="Google Shape;534;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5" name="Google Shape;535;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36" name="Shape 536"/>
        <p:cNvGrpSpPr/>
        <p:nvPr/>
      </p:nvGrpSpPr>
      <p:grpSpPr>
        <a:xfrm>
          <a:off x="0" y="0"/>
          <a:ext cx="0" cy="0"/>
          <a:chOff x="0" y="0"/>
          <a:chExt cx="0" cy="0"/>
        </a:xfrm>
      </p:grpSpPr>
      <p:cxnSp>
        <p:nvCxnSpPr>
          <p:cNvPr id="537" name="Google Shape;537;p61"/>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38" name="Google Shape;538;p61"/>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39" name="Google Shape;539;p61"/>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0" name="Google Shape;540;p61"/>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1" name="Google Shape;541;p61"/>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2" name="Google Shape;542;p61"/>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3" name="Google Shape;543;p61"/>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4" name="Google Shape;544;p61"/>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5" name="Google Shape;545;p61"/>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6" name="Google Shape;546;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47" name="Shape 547"/>
        <p:cNvGrpSpPr/>
        <p:nvPr/>
      </p:nvGrpSpPr>
      <p:grpSpPr>
        <a:xfrm>
          <a:off x="0" y="0"/>
          <a:ext cx="0" cy="0"/>
          <a:chOff x="0" y="0"/>
          <a:chExt cx="0" cy="0"/>
        </a:xfrm>
      </p:grpSpPr>
      <p:sp>
        <p:nvSpPr>
          <p:cNvPr id="548" name="Google Shape;548;p62"/>
          <p:cNvSpPr/>
          <p:nvPr>
            <p:ph idx="2" type="pic"/>
          </p:nvPr>
        </p:nvSpPr>
        <p:spPr>
          <a:xfrm>
            <a:off x="1823096" y="2574245"/>
            <a:ext cx="1005900" cy="1005900"/>
          </a:xfrm>
          <a:prstGeom prst="rect">
            <a:avLst/>
          </a:prstGeom>
          <a:noFill/>
          <a:ln>
            <a:noFill/>
          </a:ln>
        </p:spPr>
      </p:sp>
      <p:sp>
        <p:nvSpPr>
          <p:cNvPr id="549" name="Google Shape;549;p62"/>
          <p:cNvSpPr/>
          <p:nvPr>
            <p:ph idx="3" type="pic"/>
          </p:nvPr>
        </p:nvSpPr>
        <p:spPr>
          <a:xfrm>
            <a:off x="5593080" y="2574245"/>
            <a:ext cx="1005900" cy="1005900"/>
          </a:xfrm>
          <a:prstGeom prst="rect">
            <a:avLst/>
          </a:prstGeom>
          <a:noFill/>
          <a:ln>
            <a:noFill/>
          </a:ln>
        </p:spPr>
      </p:sp>
      <p:sp>
        <p:nvSpPr>
          <p:cNvPr id="550" name="Google Shape;550;p62"/>
          <p:cNvSpPr/>
          <p:nvPr>
            <p:ph idx="4" type="pic"/>
          </p:nvPr>
        </p:nvSpPr>
        <p:spPr>
          <a:xfrm>
            <a:off x="9222271" y="2574245"/>
            <a:ext cx="1005900" cy="1005900"/>
          </a:xfrm>
          <a:prstGeom prst="rect">
            <a:avLst/>
          </a:prstGeom>
          <a:noFill/>
          <a:ln>
            <a:noFill/>
          </a:ln>
        </p:spPr>
      </p:sp>
      <p:cxnSp>
        <p:nvCxnSpPr>
          <p:cNvPr id="551" name="Google Shape;551;p62"/>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2" name="Google Shape;552;p62"/>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3" name="Google Shape;553;p62"/>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4" name="Google Shape;554;p62"/>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5" name="Google Shape;555;p62"/>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2"/>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7" name="Google Shape;557;p62"/>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2"/>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9" name="Google Shape;559;p62"/>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1" name="Shape 561"/>
        <p:cNvGrpSpPr/>
        <p:nvPr/>
      </p:nvGrpSpPr>
      <p:grpSpPr>
        <a:xfrm>
          <a:off x="0" y="0"/>
          <a:ext cx="0" cy="0"/>
          <a:chOff x="0" y="0"/>
          <a:chExt cx="0" cy="0"/>
        </a:xfrm>
      </p:grpSpPr>
      <p:sp>
        <p:nvSpPr>
          <p:cNvPr id="562" name="Google Shape;562;p6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3" name="Google Shape;563;p63"/>
          <p:cNvSpPr/>
          <p:nvPr>
            <p:ph idx="2" type="pic"/>
          </p:nvPr>
        </p:nvSpPr>
        <p:spPr>
          <a:xfrm>
            <a:off x="729761" y="1921550"/>
            <a:ext cx="822900" cy="822900"/>
          </a:xfrm>
          <a:prstGeom prst="rect">
            <a:avLst/>
          </a:prstGeom>
          <a:noFill/>
          <a:ln>
            <a:noFill/>
          </a:ln>
        </p:spPr>
      </p:sp>
      <p:sp>
        <p:nvSpPr>
          <p:cNvPr id="564" name="Google Shape;564;p63"/>
          <p:cNvSpPr/>
          <p:nvPr>
            <p:ph idx="3" type="pic"/>
          </p:nvPr>
        </p:nvSpPr>
        <p:spPr>
          <a:xfrm>
            <a:off x="729761" y="3037769"/>
            <a:ext cx="822900" cy="822900"/>
          </a:xfrm>
          <a:prstGeom prst="rect">
            <a:avLst/>
          </a:prstGeom>
          <a:noFill/>
          <a:ln>
            <a:noFill/>
          </a:ln>
        </p:spPr>
      </p:sp>
      <p:sp>
        <p:nvSpPr>
          <p:cNvPr id="565" name="Google Shape;565;p63"/>
          <p:cNvSpPr/>
          <p:nvPr>
            <p:ph idx="4" type="pic"/>
          </p:nvPr>
        </p:nvSpPr>
        <p:spPr>
          <a:xfrm>
            <a:off x="729761" y="4151979"/>
            <a:ext cx="822900" cy="822900"/>
          </a:xfrm>
          <a:prstGeom prst="rect">
            <a:avLst/>
          </a:prstGeom>
          <a:noFill/>
          <a:ln>
            <a:noFill/>
          </a:ln>
        </p:spPr>
      </p:sp>
      <p:sp>
        <p:nvSpPr>
          <p:cNvPr id="566" name="Google Shape;566;p63"/>
          <p:cNvSpPr/>
          <p:nvPr>
            <p:ph idx="5" type="pic"/>
          </p:nvPr>
        </p:nvSpPr>
        <p:spPr>
          <a:xfrm>
            <a:off x="729761" y="5262171"/>
            <a:ext cx="822900" cy="822900"/>
          </a:xfrm>
          <a:prstGeom prst="rect">
            <a:avLst/>
          </a:prstGeom>
          <a:noFill/>
          <a:ln>
            <a:noFill/>
          </a:ln>
        </p:spPr>
      </p:sp>
      <p:sp>
        <p:nvSpPr>
          <p:cNvPr id="567" name="Google Shape;567;p63"/>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8" name="Google Shape;568;p63"/>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9" name="Google Shape;569;p63"/>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0" name="Google Shape;570;p63"/>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3"/>
          <p:cNvSpPr/>
          <p:nvPr>
            <p:ph idx="9" type="pic"/>
          </p:nvPr>
        </p:nvSpPr>
        <p:spPr>
          <a:xfrm flipH="1">
            <a:off x="6458875" y="416100"/>
            <a:ext cx="5733300" cy="6025800"/>
          </a:xfrm>
          <a:prstGeom prst="flowChartDelay">
            <a:avLst/>
          </a:prstGeom>
          <a:noFill/>
          <a:ln>
            <a:noFill/>
          </a:ln>
        </p:spPr>
      </p:sp>
      <p:sp>
        <p:nvSpPr>
          <p:cNvPr id="572" name="Google Shape;572;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3" name="Shape 573"/>
        <p:cNvGrpSpPr/>
        <p:nvPr/>
      </p:nvGrpSpPr>
      <p:grpSpPr>
        <a:xfrm>
          <a:off x="0" y="0"/>
          <a:ext cx="0" cy="0"/>
          <a:chOff x="0" y="0"/>
          <a:chExt cx="0" cy="0"/>
        </a:xfrm>
      </p:grpSpPr>
      <p:sp>
        <p:nvSpPr>
          <p:cNvPr id="574" name="Google Shape;574;p64"/>
          <p:cNvSpPr/>
          <p:nvPr>
            <p:ph idx="2" type="pic"/>
          </p:nvPr>
        </p:nvSpPr>
        <p:spPr>
          <a:xfrm>
            <a:off x="0" y="416100"/>
            <a:ext cx="5733300" cy="6025800"/>
          </a:xfrm>
          <a:prstGeom prst="flowChartDelay">
            <a:avLst/>
          </a:prstGeom>
          <a:noFill/>
          <a:ln>
            <a:noFill/>
          </a:ln>
        </p:spPr>
      </p:sp>
      <p:sp>
        <p:nvSpPr>
          <p:cNvPr id="575" name="Google Shape;575;p64"/>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6" name="Google Shape;576;p64"/>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7" name="Google Shape;577;p64"/>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78" name="Shape 578"/>
        <p:cNvGrpSpPr/>
        <p:nvPr/>
      </p:nvGrpSpPr>
      <p:grpSpPr>
        <a:xfrm>
          <a:off x="0" y="0"/>
          <a:ext cx="0" cy="0"/>
          <a:chOff x="0" y="0"/>
          <a:chExt cx="0" cy="0"/>
        </a:xfrm>
      </p:grpSpPr>
      <p:sp>
        <p:nvSpPr>
          <p:cNvPr id="579" name="Google Shape;579;p65"/>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0" name="Google Shape;580;p65"/>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1" name="Google Shape;581;p65"/>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3" name="Google Shape;583;p65"/>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4" name="Google Shape;584;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85" name="Shape 585"/>
        <p:cNvGrpSpPr/>
        <p:nvPr/>
      </p:nvGrpSpPr>
      <p:grpSpPr>
        <a:xfrm>
          <a:off x="0" y="0"/>
          <a:ext cx="0" cy="0"/>
          <a:chOff x="0" y="0"/>
          <a:chExt cx="0" cy="0"/>
        </a:xfrm>
      </p:grpSpPr>
      <p:sp>
        <p:nvSpPr>
          <p:cNvPr id="586" name="Google Shape;586;p66"/>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87" name="Google Shape;587;p66"/>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88" name="Google Shape;588;p66"/>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0" name="Google Shape;590;p66"/>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1" name="Google Shape;591;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2" name="Shape 592"/>
        <p:cNvGrpSpPr/>
        <p:nvPr/>
      </p:nvGrpSpPr>
      <p:grpSpPr>
        <a:xfrm>
          <a:off x="0" y="0"/>
          <a:ext cx="0" cy="0"/>
          <a:chOff x="0" y="0"/>
          <a:chExt cx="0" cy="0"/>
        </a:xfrm>
      </p:grpSpPr>
      <p:sp>
        <p:nvSpPr>
          <p:cNvPr id="593" name="Google Shape;593;p67"/>
          <p:cNvSpPr/>
          <p:nvPr>
            <p:ph idx="2" type="pic"/>
          </p:nvPr>
        </p:nvSpPr>
        <p:spPr>
          <a:xfrm>
            <a:off x="628891" y="1672660"/>
            <a:ext cx="2543700" cy="2297400"/>
          </a:xfrm>
          <a:prstGeom prst="rect">
            <a:avLst/>
          </a:prstGeom>
          <a:noFill/>
          <a:ln>
            <a:noFill/>
          </a:ln>
        </p:spPr>
      </p:sp>
      <p:sp>
        <p:nvSpPr>
          <p:cNvPr id="594" name="Google Shape;594;p67"/>
          <p:cNvSpPr/>
          <p:nvPr>
            <p:ph idx="3" type="pic"/>
          </p:nvPr>
        </p:nvSpPr>
        <p:spPr>
          <a:xfrm>
            <a:off x="3302977" y="1672660"/>
            <a:ext cx="2543700" cy="2297400"/>
          </a:xfrm>
          <a:prstGeom prst="rect">
            <a:avLst/>
          </a:prstGeom>
          <a:noFill/>
          <a:ln>
            <a:noFill/>
          </a:ln>
        </p:spPr>
      </p:sp>
      <p:sp>
        <p:nvSpPr>
          <p:cNvPr id="595" name="Google Shape;595;p67"/>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7" name="Google Shape;597;p67"/>
          <p:cNvSpPr/>
          <p:nvPr>
            <p:ph idx="5" type="pic"/>
          </p:nvPr>
        </p:nvSpPr>
        <p:spPr>
          <a:xfrm>
            <a:off x="628891" y="4080194"/>
            <a:ext cx="2543700" cy="2297400"/>
          </a:xfrm>
          <a:prstGeom prst="rect">
            <a:avLst/>
          </a:prstGeom>
          <a:noFill/>
          <a:ln>
            <a:noFill/>
          </a:ln>
        </p:spPr>
      </p:sp>
      <p:sp>
        <p:nvSpPr>
          <p:cNvPr id="598" name="Google Shape;598;p67"/>
          <p:cNvSpPr/>
          <p:nvPr>
            <p:ph idx="6" type="pic"/>
          </p:nvPr>
        </p:nvSpPr>
        <p:spPr>
          <a:xfrm>
            <a:off x="3302977" y="4080194"/>
            <a:ext cx="2543700" cy="2297400"/>
          </a:xfrm>
          <a:prstGeom prst="rect">
            <a:avLst/>
          </a:prstGeom>
          <a:noFill/>
          <a:ln>
            <a:noFill/>
          </a:ln>
        </p:spPr>
      </p:sp>
      <p:sp>
        <p:nvSpPr>
          <p:cNvPr id="599" name="Google Shape;599;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0" name="Shape 600"/>
        <p:cNvGrpSpPr/>
        <p:nvPr/>
      </p:nvGrpSpPr>
      <p:grpSpPr>
        <a:xfrm>
          <a:off x="0" y="0"/>
          <a:ext cx="0" cy="0"/>
          <a:chOff x="0" y="0"/>
          <a:chExt cx="0" cy="0"/>
        </a:xfrm>
      </p:grpSpPr>
      <p:sp>
        <p:nvSpPr>
          <p:cNvPr id="601" name="Google Shape;601;p68"/>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2" name="Google Shape;602;p68"/>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3" name="Google Shape;603;p68"/>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4" name="Google Shape;604;p68"/>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5" name="Google Shape;605;p68"/>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6" name="Google Shape;606;p68"/>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7" name="Google Shape;607;p68"/>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8" name="Google Shape;608;p68"/>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9" name="Google Shape;609;p68"/>
          <p:cNvSpPr/>
          <p:nvPr>
            <p:ph idx="9" type="pic"/>
          </p:nvPr>
        </p:nvSpPr>
        <p:spPr>
          <a:xfrm>
            <a:off x="616639" y="2669177"/>
            <a:ext cx="365700" cy="365700"/>
          </a:xfrm>
          <a:prstGeom prst="rect">
            <a:avLst/>
          </a:prstGeom>
          <a:noFill/>
          <a:ln>
            <a:noFill/>
          </a:ln>
        </p:spPr>
      </p:sp>
      <p:sp>
        <p:nvSpPr>
          <p:cNvPr id="610" name="Google Shape;610;p68"/>
          <p:cNvSpPr/>
          <p:nvPr>
            <p:ph idx="13" type="pic"/>
          </p:nvPr>
        </p:nvSpPr>
        <p:spPr>
          <a:xfrm>
            <a:off x="616639" y="3583577"/>
            <a:ext cx="365700" cy="365700"/>
          </a:xfrm>
          <a:prstGeom prst="rect">
            <a:avLst/>
          </a:prstGeom>
          <a:noFill/>
          <a:ln>
            <a:noFill/>
          </a:ln>
        </p:spPr>
      </p:sp>
      <p:sp>
        <p:nvSpPr>
          <p:cNvPr id="611" name="Google Shape;611;p68"/>
          <p:cNvSpPr/>
          <p:nvPr>
            <p:ph idx="14" type="pic"/>
          </p:nvPr>
        </p:nvSpPr>
        <p:spPr>
          <a:xfrm>
            <a:off x="616639" y="4565710"/>
            <a:ext cx="365700" cy="365700"/>
          </a:xfrm>
          <a:prstGeom prst="rect">
            <a:avLst/>
          </a:prstGeom>
          <a:noFill/>
          <a:ln>
            <a:noFill/>
          </a:ln>
        </p:spPr>
      </p:sp>
      <p:sp>
        <p:nvSpPr>
          <p:cNvPr id="612" name="Google Shape;612;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3" name="Shape 613"/>
        <p:cNvGrpSpPr/>
        <p:nvPr/>
      </p:nvGrpSpPr>
      <p:grpSpPr>
        <a:xfrm>
          <a:off x="0" y="0"/>
          <a:ext cx="0" cy="0"/>
          <a:chOff x="0" y="0"/>
          <a:chExt cx="0" cy="0"/>
        </a:xfrm>
      </p:grpSpPr>
      <p:sp>
        <p:nvSpPr>
          <p:cNvPr id="614" name="Google Shape;614;p69"/>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5" name="Google Shape;615;p69"/>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6" name="Google Shape;616;p69"/>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17" name="Google Shape;617;p69"/>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8" name="Google Shape;618;p69"/>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9" name="Google Shape;619;p69"/>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0" name="Google Shape;620;p69"/>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1" name="Google Shape;621;p69"/>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2" name="Google Shape;622;p6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3" name="Google Shape;62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4" name="Shape 624"/>
        <p:cNvGrpSpPr/>
        <p:nvPr/>
      </p:nvGrpSpPr>
      <p:grpSpPr>
        <a:xfrm>
          <a:off x="0" y="0"/>
          <a:ext cx="0" cy="0"/>
          <a:chOff x="0" y="0"/>
          <a:chExt cx="0" cy="0"/>
        </a:xfrm>
      </p:grpSpPr>
      <p:sp>
        <p:nvSpPr>
          <p:cNvPr id="625" name="Google Shape;625;p70"/>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6" name="Google Shape;626;p70"/>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27" name="Google Shape;627;p70"/>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28" name="Google Shape;628;p70"/>
          <p:cNvSpPr/>
          <p:nvPr>
            <p:ph idx="2" type="pic"/>
          </p:nvPr>
        </p:nvSpPr>
        <p:spPr>
          <a:xfrm>
            <a:off x="8095047" y="1257696"/>
            <a:ext cx="2124300" cy="4571400"/>
          </a:xfrm>
          <a:prstGeom prst="roundRect">
            <a:avLst>
              <a:gd fmla="val 10302" name="adj"/>
            </a:avLst>
          </a:prstGeom>
          <a:solidFill>
            <a:schemeClr val="lt2"/>
          </a:solidFill>
          <a:ln>
            <a:noFill/>
          </a:ln>
        </p:spPr>
      </p:sp>
      <p:sp>
        <p:nvSpPr>
          <p:cNvPr id="629" name="Google Shape;629;p70"/>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0" name="Google Shape;630;p70"/>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1" name="Google Shape;631;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2" name="Shape 632"/>
        <p:cNvGrpSpPr/>
        <p:nvPr/>
      </p:nvGrpSpPr>
      <p:grpSpPr>
        <a:xfrm>
          <a:off x="0" y="0"/>
          <a:ext cx="0" cy="0"/>
          <a:chOff x="0" y="0"/>
          <a:chExt cx="0" cy="0"/>
        </a:xfrm>
      </p:grpSpPr>
      <p:sp>
        <p:nvSpPr>
          <p:cNvPr id="633" name="Google Shape;633;p71"/>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4" name="Google Shape;634;p71"/>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35" name="Google Shape;635;p71"/>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36" name="Google Shape;636;p71"/>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37" name="Google Shape;637;p71"/>
          <p:cNvSpPr/>
          <p:nvPr>
            <p:ph idx="2" type="pic"/>
          </p:nvPr>
        </p:nvSpPr>
        <p:spPr>
          <a:xfrm>
            <a:off x="5146901" y="1993899"/>
            <a:ext cx="2048100" cy="4379100"/>
          </a:xfrm>
          <a:prstGeom prst="rect">
            <a:avLst/>
          </a:prstGeom>
          <a:noFill/>
          <a:ln>
            <a:noFill/>
          </a:ln>
        </p:spPr>
      </p:sp>
      <p:sp>
        <p:nvSpPr>
          <p:cNvPr id="638" name="Google Shape;638;p71"/>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39" name="Google Shape;639;p71"/>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0" name="Google Shape;640;p71"/>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1" name="Google Shape;641;p71"/>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2" name="Google Shape;642;p71"/>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3" name="Google Shape;643;p71"/>
          <p:cNvSpPr/>
          <p:nvPr>
            <p:ph idx="7" type="pic"/>
          </p:nvPr>
        </p:nvSpPr>
        <p:spPr>
          <a:xfrm>
            <a:off x="8146954" y="2518389"/>
            <a:ext cx="365700" cy="365700"/>
          </a:xfrm>
          <a:prstGeom prst="rect">
            <a:avLst/>
          </a:prstGeom>
          <a:noFill/>
          <a:ln>
            <a:noFill/>
          </a:ln>
        </p:spPr>
      </p:sp>
      <p:sp>
        <p:nvSpPr>
          <p:cNvPr id="644" name="Google Shape;644;p71"/>
          <p:cNvSpPr/>
          <p:nvPr>
            <p:ph idx="8" type="pic"/>
          </p:nvPr>
        </p:nvSpPr>
        <p:spPr>
          <a:xfrm>
            <a:off x="8146954" y="3860390"/>
            <a:ext cx="365700" cy="365700"/>
          </a:xfrm>
          <a:prstGeom prst="rect">
            <a:avLst/>
          </a:prstGeom>
          <a:noFill/>
          <a:ln>
            <a:noFill/>
          </a:ln>
        </p:spPr>
      </p:sp>
      <p:sp>
        <p:nvSpPr>
          <p:cNvPr id="645" name="Google Shape;645;p71"/>
          <p:cNvSpPr/>
          <p:nvPr>
            <p:ph idx="9" type="pic"/>
          </p:nvPr>
        </p:nvSpPr>
        <p:spPr>
          <a:xfrm>
            <a:off x="8146954" y="5179070"/>
            <a:ext cx="365700" cy="365700"/>
          </a:xfrm>
          <a:prstGeom prst="rect">
            <a:avLst/>
          </a:prstGeom>
          <a:noFill/>
          <a:ln>
            <a:noFill/>
          </a:ln>
        </p:spPr>
      </p:sp>
      <p:sp>
        <p:nvSpPr>
          <p:cNvPr id="646" name="Google Shape;64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47" name="Shape 647"/>
        <p:cNvGrpSpPr/>
        <p:nvPr/>
      </p:nvGrpSpPr>
      <p:grpSpPr>
        <a:xfrm>
          <a:off x="0" y="0"/>
          <a:ext cx="0" cy="0"/>
          <a:chOff x="0" y="0"/>
          <a:chExt cx="0" cy="0"/>
        </a:xfrm>
      </p:grpSpPr>
      <p:sp>
        <p:nvSpPr>
          <p:cNvPr id="648" name="Google Shape;648;p72"/>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9" name="Google Shape;649;p7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0" name="Google Shape;650;p72"/>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1" name="Google Shape;651;p72"/>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2" name="Google Shape;652;p72"/>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3" name="Google Shape;653;p72"/>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4" name="Google Shape;654;p72"/>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55" name="Google Shape;655;p72"/>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2"/>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7" name="Google Shape;657;p72"/>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8" name="Google Shape;658;p72"/>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9" name="Google Shape;659;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0" name="Shape 660"/>
        <p:cNvGrpSpPr/>
        <p:nvPr/>
      </p:nvGrpSpPr>
      <p:grpSpPr>
        <a:xfrm>
          <a:off x="0" y="0"/>
          <a:ext cx="0" cy="0"/>
          <a:chOff x="0" y="0"/>
          <a:chExt cx="0" cy="0"/>
        </a:xfrm>
      </p:grpSpPr>
      <p:sp>
        <p:nvSpPr>
          <p:cNvPr id="661" name="Google Shape;661;p73"/>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2" name="Google Shape;662;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3" name="Google Shape;663;p73"/>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4" name="Google Shape;664;p73"/>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5" name="Google Shape;665;p73"/>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6" name="Google Shape;666;p73"/>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3"/>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8" name="Google Shape;668;p73"/>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3"/>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0" name="Google Shape;670;p73"/>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3"/>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3"/>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3" name="Google Shape;673;p73"/>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3"/>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76" name="Shape 676"/>
        <p:cNvGrpSpPr/>
        <p:nvPr/>
      </p:nvGrpSpPr>
      <p:grpSpPr>
        <a:xfrm>
          <a:off x="0" y="0"/>
          <a:ext cx="0" cy="0"/>
          <a:chOff x="0" y="0"/>
          <a:chExt cx="0" cy="0"/>
        </a:xfrm>
      </p:grpSpPr>
      <p:sp>
        <p:nvSpPr>
          <p:cNvPr id="677" name="Google Shape;67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78" name="Google Shape;678;p74"/>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0" name="Google Shape;680;p74"/>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1" name="Google Shape;681;p74"/>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4"/>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3" name="Google Shape;683;p74"/>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4" name="Google Shape;684;p74"/>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4"/>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6" name="Google Shape;686;p74"/>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7" name="Google Shape;687;p74"/>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8" name="Google Shape;688;p74"/>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9" name="Google Shape;689;p74"/>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4"/>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4"/>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2" name="Google Shape;692;p74"/>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3" name="Google Shape;693;p74"/>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4" name="Google Shape;69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695" name="Shape 695"/>
        <p:cNvGrpSpPr/>
        <p:nvPr/>
      </p:nvGrpSpPr>
      <p:grpSpPr>
        <a:xfrm>
          <a:off x="0" y="0"/>
          <a:ext cx="0" cy="0"/>
          <a:chOff x="0" y="0"/>
          <a:chExt cx="0" cy="0"/>
        </a:xfrm>
      </p:grpSpPr>
      <p:sp>
        <p:nvSpPr>
          <p:cNvPr id="696" name="Google Shape;696;p7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697" name="Google Shape;697;p75"/>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8" name="Google Shape;698;p75"/>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9" name="Google Shape;699;p75"/>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0" name="Google Shape;700;p75"/>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1" name="Google Shape;701;p75"/>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2" name="Google Shape;702;p75"/>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3" name="Google Shape;703;p75"/>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4" name="Google Shape;704;p75"/>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5" name="Google Shape;705;p75"/>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6" name="Google Shape;706;p75"/>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5"/>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8" name="Google Shape;708;p75"/>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5"/>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5"/>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1" name="Google Shape;711;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2" name="Shape 712"/>
        <p:cNvGrpSpPr/>
        <p:nvPr/>
      </p:nvGrpSpPr>
      <p:grpSpPr>
        <a:xfrm>
          <a:off x="0" y="0"/>
          <a:ext cx="0" cy="0"/>
          <a:chOff x="0" y="0"/>
          <a:chExt cx="0" cy="0"/>
        </a:xfrm>
      </p:grpSpPr>
      <p:sp>
        <p:nvSpPr>
          <p:cNvPr id="713" name="Google Shape;713;p76"/>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4" name="Google Shape;714;p76"/>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15" name="Google Shape;715;p76"/>
          <p:cNvSpPr/>
          <p:nvPr>
            <p:ph idx="2" type="pic"/>
          </p:nvPr>
        </p:nvSpPr>
        <p:spPr>
          <a:xfrm>
            <a:off x="6093644" y="3431357"/>
            <a:ext cx="6096000" cy="3429000"/>
          </a:xfrm>
          <a:prstGeom prst="rect">
            <a:avLst/>
          </a:prstGeom>
          <a:noFill/>
          <a:ln>
            <a:noFill/>
          </a:ln>
        </p:spPr>
      </p:sp>
      <p:sp>
        <p:nvSpPr>
          <p:cNvPr id="716" name="Google Shape;716;p76"/>
          <p:cNvSpPr/>
          <p:nvPr>
            <p:ph idx="3" type="pic"/>
          </p:nvPr>
        </p:nvSpPr>
        <p:spPr>
          <a:xfrm>
            <a:off x="6096000" y="-4715"/>
            <a:ext cx="6096000" cy="3429000"/>
          </a:xfrm>
          <a:prstGeom prst="rect">
            <a:avLst/>
          </a:prstGeom>
          <a:noFill/>
          <a:ln>
            <a:noFill/>
          </a:ln>
        </p:spPr>
      </p:sp>
      <p:sp>
        <p:nvSpPr>
          <p:cNvPr id="717" name="Google Shape;717;p76"/>
          <p:cNvSpPr/>
          <p:nvPr>
            <p:ph idx="4" type="pic"/>
          </p:nvPr>
        </p:nvSpPr>
        <p:spPr>
          <a:xfrm>
            <a:off x="-1571" y="3431357"/>
            <a:ext cx="6096000" cy="3429000"/>
          </a:xfrm>
          <a:prstGeom prst="rect">
            <a:avLst/>
          </a:prstGeom>
          <a:noFill/>
          <a:ln>
            <a:noFill/>
          </a:ln>
        </p:spPr>
      </p:sp>
      <p:sp>
        <p:nvSpPr>
          <p:cNvPr id="718" name="Google Shape;718;p76"/>
          <p:cNvSpPr/>
          <p:nvPr>
            <p:ph idx="5" type="pic"/>
          </p:nvPr>
        </p:nvSpPr>
        <p:spPr>
          <a:xfrm>
            <a:off x="-9425" y="-4715"/>
            <a:ext cx="6096000" cy="3429000"/>
          </a:xfrm>
          <a:prstGeom prst="rect">
            <a:avLst/>
          </a:prstGeom>
          <a:noFill/>
          <a:ln>
            <a:noFill/>
          </a:ln>
        </p:spPr>
      </p:sp>
      <p:sp>
        <p:nvSpPr>
          <p:cNvPr id="719" name="Google Shape;719;p76"/>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0" name="Google Shape;720;p76"/>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1" name="Google Shape;721;p76"/>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2" name="Google Shape;722;p76"/>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3" name="Shape 723"/>
        <p:cNvGrpSpPr/>
        <p:nvPr/>
      </p:nvGrpSpPr>
      <p:grpSpPr>
        <a:xfrm>
          <a:off x="0" y="0"/>
          <a:ext cx="0" cy="0"/>
          <a:chOff x="0" y="0"/>
          <a:chExt cx="0" cy="0"/>
        </a:xfrm>
      </p:grpSpPr>
      <p:sp>
        <p:nvSpPr>
          <p:cNvPr id="724" name="Google Shape;724;p77"/>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5" name="Google Shape;725;p77"/>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6" name="Google Shape;726;p77"/>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7" name="Google Shape;727;p77"/>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8" name="Google Shape;728;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29" name="Shape 729"/>
        <p:cNvGrpSpPr/>
        <p:nvPr/>
      </p:nvGrpSpPr>
      <p:grpSpPr>
        <a:xfrm>
          <a:off x="0" y="0"/>
          <a:ext cx="0" cy="0"/>
          <a:chOff x="0" y="0"/>
          <a:chExt cx="0" cy="0"/>
        </a:xfrm>
      </p:grpSpPr>
      <p:sp>
        <p:nvSpPr>
          <p:cNvPr id="730" name="Google Shape;730;p78"/>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1" name="Google Shape;731;p78"/>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2" name="Google Shape;732;p78"/>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3" name="Google Shape;733;p78"/>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4" name="Google Shape;734;p78"/>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5" name="Google Shape;735;p78"/>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6" name="Google Shape;736;p78"/>
          <p:cNvSpPr/>
          <p:nvPr>
            <p:ph idx="6" type="pic"/>
          </p:nvPr>
        </p:nvSpPr>
        <p:spPr>
          <a:xfrm>
            <a:off x="2440875" y="2654049"/>
            <a:ext cx="2015400" cy="2015400"/>
          </a:xfrm>
          <a:prstGeom prst="rect">
            <a:avLst/>
          </a:prstGeom>
          <a:solidFill>
            <a:srgbClr val="F2F2F2"/>
          </a:solidFill>
          <a:ln>
            <a:noFill/>
          </a:ln>
        </p:spPr>
      </p:sp>
      <p:sp>
        <p:nvSpPr>
          <p:cNvPr id="737" name="Google Shape;737;p78"/>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8" name="Google Shape;738;p78"/>
          <p:cNvSpPr/>
          <p:nvPr>
            <p:ph idx="7" type="pic"/>
          </p:nvPr>
        </p:nvSpPr>
        <p:spPr>
          <a:xfrm>
            <a:off x="8367113" y="2654049"/>
            <a:ext cx="2015400" cy="2015400"/>
          </a:xfrm>
          <a:prstGeom prst="rect">
            <a:avLst/>
          </a:prstGeom>
          <a:solidFill>
            <a:srgbClr val="F2F2F2"/>
          </a:solidFill>
          <a:ln>
            <a:noFill/>
          </a:ln>
        </p:spPr>
      </p:sp>
      <p:sp>
        <p:nvSpPr>
          <p:cNvPr id="739" name="Google Shape;739;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0" name="Shape 740"/>
        <p:cNvGrpSpPr/>
        <p:nvPr/>
      </p:nvGrpSpPr>
      <p:grpSpPr>
        <a:xfrm>
          <a:off x="0" y="0"/>
          <a:ext cx="0" cy="0"/>
          <a:chOff x="0" y="0"/>
          <a:chExt cx="0" cy="0"/>
        </a:xfrm>
      </p:grpSpPr>
      <p:sp>
        <p:nvSpPr>
          <p:cNvPr id="741" name="Google Shape;741;p79"/>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2" name="Google Shape;742;p79"/>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3" name="Google Shape;743;p79"/>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4" name="Google Shape;744;p79"/>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5" name="Google Shape;745;p79"/>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6" name="Google Shape;746;p79"/>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7" name="Google Shape;747;p79"/>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8" name="Google Shape;748;p79"/>
          <p:cNvSpPr/>
          <p:nvPr>
            <p:ph idx="7" type="pic"/>
          </p:nvPr>
        </p:nvSpPr>
        <p:spPr>
          <a:xfrm>
            <a:off x="1711670" y="2790201"/>
            <a:ext cx="1833000" cy="1833000"/>
          </a:xfrm>
          <a:prstGeom prst="rect">
            <a:avLst/>
          </a:prstGeom>
          <a:solidFill>
            <a:srgbClr val="F2F2F2"/>
          </a:solidFill>
          <a:ln>
            <a:noFill/>
          </a:ln>
        </p:spPr>
      </p:sp>
      <p:sp>
        <p:nvSpPr>
          <p:cNvPr id="749" name="Google Shape;749;p79"/>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0" name="Google Shape;750;p79"/>
          <p:cNvSpPr/>
          <p:nvPr>
            <p:ph idx="8" type="pic"/>
          </p:nvPr>
        </p:nvSpPr>
        <p:spPr>
          <a:xfrm>
            <a:off x="5461867" y="2790201"/>
            <a:ext cx="1833000" cy="1833000"/>
          </a:xfrm>
          <a:prstGeom prst="rect">
            <a:avLst/>
          </a:prstGeom>
          <a:solidFill>
            <a:srgbClr val="F2F2F2"/>
          </a:solidFill>
          <a:ln>
            <a:noFill/>
          </a:ln>
        </p:spPr>
      </p:sp>
      <p:sp>
        <p:nvSpPr>
          <p:cNvPr id="751" name="Google Shape;751;p79"/>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79"/>
          <p:cNvSpPr/>
          <p:nvPr>
            <p:ph idx="9" type="pic"/>
          </p:nvPr>
        </p:nvSpPr>
        <p:spPr>
          <a:xfrm>
            <a:off x="9258364" y="2790201"/>
            <a:ext cx="1833000" cy="1833000"/>
          </a:xfrm>
          <a:prstGeom prst="rect">
            <a:avLst/>
          </a:prstGeom>
          <a:solidFill>
            <a:srgbClr val="F2F2F2"/>
          </a:solidFill>
          <a:ln>
            <a:noFill/>
          </a:ln>
        </p:spPr>
      </p:sp>
      <p:sp>
        <p:nvSpPr>
          <p:cNvPr id="753" name="Google Shape;753;p79"/>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4" name="Google Shape;75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55" name="Shape 755"/>
        <p:cNvGrpSpPr/>
        <p:nvPr/>
      </p:nvGrpSpPr>
      <p:grpSpPr>
        <a:xfrm>
          <a:off x="0" y="0"/>
          <a:ext cx="0" cy="0"/>
          <a:chOff x="0" y="0"/>
          <a:chExt cx="0" cy="0"/>
        </a:xfrm>
      </p:grpSpPr>
      <p:sp>
        <p:nvSpPr>
          <p:cNvPr id="756" name="Google Shape;756;p8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7" name="Google Shape;757;p8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8" name="Google Shape;758;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9" name="Google Shape;759;p80"/>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theme" Target="../theme/theme3.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1.png"/><Relationship Id="rId2" Type="http://schemas.openxmlformats.org/officeDocument/2006/relationships/image" Target="../media/image6.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7.xml"/><Relationship Id="rId20" Type="http://schemas.openxmlformats.org/officeDocument/2006/relationships/slideLayout" Target="../slideLayouts/slideLayout57.xml"/><Relationship Id="rId42" Type="http://schemas.openxmlformats.org/officeDocument/2006/relationships/theme" Target="../theme/theme1.xml"/><Relationship Id="rId41" Type="http://schemas.openxmlformats.org/officeDocument/2006/relationships/slideLayout" Target="../slideLayouts/slideLayout78.xml"/><Relationship Id="rId22" Type="http://schemas.openxmlformats.org/officeDocument/2006/relationships/slideLayout" Target="../slideLayouts/slideLayout59.xml"/><Relationship Id="rId21" Type="http://schemas.openxmlformats.org/officeDocument/2006/relationships/slideLayout" Target="../slideLayouts/slideLayout58.xml"/><Relationship Id="rId24" Type="http://schemas.openxmlformats.org/officeDocument/2006/relationships/slideLayout" Target="../slideLayouts/slideLayout61.xml"/><Relationship Id="rId23" Type="http://schemas.openxmlformats.org/officeDocument/2006/relationships/slideLayout" Target="../slideLayouts/slideLayout60.xml"/><Relationship Id="rId1" Type="http://schemas.openxmlformats.org/officeDocument/2006/relationships/image" Target="../media/image1.png"/><Relationship Id="rId2" Type="http://schemas.openxmlformats.org/officeDocument/2006/relationships/image" Target="../media/image6.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26" Type="http://schemas.openxmlformats.org/officeDocument/2006/relationships/slideLayout" Target="../slideLayouts/slideLayout63.xml"/><Relationship Id="rId25" Type="http://schemas.openxmlformats.org/officeDocument/2006/relationships/slideLayout" Target="../slideLayouts/slideLayout62.xml"/><Relationship Id="rId28" Type="http://schemas.openxmlformats.org/officeDocument/2006/relationships/slideLayout" Target="../slideLayouts/slideLayout65.xml"/><Relationship Id="rId27" Type="http://schemas.openxmlformats.org/officeDocument/2006/relationships/slideLayout" Target="../slideLayouts/slideLayout64.xml"/><Relationship Id="rId5" Type="http://schemas.openxmlformats.org/officeDocument/2006/relationships/slideLayout" Target="../slideLayouts/slideLayout42.xml"/><Relationship Id="rId6" Type="http://schemas.openxmlformats.org/officeDocument/2006/relationships/slideLayout" Target="../slideLayouts/slideLayout43.xml"/><Relationship Id="rId29" Type="http://schemas.openxmlformats.org/officeDocument/2006/relationships/slideLayout" Target="../slideLayouts/slideLayout66.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1" Type="http://schemas.openxmlformats.org/officeDocument/2006/relationships/slideLayout" Target="../slideLayouts/slideLayout68.xml"/><Relationship Id="rId30" Type="http://schemas.openxmlformats.org/officeDocument/2006/relationships/slideLayout" Target="../slideLayouts/slideLayout67.xml"/><Relationship Id="rId11" Type="http://schemas.openxmlformats.org/officeDocument/2006/relationships/slideLayout" Target="../slideLayouts/slideLayout48.xml"/><Relationship Id="rId33" Type="http://schemas.openxmlformats.org/officeDocument/2006/relationships/slideLayout" Target="../slideLayouts/slideLayout70.xml"/><Relationship Id="rId10" Type="http://schemas.openxmlformats.org/officeDocument/2006/relationships/slideLayout" Target="../slideLayouts/slideLayout47.xml"/><Relationship Id="rId32" Type="http://schemas.openxmlformats.org/officeDocument/2006/relationships/slideLayout" Target="../slideLayouts/slideLayout69.xml"/><Relationship Id="rId13" Type="http://schemas.openxmlformats.org/officeDocument/2006/relationships/slideLayout" Target="../slideLayouts/slideLayout50.xml"/><Relationship Id="rId35" Type="http://schemas.openxmlformats.org/officeDocument/2006/relationships/slideLayout" Target="../slideLayouts/slideLayout72.xml"/><Relationship Id="rId12" Type="http://schemas.openxmlformats.org/officeDocument/2006/relationships/slideLayout" Target="../slideLayouts/slideLayout49.xml"/><Relationship Id="rId34" Type="http://schemas.openxmlformats.org/officeDocument/2006/relationships/slideLayout" Target="../slideLayouts/slideLayout71.xml"/><Relationship Id="rId15" Type="http://schemas.openxmlformats.org/officeDocument/2006/relationships/slideLayout" Target="../slideLayouts/slideLayout52.xml"/><Relationship Id="rId37" Type="http://schemas.openxmlformats.org/officeDocument/2006/relationships/slideLayout" Target="../slideLayouts/slideLayout74.xml"/><Relationship Id="rId14" Type="http://schemas.openxmlformats.org/officeDocument/2006/relationships/slideLayout" Target="../slideLayouts/slideLayout51.xml"/><Relationship Id="rId36" Type="http://schemas.openxmlformats.org/officeDocument/2006/relationships/slideLayout" Target="../slideLayouts/slideLayout73.xml"/><Relationship Id="rId17" Type="http://schemas.openxmlformats.org/officeDocument/2006/relationships/slideLayout" Target="../slideLayouts/slideLayout54.xml"/><Relationship Id="rId39" Type="http://schemas.openxmlformats.org/officeDocument/2006/relationships/slideLayout" Target="../slideLayouts/slideLayout76.xml"/><Relationship Id="rId16" Type="http://schemas.openxmlformats.org/officeDocument/2006/relationships/slideLayout" Target="../slideLayouts/slideLayout53.xml"/><Relationship Id="rId38" Type="http://schemas.openxmlformats.org/officeDocument/2006/relationships/slideLayout" Target="../slideLayouts/slideLayout75.xml"/><Relationship Id="rId19" Type="http://schemas.openxmlformats.org/officeDocument/2006/relationships/slideLayout" Target="../slideLayouts/slideLayout56.xml"/><Relationship Id="rId18"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88" name="Shape 388"/>
        <p:cNvGrpSpPr/>
        <p:nvPr/>
      </p:nvGrpSpPr>
      <p:grpSpPr>
        <a:xfrm>
          <a:off x="0" y="0"/>
          <a:ext cx="0" cy="0"/>
          <a:chOff x="0" y="0"/>
          <a:chExt cx="0" cy="0"/>
        </a:xfrm>
      </p:grpSpPr>
      <p:sp>
        <p:nvSpPr>
          <p:cNvPr id="389" name="Google Shape;389;p4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0" name="Google Shape;390;p4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1" name="Google Shape;391;p4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2" name="Google Shape;392;p4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 id="2147483725"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9.png"/><Relationship Id="rId4" Type="http://schemas.openxmlformats.org/officeDocument/2006/relationships/image" Target="../media/image40.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hyperlink" Target="https://schl41demo.staywellhealthlibrary.com/Conditions/Diabetes/Managing/Medication/56,DM243" TargetMode="External"/><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hyperlink" Target="https://schl41demo.staywellhealthlibrary.com/Conditions/Diabetes/Tools/40,PrescriptionQuiz" TargetMode="External"/><Relationship Id="rId4" Type="http://schemas.openxmlformats.org/officeDocument/2006/relationships/hyperlink" Target="https://schl41demo.staywellhealthlibrary.com/Library/DiseasesConditions/Adult/Diabetes/85,P00332" TargetMode="External"/><Relationship Id="rId5" Type="http://schemas.openxmlformats.org/officeDocument/2006/relationships/hyperlink" Target="https://schl41demo.staywellhealthlibrary.com/spanish/DiseasesConditions/Adult/Diabetes/85,P03451" TargetMode="External"/><Relationship Id="rId6" Type="http://schemas.openxmlformats.org/officeDocument/2006/relationships/hyperlink" Target="https://schl41demo.staywellhealthlibrary.com/Conditions/Diabetes/Managing/134,254" TargetMode="External"/><Relationship Id="rId7" Type="http://schemas.openxmlformats.org/officeDocument/2006/relationships/image" Target="../media/image1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2.xml"/><Relationship Id="rId3" Type="http://schemas.openxmlformats.org/officeDocument/2006/relationships/image" Target="../media/image46.jpg"/><Relationship Id="rId4" Type="http://schemas.openxmlformats.org/officeDocument/2006/relationships/hyperlink" Target="https://krameshelp.webmdignite.com/"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3.xml"/><Relationship Id="rId3" Type="http://schemas.openxmlformats.org/officeDocument/2006/relationships/image" Target="../media/image45.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 Id="rId3" Type="http://schemas.openxmlformats.org/officeDocument/2006/relationships/hyperlink" Target="https://krameshelp.webmdignite.com/" TargetMode="External"/><Relationship Id="rId4" Type="http://schemas.openxmlformats.org/officeDocument/2006/relationships/image" Target="../media/image49.png"/><Relationship Id="rId5" Type="http://schemas.openxmlformats.org/officeDocument/2006/relationships/image" Target="../media/image4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5.xml"/><Relationship Id="rId3" Type="http://schemas.openxmlformats.org/officeDocument/2006/relationships/image" Target="../media/image47.jpg"/><Relationship Id="rId4" Type="http://schemas.openxmlformats.org/officeDocument/2006/relationships/hyperlink" Target="https://schl41demo.staywellhealthlibrary.com/Conditions/Diabetes/" TargetMode="External"/><Relationship Id="rId5" Type="http://schemas.openxmlformats.org/officeDocument/2006/relationships/hyperlink" Target="https://schl41demo.staywellhealthlibrary.com/InteractiveTools/Quizzes/40,DiabetesQuiz2" TargetMode="External"/><Relationship Id="rId6" Type="http://schemas.openxmlformats.org/officeDocument/2006/relationships/hyperlink" Target="https://schl41demo.staywellhealthlibrary.com/InteractiveTools/RiskAssessments/42,Type2DiabetesRisk" TargetMode="External"/><Relationship Id="rId7" Type="http://schemas.openxmlformats.org/officeDocument/2006/relationships/hyperlink" Target="https://schl41demo.staywellhealthlibrary.com/MultimediaRoom/VideoLibrary/?e=0#player:207,WN01576_eng" TargetMode="External"/><Relationship Id="rId8" Type="http://schemas.openxmlformats.org/officeDocument/2006/relationships/hyperlink" Target="https://schl41demo.staywellhealthlibrary.com/MultimediaRoom/VideoLibrary/?e=0#player:207,WN01576_eng"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 Id="rId3" Type="http://schemas.openxmlformats.org/officeDocument/2006/relationships/image" Target="../media/image43.png"/><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7.xml"/><Relationship Id="rId3" Type="http://schemas.openxmlformats.org/officeDocument/2006/relationships/image" Target="../media/image42.jpg"/><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8.xml"/><Relationship Id="rId3" Type="http://schemas.openxmlformats.org/officeDocument/2006/relationships/hyperlink" Target="https://schl41demo.staywellhealthlibrary.com/Conditions/Diabetes/85,P00335" TargetMode="External"/><Relationship Id="rId4" Type="http://schemas.openxmlformats.org/officeDocument/2006/relationships/hyperlink" Target="https://schl41demo.staywellhealthlibrary.com/Conditions/diabetes/85,p03454" TargetMode="External"/><Relationship Id="rId5" Type="http://schemas.openxmlformats.org/officeDocument/2006/relationships/hyperlink" Target="https://schl41demo.staywellhealthlibrary.com/Conditions/Diabetes/85,P00333" TargetMode="External"/><Relationship Id="rId6" Type="http://schemas.openxmlformats.org/officeDocument/2006/relationships/hyperlink" Target="https://schl41demo.staywellhealthlibrary.com/Conditions/Diabetes/Types/PreDiabetes/56,19800"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9.xml"/><Relationship Id="rId3" Type="http://schemas.openxmlformats.org/officeDocument/2006/relationships/hyperlink" Target="https://schl41demo.staywellhealthlibrary.com/Library/News/Newsletters/Chronic/88,p12333" TargetMode="External"/><Relationship Id="rId4" Type="http://schemas.openxmlformats.org/officeDocument/2006/relationships/hyperlink" Target="https://schl41demo.staywellhealthlibrary.com/88,p11135" TargetMode="External"/><Relationship Id="rId5" Type="http://schemas.openxmlformats.org/officeDocument/2006/relationships/hyperlink" Target="https://schl41demo.staywellhealthlibrary.com/Conditions/Diabetes/Managing/Active/56,DM204" TargetMode="External"/><Relationship Id="rId6" Type="http://schemas.openxmlformats.org/officeDocument/2006/relationships/hyperlink" Target="https://schl41demo.staywellhealthlibrary.com/Conditions/Diabetes/85,P00339" TargetMode="External"/><Relationship Id="rId7" Type="http://schemas.openxmlformats.org/officeDocument/2006/relationships/hyperlink" Target="https://schl41demo.staywellhealthlibrary.com/Conditions/Diabetes/56,DM113"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3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0.xml"/><Relationship Id="rId3" Type="http://schemas.openxmlformats.org/officeDocument/2006/relationships/hyperlink" Target="https://schl41demo.staywellhealthlibrary.com/Conditions/Diabetes/YourFamily/Children/90,P01978" TargetMode="External"/><Relationship Id="rId4" Type="http://schemas.openxmlformats.org/officeDocument/2006/relationships/hyperlink" Target="https://schl41demo.staywellhealthlibrary.com/Search/90,p05082" TargetMode="External"/><Relationship Id="rId5" Type="http://schemas.openxmlformats.org/officeDocument/2006/relationships/hyperlink" Target="https://schl41demo.staywellhealthlibrary.com/Conditions/Diabetes/1,4191" TargetMode="External"/><Relationship Id="rId6" Type="http://schemas.openxmlformats.org/officeDocument/2006/relationships/hyperlink" Target="https://schl41demo.staywellhealthlibrary.com/Search/56,dm224"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1.xml"/><Relationship Id="rId3" Type="http://schemas.openxmlformats.org/officeDocument/2006/relationships/hyperlink" Target="https://schl41demo.staywellhealthlibrary.com/Conditions/Diabetes/56,DM113" TargetMode="External"/><Relationship Id="rId4" Type="http://schemas.openxmlformats.org/officeDocument/2006/relationships/hyperlink" Target="https://schl41demo.staywellhealthlibrary.com/Conditions/Diabetes/Managing/Eating/134,255" TargetMode="External"/><Relationship Id="rId5" Type="http://schemas.openxmlformats.org/officeDocument/2006/relationships/hyperlink" Target="https://schl41demo.staywellhealthlibrary.com/Conditions/Diabetes/Managing/Eating/85,P00329" TargetMode="External"/><Relationship Id="rId6" Type="http://schemas.openxmlformats.org/officeDocument/2006/relationships/hyperlink" Target="https://schl41demo.staywellhealthlibrary.com/Conditions/Diabetes/Managing/1,4517"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2.xml"/><Relationship Id="rId3" Type="http://schemas.openxmlformats.org/officeDocument/2006/relationships/hyperlink" Target="https://schl41demo.staywellhealthlibrary.com/Conditions/Diabetes/85,P00330" TargetMode="External"/><Relationship Id="rId4" Type="http://schemas.openxmlformats.org/officeDocument/2006/relationships/hyperlink" Target="https://schl41demo.staywellhealthlibrary.com/Search/85,p03449" TargetMode="External"/><Relationship Id="rId5" Type="http://schemas.openxmlformats.org/officeDocument/2006/relationships/hyperlink" Target="https://schl41demo.staywellhealthlibrary.com/Conditions/Diabetes/Complications/Foot/56,4029" TargetMode="External"/><Relationship Id="rId6" Type="http://schemas.openxmlformats.org/officeDocument/2006/relationships/hyperlink" Target="https://schl41demo.staywellhealthlibrary.com/Conditions/Diabetes/Complications/Heart/85,P00340" TargetMode="External"/><Relationship Id="rId7" Type="http://schemas.openxmlformats.org/officeDocument/2006/relationships/hyperlink" Target="https://schl41demo.staywellhealthlibrary.com/Conditions/diabetes/85,P03459"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3.xml"/><Relationship Id="rId3" Type="http://schemas.openxmlformats.org/officeDocument/2006/relationships/hyperlink" Target="https://schl41demo.staywellhealthlibrary.com/MultimediaRoom/VideoLibrary/?e=0#player:207,WN01576_eng" TargetMode="External"/><Relationship Id="rId4" Type="http://schemas.openxmlformats.org/officeDocument/2006/relationships/hyperlink" Target="https://schl41demo.staywellhealthlibrary.com/MultimediaRoom/VideoLibrary/?e=0#player:207,WN01579_eng" TargetMode="External"/><Relationship Id="rId5" Type="http://schemas.openxmlformats.org/officeDocument/2006/relationships/hyperlink" Target="https://schl41demo.staywellhealthlibrary.com/MultimediaRoom/VideoLibrary/?e=0#player:207,WN00228_eng" TargetMode="External"/><Relationship Id="rId6" Type="http://schemas.openxmlformats.org/officeDocument/2006/relationships/hyperlink" Target="https://schl41demo.staywellhealthlibrary.com/MultimediaRoom/VideoLibrary/?e=0#player:207,WN01694_eng" TargetMode="External"/><Relationship Id="rId7" Type="http://schemas.openxmlformats.org/officeDocument/2006/relationships/hyperlink" Target="https://schl41demo.staywellhealthlibrary.com/MultimediaRoom/VideoLibrary/?e=0#player:207,WN01711_eng" TargetMode="External"/><Relationship Id="rId8" Type="http://schemas.openxmlformats.org/officeDocument/2006/relationships/hyperlink" Target="https://schl41demo.staywellhealthlibrary.com/MultimediaRoom/VideoLibrary/?e=0#player:138,W1336"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2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26.png"/><Relationship Id="rId8" Type="http://schemas.openxmlformats.org/officeDocument/2006/relationships/image" Target="../media/image3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18.png"/><Relationship Id="rId4" Type="http://schemas.openxmlformats.org/officeDocument/2006/relationships/image" Target="../media/image22.png"/><Relationship Id="rId5" Type="http://schemas.openxmlformats.org/officeDocument/2006/relationships/image" Target="../media/image2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9" Type="http://schemas.openxmlformats.org/officeDocument/2006/relationships/image" Target="../media/image30.png"/><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hyperlink" Target="https://krameshelp.webmdignite.com/" TargetMode="External"/><Relationship Id="rId8" Type="http://schemas.openxmlformats.org/officeDocument/2006/relationships/image" Target="../media/image2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5.xml"/><Relationship Id="rId3" Type="http://schemas.openxmlformats.org/officeDocument/2006/relationships/image" Target="../media/image50.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hyperlink" Target="https://schl41demo.staywellhealthlibrary.com/Conditions/Diabetes/85,P00335" TargetMode="External"/><Relationship Id="rId4" Type="http://schemas.openxmlformats.org/officeDocument/2006/relationships/hyperlink" Target="https://schl41demo.staywellhealthlibrary.com/Conditions/diabetes/85,p03454" TargetMode="External"/><Relationship Id="rId9" Type="http://schemas.openxmlformats.org/officeDocument/2006/relationships/image" Target="../media/image21.jpg"/><Relationship Id="rId5" Type="http://schemas.openxmlformats.org/officeDocument/2006/relationships/hyperlink" Target="https://schl41demo.staywellhealthlibrary.com/Conditions/Diabetes/56,20566" TargetMode="External"/><Relationship Id="rId6" Type="http://schemas.openxmlformats.org/officeDocument/2006/relationships/hyperlink" Target="https://schl41demo.staywellhealthlibrary.com/Library/News/Newsletters/Chronic/88,p12333" TargetMode="External"/><Relationship Id="rId7" Type="http://schemas.openxmlformats.org/officeDocument/2006/relationships/hyperlink" Target="https://schl41demo.staywellhealthlibrary.com/Conditions/Diabetes/Complications/Foot/56,4029" TargetMode="External"/><Relationship Id="rId8" Type="http://schemas.openxmlformats.org/officeDocument/2006/relationships/image" Target="../media/image28.jpg"/><Relationship Id="rId11" Type="http://schemas.openxmlformats.org/officeDocument/2006/relationships/image" Target="../media/image23.jpg"/><Relationship Id="rId10" Type="http://schemas.openxmlformats.org/officeDocument/2006/relationships/image" Target="../media/image24.jpg"/><Relationship Id="rId12" Type="http://schemas.openxmlformats.org/officeDocument/2006/relationships/image" Target="../media/image1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hyperlink" Target="https://schl41demo.staywellhealthlibrary.com/88,p11135" TargetMode="External"/><Relationship Id="rId4" Type="http://schemas.openxmlformats.org/officeDocument/2006/relationships/hyperlink" Target="https://schl41demo.staywellhealthlibrary.com/Conditions/Diabetes/Complications/Heart/85,P00340" TargetMode="External"/><Relationship Id="rId9" Type="http://schemas.openxmlformats.org/officeDocument/2006/relationships/image" Target="../media/image26.png"/><Relationship Id="rId5" Type="http://schemas.openxmlformats.org/officeDocument/2006/relationships/hyperlink" Target="https://schl41demo.staywellhealthlibrary.com/Conditions/diabetes/85,P03459" TargetMode="External"/><Relationship Id="rId6" Type="http://schemas.openxmlformats.org/officeDocument/2006/relationships/hyperlink" Target="https://schl41demo.staywellhealthlibrary.com/Conditions/Diabetes/85,P00330" TargetMode="External"/><Relationship Id="rId7" Type="http://schemas.openxmlformats.org/officeDocument/2006/relationships/hyperlink" Target="https://schl41demo.staywellhealthlibrary.com/Search/85,p03449" TargetMode="External"/><Relationship Id="rId8" Type="http://schemas.openxmlformats.org/officeDocument/2006/relationships/hyperlink" Target="https://schl41demo.staywellhealthlibrary.com/Library/News/Newsletters/Chronic/88,p12368" TargetMode="External"/><Relationship Id="rId11" Type="http://schemas.openxmlformats.org/officeDocument/2006/relationships/image" Target="../media/image33.jpg"/><Relationship Id="rId10" Type="http://schemas.openxmlformats.org/officeDocument/2006/relationships/image" Target="../media/image31.jpg"/><Relationship Id="rId13" Type="http://schemas.openxmlformats.org/officeDocument/2006/relationships/image" Target="../media/image27.jpg"/><Relationship Id="rId12" Type="http://schemas.openxmlformats.org/officeDocument/2006/relationships/image" Target="../media/image29.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image" Target="../media/image26.png"/><Relationship Id="rId4" Type="http://schemas.openxmlformats.org/officeDocument/2006/relationships/hyperlink" Target="https://schl41demo.staywellhealthlibrary.com/Conditions/Diabetes/1,4191" TargetMode="External"/><Relationship Id="rId9" Type="http://schemas.openxmlformats.org/officeDocument/2006/relationships/image" Target="../media/image34.png"/><Relationship Id="rId5" Type="http://schemas.openxmlformats.org/officeDocument/2006/relationships/hyperlink" Target="https://schl41demo.staywellhealthlibrary.com/Conditions/Diabetes/YourFamily/Children/90,P01978" TargetMode="External"/><Relationship Id="rId6" Type="http://schemas.openxmlformats.org/officeDocument/2006/relationships/hyperlink" Target="https://schl41demo.staywellhealthlibrary.com/Search/90,p05082" TargetMode="External"/><Relationship Id="rId7" Type="http://schemas.openxmlformats.org/officeDocument/2006/relationships/hyperlink" Target="https://schl41demo.staywellhealthlibrary.com/Conditions/Diabetes/Types/PreDiabetes/56,19800" TargetMode="External"/><Relationship Id="rId8" Type="http://schemas.openxmlformats.org/officeDocument/2006/relationships/hyperlink" Target="https://schl41demo.staywellhealthlibrary.com/InteractiveTools/Quizzes/40,DiabetesQuiz2" TargetMode="External"/><Relationship Id="rId11" Type="http://schemas.openxmlformats.org/officeDocument/2006/relationships/image" Target="../media/image39.jpg"/><Relationship Id="rId10" Type="http://schemas.openxmlformats.org/officeDocument/2006/relationships/image" Target="../media/image37.jpg"/><Relationship Id="rId12" Type="http://schemas.openxmlformats.org/officeDocument/2006/relationships/image" Target="../media/image38.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9.xml"/><Relationship Id="rId3" Type="http://schemas.openxmlformats.org/officeDocument/2006/relationships/image" Target="../media/image4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764" name="Shape 764"/>
        <p:cNvGrpSpPr/>
        <p:nvPr/>
      </p:nvGrpSpPr>
      <p:grpSpPr>
        <a:xfrm>
          <a:off x="0" y="0"/>
          <a:ext cx="0" cy="0"/>
          <a:chOff x="0" y="0"/>
          <a:chExt cx="0" cy="0"/>
        </a:xfrm>
      </p:grpSpPr>
      <p:sp>
        <p:nvSpPr>
          <p:cNvPr id="765" name="Google Shape;765;p81"/>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766" name="Google Shape;766;p81"/>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767" name="Google Shape;767;p81"/>
          <p:cNvPicPr preferRelativeResize="0"/>
          <p:nvPr/>
        </p:nvPicPr>
        <p:blipFill rotWithShape="1">
          <a:blip r:embed="rId4">
            <a:alphaModFix/>
          </a:blip>
          <a:srcRect b="-10430" l="1766" r="31566" t="10430"/>
          <a:stretch/>
        </p:blipFill>
        <p:spPr>
          <a:xfrm>
            <a:off x="7025175" y="-4532225"/>
            <a:ext cx="10236300" cy="10241100"/>
          </a:xfrm>
          <a:prstGeom prst="pie">
            <a:avLst>
              <a:gd fmla="val 5392956" name="adj1"/>
              <a:gd fmla="val 10796016" name="adj2"/>
            </a:avLst>
          </a:prstGeom>
          <a:noFill/>
          <a:ln>
            <a:noFill/>
          </a:ln>
        </p:spPr>
      </p:pic>
      <p:grpSp>
        <p:nvGrpSpPr>
          <p:cNvPr id="768" name="Google Shape;768;p81"/>
          <p:cNvGrpSpPr/>
          <p:nvPr/>
        </p:nvGrpSpPr>
        <p:grpSpPr>
          <a:xfrm>
            <a:off x="7635575" y="3603525"/>
            <a:ext cx="3384375" cy="2815800"/>
            <a:chOff x="7635575" y="3603525"/>
            <a:chExt cx="3384375" cy="2815800"/>
          </a:xfrm>
        </p:grpSpPr>
        <p:sp>
          <p:nvSpPr>
            <p:cNvPr id="769" name="Google Shape;769;p81"/>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0" name="Google Shape;770;p81"/>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771" name="Google Shape;771;p81"/>
          <p:cNvSpPr txBox="1"/>
          <p:nvPr>
            <p:ph idx="1" type="body"/>
          </p:nvPr>
        </p:nvSpPr>
        <p:spPr>
          <a:xfrm>
            <a:off x="542825" y="1546500"/>
            <a:ext cx="44826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a:t>
            </a:r>
            <a:r>
              <a:rPr lang="en-US"/>
              <a:t>Healthy Diabetes</a:t>
            </a:r>
            <a:r>
              <a:rPr lang="en-US"/>
              <a:t> </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0" name="Shape 890"/>
        <p:cNvGrpSpPr/>
        <p:nvPr/>
      </p:nvGrpSpPr>
      <p:grpSpPr>
        <a:xfrm>
          <a:off x="0" y="0"/>
          <a:ext cx="0" cy="0"/>
          <a:chOff x="0" y="0"/>
          <a:chExt cx="0" cy="0"/>
        </a:xfrm>
      </p:grpSpPr>
      <p:sp>
        <p:nvSpPr>
          <p:cNvPr id="891" name="Google Shape;891;p90"/>
          <p:cNvSpPr txBox="1"/>
          <p:nvPr>
            <p:ph type="title"/>
          </p:nvPr>
        </p:nvSpPr>
        <p:spPr>
          <a:xfrm>
            <a:off x="740664" y="659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892" name="Google Shape;892;p90"/>
          <p:cNvSpPr txBox="1"/>
          <p:nvPr>
            <p:ph idx="1" type="body"/>
          </p:nvPr>
        </p:nvSpPr>
        <p:spPr>
          <a:xfrm>
            <a:off x="740675" y="1472184"/>
            <a:ext cx="10629000" cy="338700"/>
          </a:xfrm>
          <a:prstGeom prst="rect">
            <a:avLst/>
          </a:prstGeom>
        </p:spPr>
        <p:txBody>
          <a:bodyPr anchorCtr="0" anchor="t" bIns="45700" lIns="0" spcFirstLastPara="1" rIns="91425" wrap="square" tIns="45700">
            <a:spAutoFit/>
          </a:bodyPr>
          <a:lstStyle/>
          <a:p>
            <a:pPr indent="0" lvl="0" marL="0" rtl="0" algn="l">
              <a:lnSpc>
                <a:spcPct val="100000"/>
              </a:lnSpc>
              <a:spcBef>
                <a:spcPts val="0"/>
              </a:spcBef>
              <a:spcAft>
                <a:spcPts val="0"/>
              </a:spcAft>
              <a:buNone/>
            </a:pPr>
            <a:r>
              <a:rPr lang="en-US">
                <a:solidFill>
                  <a:srgbClr val="000000"/>
                </a:solidFill>
                <a:latin typeface="Plus Jakarta Sans"/>
                <a:ea typeface="Plus Jakarta Sans"/>
                <a:cs typeface="Plus Jakarta Sans"/>
                <a:sym typeface="Plus Jakarta Sans"/>
              </a:rPr>
              <a:t>4 Ways to Make the Most of Your Diabetes Medicine</a:t>
            </a:r>
            <a:endParaRPr>
              <a:solidFill>
                <a:srgbClr val="000000"/>
              </a:solidFill>
              <a:latin typeface="Plus Jakarta Sans"/>
              <a:ea typeface="Plus Jakarta Sans"/>
              <a:cs typeface="Plus Jakarta Sans"/>
              <a:sym typeface="Plus Jakarta Sans"/>
            </a:endParaRPr>
          </a:p>
        </p:txBody>
      </p:sp>
      <p:sp>
        <p:nvSpPr>
          <p:cNvPr id="893" name="Google Shape;893;p90"/>
          <p:cNvSpPr txBox="1"/>
          <p:nvPr>
            <p:ph idx="2" type="body"/>
          </p:nvPr>
        </p:nvSpPr>
        <p:spPr>
          <a:xfrm>
            <a:off x="740675" y="1891425"/>
            <a:ext cx="8786100" cy="47907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Some people can reach their target blood sugar range with healthy eating and regular exercise alone, while others need a little extra support from diabetes medications. In these cases, your healthcare provider may prescribe you pills, insulin, and other injectable medicines.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The common thread among all these medications: For the best outcomes, it’s important to take them correctly. Here’s some tips on what to do.</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1. Don’t delay filling your prescription</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Your </a:t>
            </a:r>
            <a:r>
              <a:rPr lang="en-US" sz="1200">
                <a:solidFill>
                  <a:schemeClr val="accent2"/>
                </a:solidFill>
                <a:latin typeface="Plus Jakarta Sans"/>
                <a:ea typeface="Plus Jakarta Sans"/>
                <a:cs typeface="Plus Jakarta Sans"/>
                <a:sym typeface="Plus Jakarta Sans"/>
              </a:rPr>
              <a:t>healthcare provider</a:t>
            </a:r>
            <a:r>
              <a:rPr lang="en-US" sz="1200">
                <a:solidFill>
                  <a:srgbClr val="000000"/>
                </a:solidFill>
                <a:latin typeface="Plus Jakarta Sans"/>
                <a:ea typeface="Plus Jakarta Sans"/>
                <a:cs typeface="Plus Jakarta Sans"/>
                <a:sym typeface="Plus Jakarta Sans"/>
              </a:rPr>
              <a:t> is there to suggest the best diabetes medicine(s) for you. But it’s up to you to put your treatment plan into action, and that starts with filling the prescription. If your pharmacy offers refill reminders, consider signing up.</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chemeClr val="accent1"/>
                </a:solidFill>
                <a:latin typeface="Plus Jakarta Sans"/>
                <a:ea typeface="Plus Jakarta Sans"/>
                <a:cs typeface="Plus Jakarta Sans"/>
                <a:sym typeface="Plus Jakarta Sans"/>
              </a:rPr>
              <a:t>[Callout/CTA]</a:t>
            </a:r>
            <a:endParaRPr sz="1200">
              <a:solidFill>
                <a:schemeClr val="accent1"/>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For people with diabetes, staying healthy may mean taking multiple medicines. But between various pills and injections, how do you keep track of them all? Look no further than our </a:t>
            </a:r>
            <a:r>
              <a:rPr i="1"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diabetes medicine guide</a:t>
            </a:r>
            <a:r>
              <a:rPr i="1" lang="en-US" sz="1200">
                <a:solidFill>
                  <a:srgbClr val="000000"/>
                </a:solidFill>
                <a:latin typeface="Plus Jakarta Sans"/>
                <a:ea typeface="Plus Jakarta Sans"/>
                <a:cs typeface="Plus Jakarta Sans"/>
                <a:sym typeface="Plus Jakarta Sans"/>
              </a:rPr>
              <a:t>.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2. Take it like a pro</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Always follow your </a:t>
            </a:r>
            <a:r>
              <a:rPr lang="en-US" sz="1200">
                <a:solidFill>
                  <a:schemeClr val="accent2"/>
                </a:solidFill>
                <a:latin typeface="Plus Jakarta Sans"/>
                <a:ea typeface="Plus Jakarta Sans"/>
                <a:cs typeface="Plus Jakarta Sans"/>
                <a:sym typeface="Plus Jakarta Sans"/>
              </a:rPr>
              <a:t>provider’s</a:t>
            </a:r>
            <a:r>
              <a:rPr lang="en-US" sz="1200">
                <a:solidFill>
                  <a:srgbClr val="000000"/>
                </a:solidFill>
                <a:latin typeface="Plus Jakarta Sans"/>
                <a:ea typeface="Plus Jakarta Sans"/>
                <a:cs typeface="Plus Jakarta Sans"/>
                <a:sym typeface="Plus Jakarta Sans"/>
              </a:rPr>
              <a:t> instructions when it comes to taking your medicine. To get the most out of your meds (and lower your risk for side effects), you should know:</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How much medicine to take and how often</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When to take it for the best timing with your meals and daily routine</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What to do if you forget a dose or are delayed taking it</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Which medicines can be taken together if you’re on more than one</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How to tell if a medicine is working for you</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Which unwanted side effects are possible, and what to do if they occur</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And remember, your </a:t>
            </a:r>
            <a:r>
              <a:rPr lang="en-US" sz="1200">
                <a:solidFill>
                  <a:schemeClr val="accent2"/>
                </a:solidFill>
                <a:latin typeface="Plus Jakarta Sans"/>
                <a:ea typeface="Plus Jakarta Sans"/>
                <a:cs typeface="Plus Jakarta Sans"/>
                <a:sym typeface="Plus Jakarta Sans"/>
              </a:rPr>
              <a:t>provider</a:t>
            </a:r>
            <a:r>
              <a:rPr lang="en-US" sz="1200">
                <a:solidFill>
                  <a:srgbClr val="000000"/>
                </a:solidFill>
                <a:latin typeface="Plus Jakarta Sans"/>
                <a:ea typeface="Plus Jakarta Sans"/>
                <a:cs typeface="Plus Jakarta Sans"/>
                <a:sym typeface="Plus Jakarta Sans"/>
              </a:rPr>
              <a:t> or </a:t>
            </a:r>
            <a:r>
              <a:rPr lang="en-US" sz="1200">
                <a:solidFill>
                  <a:schemeClr val="accent2"/>
                </a:solidFill>
                <a:latin typeface="Plus Jakarta Sans"/>
                <a:ea typeface="Plus Jakarta Sans"/>
                <a:cs typeface="Plus Jakarta Sans"/>
                <a:sym typeface="Plus Jakarta Sans"/>
              </a:rPr>
              <a:t>pharmacist</a:t>
            </a:r>
            <a:r>
              <a:rPr lang="en-US" sz="1200">
                <a:solidFill>
                  <a:srgbClr val="000000"/>
                </a:solidFill>
                <a:latin typeface="Plus Jakarta Sans"/>
                <a:ea typeface="Plus Jakarta Sans"/>
                <a:cs typeface="Plus Jakarta Sans"/>
                <a:sym typeface="Plus Jakarta Sans"/>
              </a:rPr>
              <a:t> can answer any other questions you have.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4C4C4C"/>
              </a:solidFill>
              <a:latin typeface="Plus Jakarta Sans"/>
              <a:ea typeface="Plus Jakarta Sans"/>
              <a:cs typeface="Plus Jakarta Sans"/>
              <a:sym typeface="Plus Jakarta Sans"/>
            </a:endParaRPr>
          </a:p>
          <a:p>
            <a:pPr indent="0" lvl="0" marL="0" rtl="0" algn="l">
              <a:lnSpc>
                <a:spcPct val="100000"/>
              </a:lnSpc>
              <a:spcBef>
                <a:spcPts val="100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p>
        </p:txBody>
      </p:sp>
      <p:sp>
        <p:nvSpPr>
          <p:cNvPr id="894" name="Google Shape;894;p90"/>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Diabetes care  team’s </a:t>
            </a:r>
            <a:r>
              <a:rPr b="1" i="1" lang="en-US" sz="1300">
                <a:solidFill>
                  <a:schemeClr val="accent3"/>
                </a:solidFill>
                <a:latin typeface="Plus Jakarta Sans"/>
                <a:ea typeface="Plus Jakarta Sans"/>
                <a:cs typeface="Plus Jakarta Sans"/>
                <a:sym typeface="Plus Jakarta Sans"/>
              </a:rPr>
              <a:t>quotes</a:t>
            </a:r>
            <a:r>
              <a:rPr b="1" i="1" lang="en-US" sz="1300">
                <a:solidFill>
                  <a:schemeClr val="accent3"/>
                </a:solidFill>
                <a:latin typeface="Plus Jakarta Sans"/>
                <a:ea typeface="Plus Jakarta Sans"/>
                <a:cs typeface="Plus Jakarta Sans"/>
                <a:sym typeface="Plus Jakarta Sans"/>
              </a:rPr>
              <a:t>,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895" name="Google Shape;895;p90"/>
          <p:cNvGrpSpPr/>
          <p:nvPr/>
        </p:nvGrpSpPr>
        <p:grpSpPr>
          <a:xfrm>
            <a:off x="10219200" y="2637025"/>
            <a:ext cx="681600" cy="681600"/>
            <a:chOff x="10294125" y="1691525"/>
            <a:chExt cx="681600" cy="681600"/>
          </a:xfrm>
        </p:grpSpPr>
        <p:sp>
          <p:nvSpPr>
            <p:cNvPr id="896" name="Google Shape;896;p90"/>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97" name="Google Shape;897;p90"/>
            <p:cNvPicPr preferRelativeResize="0"/>
            <p:nvPr/>
          </p:nvPicPr>
          <p:blipFill>
            <a:blip r:embed="rId4">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2" name="Shape 902"/>
        <p:cNvGrpSpPr/>
        <p:nvPr/>
      </p:nvGrpSpPr>
      <p:grpSpPr>
        <a:xfrm>
          <a:off x="0" y="0"/>
          <a:ext cx="0" cy="0"/>
          <a:chOff x="0" y="0"/>
          <a:chExt cx="0" cy="0"/>
        </a:xfrm>
      </p:grpSpPr>
      <p:sp>
        <p:nvSpPr>
          <p:cNvPr id="903" name="Google Shape;903;p91"/>
          <p:cNvSpPr txBox="1"/>
          <p:nvPr>
            <p:ph type="title"/>
          </p:nvPr>
        </p:nvSpPr>
        <p:spPr>
          <a:xfrm>
            <a:off x="740664" y="-39127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 continued</a:t>
            </a:r>
            <a:endParaRPr/>
          </a:p>
        </p:txBody>
      </p:sp>
      <p:sp>
        <p:nvSpPr>
          <p:cNvPr id="904" name="Google Shape;904;p91"/>
          <p:cNvSpPr txBox="1"/>
          <p:nvPr>
            <p:ph idx="2" type="body"/>
          </p:nvPr>
        </p:nvSpPr>
        <p:spPr>
          <a:xfrm>
            <a:off x="723900" y="1111400"/>
            <a:ext cx="8826300" cy="53397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lang="en-US" sz="1200">
                <a:solidFill>
                  <a:schemeClr val="accent1"/>
                </a:solidFill>
                <a:latin typeface="Plus Jakarta Sans"/>
                <a:ea typeface="Plus Jakarta Sans"/>
                <a:cs typeface="Plus Jakarta Sans"/>
                <a:sym typeface="Plus Jakarta Sans"/>
              </a:rPr>
              <a:t>[Callout/CTA]</a:t>
            </a:r>
            <a:endParaRPr sz="1200">
              <a:solidFill>
                <a:schemeClr val="accent1"/>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Think you’re a medication whiz by now? It’s time to put that knowledge to the test! Take our </a:t>
            </a:r>
            <a:r>
              <a:rPr i="1"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prescription medicine quiz </a:t>
            </a:r>
            <a:r>
              <a:rPr i="1" lang="en-US" sz="1200">
                <a:solidFill>
                  <a:srgbClr val="000000"/>
                </a:solidFill>
                <a:latin typeface="Plus Jakarta Sans"/>
                <a:ea typeface="Plus Jakarta Sans"/>
                <a:cs typeface="Plus Jakarta Sans"/>
                <a:sym typeface="Plus Jakarta Sans"/>
              </a:rPr>
              <a:t>to see if you’re as pill smart as you say you are.</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3. Focus on full-body health</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Did you know that diabetes medicines work best when used along with meal planning and regular exercise? They’re not a replacement for these healthy habits.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Another piece of advice: If you have high blood pressure or high cholesterol, work with your </a:t>
            </a:r>
            <a:r>
              <a:rPr lang="en-US" sz="1200">
                <a:solidFill>
                  <a:schemeClr val="accent2"/>
                </a:solidFill>
                <a:latin typeface="Plus Jakarta Sans"/>
                <a:ea typeface="Plus Jakarta Sans"/>
                <a:cs typeface="Plus Jakarta Sans"/>
                <a:sym typeface="Plus Jakarta Sans"/>
              </a:rPr>
              <a:t>provider</a:t>
            </a:r>
            <a:r>
              <a:rPr lang="en-US" sz="1200">
                <a:solidFill>
                  <a:srgbClr val="000000"/>
                </a:solidFill>
                <a:latin typeface="Plus Jakarta Sans"/>
                <a:ea typeface="Plus Jakarta Sans"/>
                <a:cs typeface="Plus Jakarta Sans"/>
                <a:sym typeface="Plus Jakarta Sans"/>
              </a:rPr>
              <a:t> to manage those conditions, too. In some cases, that may mean taking additional medicine.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chemeClr val="accent1"/>
                </a:solidFill>
                <a:latin typeface="Plus Jakarta Sans"/>
                <a:ea typeface="Plus Jakarta Sans"/>
                <a:cs typeface="Plus Jakarta Sans"/>
                <a:sym typeface="Plus Jakarta Sans"/>
              </a:rPr>
              <a:t>[Callout/CTA]</a:t>
            </a:r>
            <a:endParaRPr sz="1200">
              <a:solidFill>
                <a:schemeClr val="accent1"/>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Whether you’re newly diagnosed or have been monitoring your condition for a while now, it’s a good idea to take a refresher course on healthy food habits. Use these</a:t>
            </a:r>
            <a:r>
              <a:rPr i="1" lang="en-US" sz="1200">
                <a:solidFill>
                  <a:schemeClr val="accent3"/>
                </a:solidFill>
                <a:latin typeface="Plus Jakarta Sans"/>
                <a:ea typeface="Plus Jakarta Sans"/>
                <a:cs typeface="Plus Jakarta Sans"/>
                <a:sym typeface="Plus Jakarta Sans"/>
              </a:rPr>
              <a:t> </a:t>
            </a:r>
            <a:r>
              <a:rPr i="1"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cooking tips</a:t>
            </a:r>
            <a:r>
              <a:rPr i="1" lang="en-US" sz="1200">
                <a:solidFill>
                  <a:schemeClr val="accent3"/>
                </a:solidFill>
                <a:latin typeface="Plus Jakarta Sans"/>
                <a:ea typeface="Plus Jakarta Sans"/>
                <a:cs typeface="Plus Jakarta Sans"/>
                <a:sym typeface="Plus Jakarta Sans"/>
              </a:rPr>
              <a:t> </a:t>
            </a:r>
            <a:r>
              <a:rPr i="1" lang="en-US" sz="1200">
                <a:solidFill>
                  <a:srgbClr val="000000"/>
                </a:solidFill>
                <a:latin typeface="Plus Jakarta Sans"/>
                <a:ea typeface="Plus Jakarta Sans"/>
                <a:cs typeface="Plus Jakarta Sans"/>
                <a:sym typeface="Plus Jakarta Sans"/>
              </a:rPr>
              <a:t>next time you meal prep (also available in </a:t>
            </a:r>
            <a:r>
              <a:rPr i="1"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Spanish</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4. Speak up about concerns</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Do you feel drained by your medicine regimen? Are you having uncomfortable side effects? Does it suddenly feel like a prescription that you’ve taken for a while doesn’t work as well anymore?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Share these kinds of worries with your </a:t>
            </a:r>
            <a:r>
              <a:rPr lang="en-US" sz="1200">
                <a:solidFill>
                  <a:schemeClr val="accent2"/>
                </a:solidFill>
                <a:latin typeface="Plus Jakarta Sans"/>
                <a:ea typeface="Plus Jakarta Sans"/>
                <a:cs typeface="Plus Jakarta Sans"/>
                <a:sym typeface="Plus Jakarta Sans"/>
              </a:rPr>
              <a:t>provider</a:t>
            </a:r>
            <a:r>
              <a:rPr lang="en-US" sz="1200">
                <a:solidFill>
                  <a:srgbClr val="000000"/>
                </a:solidFill>
                <a:latin typeface="Plus Jakarta Sans"/>
                <a:ea typeface="Plus Jakarta Sans"/>
                <a:cs typeface="Plus Jakarta Sans"/>
                <a:sym typeface="Plus Jakarta Sans"/>
              </a:rPr>
              <a:t>. Together, you can come up with a game plan for how to counter these challenges and get back in control.</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chemeClr val="accent1"/>
                </a:solidFill>
                <a:latin typeface="Plus Jakarta Sans"/>
                <a:ea typeface="Plus Jakarta Sans"/>
                <a:cs typeface="Plus Jakarta Sans"/>
                <a:sym typeface="Plus Jakarta Sans"/>
              </a:rPr>
              <a:t>[Callout/CTA]</a:t>
            </a:r>
            <a:endParaRPr sz="1200">
              <a:solidFill>
                <a:schemeClr val="accent1"/>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Managing diabetes is a group effort. With support from your </a:t>
            </a:r>
            <a:r>
              <a:rPr i="1" lang="en-US" sz="12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diabetes healthcare team</a:t>
            </a:r>
            <a:r>
              <a:rPr i="1" lang="en-US" sz="1200">
                <a:solidFill>
                  <a:srgbClr val="000000"/>
                </a:solidFill>
                <a:latin typeface="Plus Jakarta Sans"/>
                <a:ea typeface="Plus Jakarta Sans"/>
                <a:cs typeface="Plus Jakarta Sans"/>
                <a:sym typeface="Plus Jakarta Sans"/>
              </a:rPr>
              <a:t>, you can learn about your condition and how to set healthy goals for yourself. They’re here to celebrate your wins, big and small.</a:t>
            </a:r>
            <a:endParaRPr i="1" sz="1200">
              <a:solidFill>
                <a:srgbClr val="000000"/>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p>
        </p:txBody>
      </p:sp>
      <p:grpSp>
        <p:nvGrpSpPr>
          <p:cNvPr id="905" name="Google Shape;905;p91"/>
          <p:cNvGrpSpPr/>
          <p:nvPr/>
        </p:nvGrpSpPr>
        <p:grpSpPr>
          <a:xfrm>
            <a:off x="10219200" y="2637025"/>
            <a:ext cx="681600" cy="681600"/>
            <a:chOff x="10294125" y="2443000"/>
            <a:chExt cx="681600" cy="681600"/>
          </a:xfrm>
        </p:grpSpPr>
        <p:sp>
          <p:nvSpPr>
            <p:cNvPr id="906" name="Google Shape;906;p91"/>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07" name="Google Shape;907;p91"/>
            <p:cNvPicPr preferRelativeResize="0"/>
            <p:nvPr/>
          </p:nvPicPr>
          <p:blipFill>
            <a:blip r:embed="rId7">
              <a:alphaModFix/>
            </a:blip>
            <a:stretch>
              <a:fillRect/>
            </a:stretch>
          </p:blipFill>
          <p:spPr>
            <a:xfrm>
              <a:off x="10401437" y="2562524"/>
              <a:ext cx="466975" cy="442550"/>
            </a:xfrm>
            <a:prstGeom prst="rect">
              <a:avLst/>
            </a:prstGeom>
            <a:noFill/>
            <a:ln>
              <a:noFill/>
            </a:ln>
          </p:spPr>
        </p:pic>
      </p:grpSp>
      <p:sp>
        <p:nvSpPr>
          <p:cNvPr id="908" name="Google Shape;908;p91"/>
          <p:cNvSpPr txBox="1"/>
          <p:nvPr/>
        </p:nvSpPr>
        <p:spPr>
          <a:xfrm>
            <a:off x="9566850" y="3352950"/>
            <a:ext cx="1986300" cy="169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CHL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3" name="Shape 913"/>
        <p:cNvGrpSpPr/>
        <p:nvPr/>
      </p:nvGrpSpPr>
      <p:grpSpPr>
        <a:xfrm>
          <a:off x="0" y="0"/>
          <a:ext cx="0" cy="0"/>
          <a:chOff x="0" y="0"/>
          <a:chExt cx="0" cy="0"/>
        </a:xfrm>
      </p:grpSpPr>
      <p:pic>
        <p:nvPicPr>
          <p:cNvPr id="914" name="Google Shape;914;p92"/>
          <p:cNvPicPr preferRelativeResize="0"/>
          <p:nvPr>
            <p:ph idx="2" type="pic"/>
          </p:nvPr>
        </p:nvPicPr>
        <p:blipFill rotWithShape="1">
          <a:blip r:embed="rId3">
            <a:alphaModFix/>
          </a:blip>
          <a:srcRect b="0" l="18295" r="18289" t="0"/>
          <a:stretch/>
        </p:blipFill>
        <p:spPr>
          <a:xfrm flipH="1">
            <a:off x="6458875" y="416100"/>
            <a:ext cx="5733300" cy="6025800"/>
          </a:xfrm>
          <a:prstGeom prst="flowChartDelay">
            <a:avLst/>
          </a:prstGeom>
        </p:spPr>
      </p:pic>
      <p:sp>
        <p:nvSpPr>
          <p:cNvPr id="915" name="Google Shape;915;p92"/>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16" name="Google Shape;916;p92"/>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17" name="Google Shape;917;p92"/>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Grab-and-go </a:t>
            </a:r>
            <a:br>
              <a:rPr lang="en-US"/>
            </a:br>
            <a:r>
              <a:rPr lang="en-US"/>
              <a:t>infographics </a:t>
            </a:r>
            <a:endParaRPr/>
          </a:p>
        </p:txBody>
      </p:sp>
      <p:sp>
        <p:nvSpPr>
          <p:cNvPr id="918" name="Google Shape;918;p92"/>
          <p:cNvSpPr txBox="1"/>
          <p:nvPr>
            <p:ph idx="3" type="body"/>
          </p:nvPr>
        </p:nvSpPr>
        <p:spPr>
          <a:xfrm>
            <a:off x="533400" y="1700775"/>
            <a:ext cx="511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1000"/>
              </a:spcBef>
              <a:spcAft>
                <a:spcPts val="0"/>
              </a:spcAft>
              <a:buNone/>
            </a:pPr>
            <a:r>
              <a:rPr b="0" lang="en-US" sz="1400">
                <a:solidFill>
                  <a:srgbClr val="4C4C4C"/>
                </a:solidFill>
                <a:latin typeface="Plus Jakarta Sans"/>
                <a:ea typeface="Plus Jakarta Sans"/>
                <a:cs typeface="Plus Jakarta Sans"/>
                <a:sym typeface="Plus Jakarta Sans"/>
              </a:rPr>
              <a:t>Engage and teach at a glance with our infographics. </a:t>
            </a:r>
            <a:br>
              <a:rPr b="0" lang="en-US" sz="1400">
                <a:solidFill>
                  <a:srgbClr val="4C4C4C"/>
                </a:solidFill>
                <a:latin typeface="Plus Jakarta Sans"/>
                <a:ea typeface="Plus Jakarta Sans"/>
                <a:cs typeface="Plus Jakarta Sans"/>
                <a:sym typeface="Plus Jakarta Sans"/>
              </a:rPr>
            </a:br>
            <a:r>
              <a:rPr b="0" lang="en-US" sz="1400">
                <a:solidFill>
                  <a:srgbClr val="4C4C4C"/>
                </a:solidFill>
                <a:latin typeface="Plus Jakarta Sans"/>
                <a:ea typeface="Plus Jakarta Sans"/>
                <a:cs typeface="Plus Jakarta Sans"/>
                <a:sym typeface="Plus Jakarta Sans"/>
              </a:rPr>
              <a:t>The  graphics are designed to reach your audience across many social media platforms. </a:t>
            </a:r>
            <a:endParaRPr sz="1400">
              <a:latin typeface="Plus Jakarta Sans"/>
              <a:ea typeface="Plus Jakarta Sans"/>
              <a:cs typeface="Plus Jakarta Sans"/>
              <a:sym typeface="Plus Jakarta Sans"/>
            </a:endParaRPr>
          </a:p>
        </p:txBody>
      </p:sp>
      <p:sp>
        <p:nvSpPr>
          <p:cNvPr id="919" name="Google Shape;919;p92"/>
          <p:cNvSpPr txBox="1"/>
          <p:nvPr>
            <p:ph idx="1" type="body"/>
          </p:nvPr>
        </p:nvSpPr>
        <p:spPr>
          <a:xfrm>
            <a:off x="533400" y="2614400"/>
            <a:ext cx="5733300" cy="26154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sz="1500">
                <a:latin typeface="Plus Jakarta Sans"/>
                <a:ea typeface="Plus Jakarta Sans"/>
                <a:cs typeface="Plus Jakarta Sans"/>
                <a:sym typeface="Plus Jakarta Sans"/>
              </a:rPr>
              <a:t>3 </a:t>
            </a:r>
            <a:r>
              <a:rPr b="1" lang="en-US" sz="1500">
                <a:latin typeface="Plus Jakarta Sans"/>
                <a:ea typeface="Plus Jakarta Sans"/>
                <a:cs typeface="Plus Jakarta Sans"/>
                <a:sym typeface="Plus Jakarta Sans"/>
              </a:rPr>
              <a:t>tips for using the infographics: </a:t>
            </a:r>
            <a:endParaRPr b="1" sz="1500">
              <a:latin typeface="Plus Jakarta Sans"/>
              <a:ea typeface="Plus Jakarta Sans"/>
              <a:cs typeface="Plus Jakarta Sans"/>
              <a:sym typeface="Plus Jakarta Sans"/>
            </a:endParaRPr>
          </a:p>
          <a:p>
            <a:pPr indent="-323850" lvl="0" marL="457200" rtl="0" algn="l">
              <a:spcBef>
                <a:spcPts val="100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Roll out new infographics throughout the month to continuously engage your audience.</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Highlight the infographics in your newsletters.</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Create an Instagram Reel that raises awareness about managing your lifestyle when you have diabetes, including dating.</a:t>
            </a:r>
            <a:endParaRPr b="0" sz="1500">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920" name="Google Shape;920;p92"/>
          <p:cNvSpPr txBox="1"/>
          <p:nvPr/>
        </p:nvSpPr>
        <p:spPr>
          <a:xfrm>
            <a:off x="1310250" y="5269375"/>
            <a:ext cx="3130500" cy="92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The infographics are optimized for Instagram at 1080 x 1080 pixels. </a:t>
            </a:r>
            <a:endParaRPr b="1" i="0" sz="1200" u="none" cap="none" strike="noStrike">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Resize them for your preferred social media platform.</a:t>
            </a:r>
            <a:endParaRPr b="1" i="0" sz="1200" u="none" cap="none" strike="noStrike">
              <a:solidFill>
                <a:schemeClr val="accent3"/>
              </a:solidFill>
              <a:latin typeface="Plus Jakarta Sans"/>
              <a:ea typeface="Plus Jakarta Sans"/>
              <a:cs typeface="Plus Jakarta Sans"/>
              <a:sym typeface="Plus Jakarta Sans"/>
            </a:endParaRPr>
          </a:p>
        </p:txBody>
      </p:sp>
      <p:sp>
        <p:nvSpPr>
          <p:cNvPr id="921" name="Google Shape;921;p92"/>
          <p:cNvSpPr txBox="1"/>
          <p:nvPr/>
        </p:nvSpPr>
        <p:spPr>
          <a:xfrm>
            <a:off x="1130550" y="4992825"/>
            <a:ext cx="34899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accent2"/>
                </a:solidFill>
                <a:latin typeface="Plus Jakarta Sans"/>
                <a:ea typeface="Plus Jakarta Sans"/>
                <a:cs typeface="Plus Jakarta Sans"/>
                <a:sym typeface="Plus Jakarta Sans"/>
              </a:rPr>
              <a:t>Customize for your preferred platform</a:t>
            </a:r>
            <a:endParaRPr b="1" i="0" sz="1400" u="none" cap="none" strike="noStrike">
              <a:solidFill>
                <a:schemeClr val="accent2"/>
              </a:solidFill>
              <a:latin typeface="Plus Jakarta Sans"/>
              <a:ea typeface="Plus Jakarta Sans"/>
              <a:cs typeface="Plus Jakarta Sans"/>
              <a:sym typeface="Plus Jakarta Sans"/>
            </a:endParaRPr>
          </a:p>
        </p:txBody>
      </p:sp>
      <p:sp>
        <p:nvSpPr>
          <p:cNvPr id="922" name="Google Shape;922;p92"/>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a:t>
            </a:r>
            <a:r>
              <a:rPr b="1" lang="en-US" sz="1500">
                <a:solidFill>
                  <a:schemeClr val="accent3"/>
                </a:solidFill>
                <a:latin typeface="Plus Jakarta Sans"/>
                <a:ea typeface="Plus Jakarta Sans"/>
                <a:cs typeface="Plus Jakarta Sans"/>
                <a:sym typeface="Plus Jakarta Sans"/>
              </a:rPr>
              <a:t>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7" name="Shape 927"/>
        <p:cNvGrpSpPr/>
        <p:nvPr/>
      </p:nvGrpSpPr>
      <p:grpSpPr>
        <a:xfrm>
          <a:off x="0" y="0"/>
          <a:ext cx="0" cy="0"/>
          <a:chOff x="0" y="0"/>
          <a:chExt cx="0" cy="0"/>
        </a:xfrm>
      </p:grpSpPr>
      <p:sp>
        <p:nvSpPr>
          <p:cNvPr id="928" name="Google Shape;928;p93"/>
          <p:cNvSpPr txBox="1"/>
          <p:nvPr>
            <p:ph type="title"/>
          </p:nvPr>
        </p:nvSpPr>
        <p:spPr>
          <a:xfrm>
            <a:off x="740672" y="65925"/>
            <a:ext cx="72603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Diabetes health infographics</a:t>
            </a:r>
            <a:endParaRPr/>
          </a:p>
        </p:txBody>
      </p:sp>
      <p:sp>
        <p:nvSpPr>
          <p:cNvPr id="929" name="Google Shape;929;p93"/>
          <p:cNvSpPr txBox="1"/>
          <p:nvPr>
            <p:ph idx="1" type="body"/>
          </p:nvPr>
        </p:nvSpPr>
        <p:spPr>
          <a:xfrm>
            <a:off x="609600" y="1472175"/>
            <a:ext cx="7066500" cy="8034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Provide healthy lifestyle tips for people with diabetes, including dating and romance</a:t>
            </a:r>
            <a:r>
              <a:rPr lang="en-US" sz="1400">
                <a:solidFill>
                  <a:srgbClr val="4C4C4C"/>
                </a:solidFill>
                <a:latin typeface="Plus Jakarta Sans"/>
                <a:ea typeface="Plus Jakarta Sans"/>
                <a:cs typeface="Plus Jakarta Sans"/>
                <a:sym typeface="Plus Jakarta Sans"/>
              </a:rPr>
              <a:t>. These graphics will help your audience understand tips to a healthier dating and communication.</a:t>
            </a:r>
            <a:endParaRPr/>
          </a:p>
        </p:txBody>
      </p:sp>
      <p:pic>
        <p:nvPicPr>
          <p:cNvPr id="930" name="Google Shape;930;p93"/>
          <p:cNvPicPr preferRelativeResize="0"/>
          <p:nvPr>
            <p:ph idx="2" type="pic"/>
          </p:nvPr>
        </p:nvPicPr>
        <p:blipFill rotWithShape="1">
          <a:blip r:embed="rId3">
            <a:alphaModFix/>
          </a:blip>
          <a:srcRect b="0" l="2759" r="14630" t="0"/>
          <a:stretch/>
        </p:blipFill>
        <p:spPr>
          <a:xfrm>
            <a:off x="8095047" y="1257696"/>
            <a:ext cx="2124300" cy="4571400"/>
          </a:xfrm>
          <a:prstGeom prst="roundRect">
            <a:avLst>
              <a:gd fmla="val 16667" name="adj"/>
            </a:avLst>
          </a:prstGeom>
        </p:spPr>
      </p:pic>
      <p:sp>
        <p:nvSpPr>
          <p:cNvPr id="931" name="Google Shape;931;p93"/>
          <p:cNvSpPr txBox="1"/>
          <p:nvPr>
            <p:ph idx="3" type="body"/>
          </p:nvPr>
        </p:nvSpPr>
        <p:spPr>
          <a:xfrm>
            <a:off x="609750" y="2385825"/>
            <a:ext cx="57570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solidFill>
                  <a:srgbClr val="5E5E5E"/>
                </a:solidFill>
                <a:latin typeface="Plus Jakarta Sans"/>
                <a:ea typeface="Plus Jakarta Sans"/>
                <a:cs typeface="Plus Jakarta Sans"/>
                <a:sym typeface="Plus Jakarta Sans"/>
              </a:rPr>
              <a:t>Create a social story using the 6 infographic images provided with this Toolkit</a:t>
            </a:r>
            <a:endParaRPr b="1">
              <a:solidFill>
                <a:srgbClr val="5E5E5E"/>
              </a:solidFill>
              <a:latin typeface="Plus Jakarta Sans"/>
              <a:ea typeface="Plus Jakarta Sans"/>
              <a:cs typeface="Plus Jakarta Sans"/>
              <a:sym typeface="Plus Jakarta Sans"/>
            </a:endParaRPr>
          </a:p>
          <a:p>
            <a:pPr indent="0" lvl="0" marL="0" rtl="0" algn="l">
              <a:spcBef>
                <a:spcPts val="500"/>
              </a:spcBef>
              <a:spcAft>
                <a:spcPts val="0"/>
              </a:spcAft>
              <a:buNone/>
            </a:pPr>
            <a:r>
              <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The reality of romance when you have diabetes</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Be open…at your own pace</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Focus on the facts</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Plan ahead</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Date beyond the dinner table</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One sign that you have found a keeper</a:t>
            </a:r>
            <a:endParaRPr>
              <a:solidFill>
                <a:srgbClr val="5E5E5E"/>
              </a:solidFill>
            </a:endParaRPr>
          </a:p>
          <a:p>
            <a:pPr indent="0" lvl="0" marL="0" rtl="0" algn="l">
              <a:spcBef>
                <a:spcPts val="0"/>
              </a:spcBef>
              <a:spcAft>
                <a:spcPts val="0"/>
              </a:spcAft>
              <a:buNone/>
            </a:pPr>
            <a:r>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6" name="Shape 936"/>
        <p:cNvGrpSpPr/>
        <p:nvPr/>
      </p:nvGrpSpPr>
      <p:grpSpPr>
        <a:xfrm>
          <a:off x="0" y="0"/>
          <a:ext cx="0" cy="0"/>
          <a:chOff x="0" y="0"/>
          <a:chExt cx="0" cy="0"/>
        </a:xfrm>
      </p:grpSpPr>
      <p:sp>
        <p:nvSpPr>
          <p:cNvPr id="937" name="Google Shape;937;p94"/>
          <p:cNvSpPr txBox="1"/>
          <p:nvPr>
            <p:ph idx="1" type="body"/>
          </p:nvPr>
        </p:nvSpPr>
        <p:spPr>
          <a:xfrm>
            <a:off x="533400" y="1681975"/>
            <a:ext cx="9512700" cy="6960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these bonus info</a:t>
            </a:r>
            <a:r>
              <a:rPr b="1" lang="en-US">
                <a:solidFill>
                  <a:srgbClr val="4C4C4C"/>
                </a:solidFill>
                <a:latin typeface="Plus Jakarta Sans"/>
                <a:ea typeface="Plus Jakarta Sans"/>
                <a:cs typeface="Plus Jakarta Sans"/>
                <a:sym typeface="Plus Jakarta Sans"/>
              </a:rPr>
              <a:t>graphics to continue to help your audience understand more about diabetes care. Look for the PDFs in the zip file downloaded from the </a:t>
            </a:r>
            <a:r>
              <a:rPr b="1" lang="en-US" u="sng">
                <a:solidFill>
                  <a:schemeClr val="hlink"/>
                </a:solidFill>
                <a:latin typeface="Plus Jakarta Sans"/>
                <a:ea typeface="Plus Jakarta Sans"/>
                <a:cs typeface="Plus Jakarta Sans"/>
                <a:sym typeface="Plus Jakarta Sans"/>
                <a:hlinkClick r:id="rId3"/>
              </a:rPr>
              <a:t>Client Support Site</a:t>
            </a:r>
            <a:r>
              <a:rPr b="1" lang="en-US">
                <a:latin typeface="Plus Jakarta Sans"/>
                <a:ea typeface="Plus Jakarta Sans"/>
                <a:cs typeface="Plus Jakarta Sans"/>
                <a:sym typeface="Plus Jakarta Sans"/>
              </a:rPr>
              <a:t>.</a:t>
            </a:r>
            <a:endParaRPr b="1">
              <a:latin typeface="Plus Jakarta Sans"/>
              <a:ea typeface="Plus Jakarta Sans"/>
              <a:cs typeface="Plus Jakarta Sans"/>
              <a:sym typeface="Plus Jakarta Sans"/>
            </a:endParaRPr>
          </a:p>
        </p:txBody>
      </p:sp>
      <p:sp>
        <p:nvSpPr>
          <p:cNvPr id="938" name="Google Shape;938;p94"/>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Bonus health </a:t>
            </a:r>
            <a:r>
              <a:rPr lang="en-US"/>
              <a:t>infographics</a:t>
            </a:r>
            <a:endParaRPr/>
          </a:p>
        </p:txBody>
      </p:sp>
      <p:pic>
        <p:nvPicPr>
          <p:cNvPr id="939" name="Google Shape;939;p94"/>
          <p:cNvPicPr preferRelativeResize="0"/>
          <p:nvPr/>
        </p:nvPicPr>
        <p:blipFill>
          <a:blip r:embed="rId4">
            <a:alphaModFix/>
          </a:blip>
          <a:stretch>
            <a:fillRect/>
          </a:stretch>
        </p:blipFill>
        <p:spPr>
          <a:xfrm>
            <a:off x="1972950" y="2439725"/>
            <a:ext cx="3230820" cy="3994173"/>
          </a:xfrm>
          <a:prstGeom prst="rect">
            <a:avLst/>
          </a:prstGeom>
          <a:noFill/>
          <a:ln cap="flat" cmpd="sng" w="9525">
            <a:solidFill>
              <a:schemeClr val="dk1"/>
            </a:solidFill>
            <a:prstDash val="solid"/>
            <a:round/>
            <a:headEnd len="sm" w="sm" type="none"/>
            <a:tailEnd len="sm" w="sm" type="none"/>
          </a:ln>
        </p:spPr>
      </p:pic>
      <p:pic>
        <p:nvPicPr>
          <p:cNvPr id="940" name="Google Shape;940;p94"/>
          <p:cNvPicPr preferRelativeResize="0"/>
          <p:nvPr/>
        </p:nvPicPr>
        <p:blipFill>
          <a:blip r:embed="rId5">
            <a:alphaModFix/>
          </a:blip>
          <a:stretch>
            <a:fillRect/>
          </a:stretch>
        </p:blipFill>
        <p:spPr>
          <a:xfrm>
            <a:off x="6005257" y="2439725"/>
            <a:ext cx="3149094" cy="3994174"/>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5" name="Shape 945"/>
        <p:cNvGrpSpPr/>
        <p:nvPr/>
      </p:nvGrpSpPr>
      <p:grpSpPr>
        <a:xfrm>
          <a:off x="0" y="0"/>
          <a:ext cx="0" cy="0"/>
          <a:chOff x="0" y="0"/>
          <a:chExt cx="0" cy="0"/>
        </a:xfrm>
      </p:grpSpPr>
      <p:pic>
        <p:nvPicPr>
          <p:cNvPr id="946" name="Google Shape;946;p95"/>
          <p:cNvPicPr preferRelativeResize="0"/>
          <p:nvPr>
            <p:ph idx="2" type="pic"/>
          </p:nvPr>
        </p:nvPicPr>
        <p:blipFill rotWithShape="1">
          <a:blip r:embed="rId3">
            <a:alphaModFix/>
          </a:blip>
          <a:srcRect b="0" l="18287" r="18281" t="0"/>
          <a:stretch/>
        </p:blipFill>
        <p:spPr>
          <a:xfrm flipH="1">
            <a:off x="6458875" y="416100"/>
            <a:ext cx="5733300" cy="6025800"/>
          </a:xfrm>
          <a:prstGeom prst="flowChartDelay">
            <a:avLst/>
          </a:prstGeom>
        </p:spPr>
      </p:pic>
      <p:sp>
        <p:nvSpPr>
          <p:cNvPr id="947" name="Google Shape;947;p9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48" name="Google Shape;948;p9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49" name="Google Shape;949;p95"/>
          <p:cNvSpPr txBox="1"/>
          <p:nvPr/>
        </p:nvSpPr>
        <p:spPr>
          <a:xfrm>
            <a:off x="5831550" y="50066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Check out our comprehensive Diabetes content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Diabetes Health Center</a:t>
            </a:r>
            <a:endParaRPr b="1" sz="2000">
              <a:solidFill>
                <a:schemeClr val="accent3"/>
              </a:solidFill>
              <a:latin typeface="Plus Jakarta Sans"/>
              <a:ea typeface="Plus Jakarta Sans"/>
              <a:cs typeface="Plus Jakarta Sans"/>
              <a:sym typeface="Plus Jakarta Sans"/>
            </a:endParaRPr>
          </a:p>
        </p:txBody>
      </p:sp>
      <p:sp>
        <p:nvSpPr>
          <p:cNvPr id="950" name="Google Shape;950;p95"/>
          <p:cNvSpPr txBox="1"/>
          <p:nvPr>
            <p:ph type="title"/>
          </p:nvPr>
        </p:nvSpPr>
        <p:spPr>
          <a:xfrm>
            <a:off x="7239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Consumer Health Library </a:t>
            </a:r>
            <a:endParaRPr/>
          </a:p>
          <a:p>
            <a:pPr indent="0" lvl="0" marL="0" rtl="0" algn="l">
              <a:spcBef>
                <a:spcPts val="0"/>
              </a:spcBef>
              <a:spcAft>
                <a:spcPts val="0"/>
              </a:spcAft>
              <a:buNone/>
            </a:pPr>
            <a:r>
              <a:rPr lang="en-US"/>
              <a:t>(CHL) </a:t>
            </a:r>
            <a:r>
              <a:rPr lang="en-US"/>
              <a:t>r</a:t>
            </a:r>
            <a:r>
              <a:rPr lang="en-US"/>
              <a:t>esources</a:t>
            </a:r>
            <a:endParaRPr/>
          </a:p>
        </p:txBody>
      </p:sp>
      <p:sp>
        <p:nvSpPr>
          <p:cNvPr id="951" name="Google Shape;951;p95"/>
          <p:cNvSpPr txBox="1"/>
          <p:nvPr>
            <p:ph idx="3" type="body"/>
          </p:nvPr>
        </p:nvSpPr>
        <p:spPr>
          <a:xfrm>
            <a:off x="723900" y="1700775"/>
            <a:ext cx="604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210">
                <a:solidFill>
                  <a:srgbClr val="4C4C4C"/>
                </a:solidFill>
                <a:latin typeface="Plus Jakarta Sans"/>
                <a:ea typeface="Plus Jakarta Sans"/>
                <a:cs typeface="Plus Jakarta Sans"/>
                <a:sym typeface="Plus Jakarta Sans"/>
              </a:rPr>
              <a:t>The Consumer Health Library</a:t>
            </a:r>
            <a:r>
              <a:rPr b="1" lang="en-US" sz="1210">
                <a:solidFill>
                  <a:srgbClr val="4C4C4C"/>
                </a:solidFill>
                <a:latin typeface="Plus Jakarta Sans"/>
                <a:ea typeface="Plus Jakarta Sans"/>
                <a:cs typeface="Plus Jakarta Sans"/>
                <a:sym typeface="Plus Jakarta Sans"/>
              </a:rPr>
              <a:t> (CHL) </a:t>
            </a:r>
            <a:r>
              <a:rPr b="1" lang="en-US" sz="1210">
                <a:solidFill>
                  <a:srgbClr val="4C4C4C"/>
                </a:solidFill>
                <a:latin typeface="Plus Jakarta Sans"/>
                <a:ea typeface="Plus Jakarta Sans"/>
                <a:cs typeface="Plus Jakarta Sans"/>
                <a:sym typeface="Plus Jakarta Sans"/>
              </a:rPr>
              <a:t>contains answers to common questions that people have about healthy diabetes topics, preventive health, and self-care. </a:t>
            </a:r>
            <a:endParaRPr b="1" sz="1395">
              <a:latin typeface="Plus Jakarta Sans"/>
              <a:ea typeface="Plus Jakarta Sans"/>
              <a:cs typeface="Plus Jakarta Sans"/>
              <a:sym typeface="Plus Jakarta Sans"/>
            </a:endParaRPr>
          </a:p>
        </p:txBody>
      </p:sp>
      <p:sp>
        <p:nvSpPr>
          <p:cNvPr id="952" name="Google Shape;952;p95"/>
          <p:cNvSpPr txBox="1"/>
          <p:nvPr>
            <p:ph idx="1" type="body"/>
          </p:nvPr>
        </p:nvSpPr>
        <p:spPr>
          <a:xfrm>
            <a:off x="723900" y="2484975"/>
            <a:ext cx="5115900" cy="29583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The Library includes a wide variety of content styles, including condition and wellness articles, news and newsletters, recipes, </a:t>
            </a:r>
            <a:br>
              <a:rPr b="0" lang="en-US" sz="1200">
                <a:solidFill>
                  <a:srgbClr val="4C4C4C"/>
                </a:solidFill>
                <a:latin typeface="Plus Jakarta Sans"/>
                <a:ea typeface="Plus Jakarta Sans"/>
                <a:cs typeface="Plus Jakarta Sans"/>
                <a:sym typeface="Plus Jakarta Sans"/>
              </a:rPr>
            </a:br>
            <a:r>
              <a:rPr b="0" lang="en-US" sz="1200">
                <a:solidFill>
                  <a:srgbClr val="4C4C4C"/>
                </a:solidFill>
                <a:latin typeface="Plus Jakarta Sans"/>
                <a:ea typeface="Plus Jakarta Sans"/>
                <a:cs typeface="Plus Jakarta Sans"/>
                <a:sym typeface="Plus Jakarta Sans"/>
              </a:rPr>
              <a:t>and videos (if licensed). </a:t>
            </a:r>
            <a:endParaRPr b="0" sz="1200">
              <a:solidFill>
                <a:srgbClr val="4C4C4C"/>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You can also highlight these </a:t>
            </a:r>
            <a:r>
              <a:rPr b="0" lang="en-US" sz="1200">
                <a:solidFill>
                  <a:srgbClr val="4C4C4C"/>
                </a:solidFill>
                <a:latin typeface="Plus Jakarta Sans"/>
                <a:ea typeface="Plus Jakarta Sans"/>
                <a:cs typeface="Plus Jakarta Sans"/>
                <a:sym typeface="Plus Jakarta Sans"/>
              </a:rPr>
              <a:t>helpful</a:t>
            </a:r>
            <a:r>
              <a:rPr b="0" lang="en-US" sz="1200">
                <a:solidFill>
                  <a:srgbClr val="4C4C4C"/>
                </a:solidFill>
                <a:latin typeface="Plus Jakarta Sans"/>
                <a:ea typeface="Plus Jakarta Sans"/>
                <a:cs typeface="Plus Jakarta Sans"/>
                <a:sym typeface="Plus Jakarta Sans"/>
              </a:rPr>
              <a:t> resources: </a:t>
            </a:r>
            <a:endParaRPr b="0" sz="1200">
              <a:solidFill>
                <a:srgbClr val="4C4C4C"/>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1"/>
              </a:buClr>
              <a:buSzPts val="1200"/>
              <a:buFont typeface="Century Gothic"/>
              <a:buChar char="●"/>
            </a:pPr>
            <a:r>
              <a:rPr b="0"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Prediabetes Quiz</a:t>
            </a:r>
            <a:endParaRPr b="0" sz="1200">
              <a:solidFill>
                <a:schemeClr val="accent3"/>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1"/>
              </a:buClr>
              <a:buSzPts val="1200"/>
              <a:buFont typeface="Century Gothic"/>
              <a:buChar char="●"/>
            </a:pPr>
            <a:r>
              <a:rPr b="0" lang="en-US" sz="1200" u="sng">
                <a:solidFill>
                  <a:schemeClr val="accent3"/>
                </a:solidFill>
                <a:latin typeface="Century Gothic"/>
                <a:ea typeface="Century Gothic"/>
                <a:cs typeface="Century Gothic"/>
                <a:sym typeface="Century Gothic"/>
                <a:hlinkClick r:id="rId6">
                  <a:extLst>
                    <a:ext uri="{A12FA001-AC4F-418D-AE19-62706E023703}">
                      <ahyp:hlinkClr val="tx"/>
                    </a:ext>
                  </a:extLst>
                </a:hlinkClick>
              </a:rPr>
              <a:t>Diabetes Type 2 Risk Assessment</a:t>
            </a:r>
            <a:endParaRPr b="0" sz="1200">
              <a:solidFill>
                <a:schemeClr val="accent3"/>
              </a:solidFill>
              <a:latin typeface="Century Gothic"/>
              <a:ea typeface="Century Gothic"/>
              <a:cs typeface="Century Gothic"/>
              <a:sym typeface="Century Gothic"/>
            </a:endParaRPr>
          </a:p>
          <a:p>
            <a:pPr indent="-304800" lvl="0" marL="457200" rtl="0" algn="l">
              <a:lnSpc>
                <a:spcPct val="115000"/>
              </a:lnSpc>
              <a:spcBef>
                <a:spcPts val="1000"/>
              </a:spcBef>
              <a:spcAft>
                <a:spcPts val="0"/>
              </a:spcAft>
              <a:buClr>
                <a:schemeClr val="accent1"/>
              </a:buClr>
              <a:buSzPts val="1200"/>
              <a:buFont typeface="Century Gothic"/>
              <a:buChar char="●"/>
            </a:pPr>
            <a:r>
              <a:rPr b="0" lang="en-US" sz="1200" u="sng">
                <a:solidFill>
                  <a:schemeClr val="accent3"/>
                </a:solidFill>
                <a:latin typeface="Century Gothic"/>
                <a:ea typeface="Century Gothic"/>
                <a:cs typeface="Century Gothic"/>
                <a:sym typeface="Century Gothic"/>
                <a:hlinkClick r:id="rId7">
                  <a:extLst>
                    <a:ext uri="{A12FA001-AC4F-418D-AE19-62706E023703}">
                      <ahyp:hlinkClr val="tx"/>
                    </a:ext>
                  </a:extLst>
                </a:hlinkClick>
              </a:rPr>
              <a:t>What is Type 2 Diabetes?</a:t>
            </a:r>
            <a:r>
              <a:rPr b="0" lang="en-US" sz="1200" u="sng">
                <a:solidFill>
                  <a:schemeClr val="hlink"/>
                </a:solidFill>
                <a:highlight>
                  <a:srgbClr val="FFFFFF"/>
                </a:highlight>
                <a:latin typeface="Plus Jakarta Sans"/>
                <a:ea typeface="Plus Jakarta Sans"/>
                <a:cs typeface="Plus Jakarta Sans"/>
                <a:sym typeface="Plus Jakarta Sans"/>
                <a:hlinkClick r:id="rId8"/>
              </a:rPr>
              <a:t> </a:t>
            </a:r>
            <a:r>
              <a:rPr b="0" lang="en-US" sz="1200">
                <a:solidFill>
                  <a:schemeClr val="accent3"/>
                </a:solidFill>
                <a:highlight>
                  <a:srgbClr val="FFFFFF"/>
                </a:highlight>
                <a:latin typeface="Plus Jakarta Sans"/>
                <a:ea typeface="Plus Jakarta Sans"/>
                <a:cs typeface="Plus Jakarta Sans"/>
                <a:sym typeface="Plus Jakarta Sans"/>
              </a:rPr>
              <a:t>video</a:t>
            </a:r>
            <a:endParaRPr b="0" sz="1200">
              <a:solidFill>
                <a:schemeClr val="accent3"/>
              </a:solidFill>
              <a:highlight>
                <a:srgbClr val="FFFFFF"/>
              </a:highlight>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t/>
            </a:r>
            <a:endParaRPr sz="1200">
              <a:solidFill>
                <a:srgbClr val="4C4C4C"/>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200">
                <a:solidFill>
                  <a:srgbClr val="4C4C4C"/>
                </a:solidFill>
                <a:latin typeface="Plus Jakarta Sans"/>
                <a:ea typeface="Plus Jakarta Sans"/>
                <a:cs typeface="Plus Jakarta Sans"/>
                <a:sym typeface="Plus Jakarta Sans"/>
              </a:rPr>
              <a:t>Add a custom banner to your site</a:t>
            </a:r>
            <a:r>
              <a:rPr b="0" lang="en-US" sz="1200">
                <a:solidFill>
                  <a:srgbClr val="4C4C4C"/>
                </a:solidFill>
                <a:latin typeface="Plus Jakarta Sans"/>
                <a:ea typeface="Plus Jakarta Sans"/>
                <a:cs typeface="Plus Jakarta Sans"/>
                <a:sym typeface="Plus Jakarta Sans"/>
              </a:rPr>
              <a:t> to help your team and </a:t>
            </a:r>
            <a:br>
              <a:rPr b="0" lang="en-US" sz="1200">
                <a:solidFill>
                  <a:srgbClr val="4C4C4C"/>
                </a:solidFill>
                <a:latin typeface="Plus Jakarta Sans"/>
                <a:ea typeface="Plus Jakarta Sans"/>
                <a:cs typeface="Plus Jakarta Sans"/>
                <a:sym typeface="Plus Jakarta Sans"/>
              </a:rPr>
            </a:br>
            <a:r>
              <a:rPr b="0" lang="en-US" sz="1200">
                <a:solidFill>
                  <a:srgbClr val="4C4C4C"/>
                </a:solidFill>
                <a:latin typeface="Plus Jakarta Sans"/>
                <a:ea typeface="Plus Jakarta Sans"/>
                <a:cs typeface="Plus Jakarta Sans"/>
                <a:sym typeface="Plus Jakarta Sans"/>
              </a:rPr>
              <a:t>consumers quickly access the featured content.</a:t>
            </a:r>
            <a:endParaRPr>
              <a:latin typeface="Plus Jakarta Sans"/>
              <a:ea typeface="Plus Jakarta Sans"/>
              <a:cs typeface="Plus Jakarta Sans"/>
              <a:sym typeface="Plus Jakarta Sans"/>
            </a:endParaRPr>
          </a:p>
        </p:txBody>
      </p:sp>
      <p:sp>
        <p:nvSpPr>
          <p:cNvPr id="953" name="Google Shape;953;p95"/>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Library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8" name="Shape 958"/>
        <p:cNvGrpSpPr/>
        <p:nvPr/>
      </p:nvGrpSpPr>
      <p:grpSpPr>
        <a:xfrm>
          <a:off x="0" y="0"/>
          <a:ext cx="0" cy="0"/>
          <a:chOff x="0" y="0"/>
          <a:chExt cx="0" cy="0"/>
        </a:xfrm>
      </p:grpSpPr>
      <p:sp>
        <p:nvSpPr>
          <p:cNvPr id="959" name="Google Shape;959;p96"/>
          <p:cNvSpPr txBox="1"/>
          <p:nvPr>
            <p:ph idx="3" type="body"/>
          </p:nvPr>
        </p:nvSpPr>
        <p:spPr>
          <a:xfrm>
            <a:off x="740825" y="2385825"/>
            <a:ext cx="40878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customizable banner can be added to your CHL for the duration of your campaign.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TO ADD THE BANNER: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Contact the Help Desk  and provide the team with your desired: </a:t>
            </a:r>
            <a:endParaRPr/>
          </a:p>
          <a:p>
            <a:pPr indent="-333756" lvl="0" marL="457200" rtl="0" algn="l">
              <a:spcBef>
                <a:spcPts val="0"/>
              </a:spcBef>
              <a:spcAft>
                <a:spcPts val="0"/>
              </a:spcAft>
              <a:buClr>
                <a:schemeClr val="accent1"/>
              </a:buClr>
              <a:buSzPts val="1656"/>
              <a:buChar char="●"/>
            </a:pPr>
            <a:r>
              <a:rPr lang="en-US"/>
              <a:t>Banner text </a:t>
            </a:r>
            <a:endParaRPr/>
          </a:p>
          <a:p>
            <a:pPr indent="-333756" lvl="0" marL="457200" rtl="0" algn="l">
              <a:spcBef>
                <a:spcPts val="0"/>
              </a:spcBef>
              <a:spcAft>
                <a:spcPts val="0"/>
              </a:spcAft>
              <a:buClr>
                <a:schemeClr val="accent1"/>
              </a:buClr>
              <a:buSzPts val="1656"/>
              <a:buChar char="●"/>
            </a:pPr>
            <a:r>
              <a:rPr lang="en-US"/>
              <a:t>Start and end dates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960" name="Google Shape;960;p96"/>
          <p:cNvSpPr txBox="1"/>
          <p:nvPr>
            <p:ph idx="1"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Highlight CHL resources with a banner to easily access topic-specific resources.</a:t>
            </a:r>
            <a:endParaRPr/>
          </a:p>
        </p:txBody>
      </p:sp>
      <p:sp>
        <p:nvSpPr>
          <p:cNvPr id="961" name="Google Shape;961;p96"/>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 a banner to your CHL site</a:t>
            </a:r>
            <a:endParaRPr/>
          </a:p>
        </p:txBody>
      </p:sp>
      <p:pic>
        <p:nvPicPr>
          <p:cNvPr id="962" name="Google Shape;962;p96"/>
          <p:cNvPicPr preferRelativeResize="0"/>
          <p:nvPr>
            <p:ph idx="2" type="pic"/>
          </p:nvPr>
        </p:nvPicPr>
        <p:blipFill rotWithShape="1">
          <a:blip r:embed="rId3">
            <a:alphaModFix/>
          </a:blip>
          <a:srcRect b="0" l="445" r="8728" t="0"/>
          <a:stretch/>
        </p:blipFill>
        <p:spPr>
          <a:xfrm>
            <a:off x="5976150" y="1872375"/>
            <a:ext cx="5027701" cy="3261899"/>
          </a:xfrm>
          <a:prstGeom prst="rect">
            <a:avLst/>
          </a:prstGeom>
        </p:spPr>
      </p:pic>
      <p:sp>
        <p:nvSpPr>
          <p:cNvPr id="963" name="Google Shape;963;p96"/>
          <p:cNvSpPr/>
          <p:nvPr/>
        </p:nvSpPr>
        <p:spPr>
          <a:xfrm>
            <a:off x="7972950" y="1802175"/>
            <a:ext cx="983700" cy="316500"/>
          </a:xfrm>
          <a:prstGeom prst="rect">
            <a:avLst/>
          </a:prstGeom>
          <a:noFill/>
          <a:ln cap="flat" cmpd="sng" w="2857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964" name="Google Shape;964;p96"/>
          <p:cNvGrpSpPr/>
          <p:nvPr/>
        </p:nvGrpSpPr>
        <p:grpSpPr>
          <a:xfrm>
            <a:off x="2370600" y="5227825"/>
            <a:ext cx="681600" cy="681600"/>
            <a:chOff x="10294125" y="2443000"/>
            <a:chExt cx="681600" cy="681600"/>
          </a:xfrm>
        </p:grpSpPr>
        <p:sp>
          <p:nvSpPr>
            <p:cNvPr id="965" name="Google Shape;965;p96"/>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66" name="Google Shape;966;p96"/>
            <p:cNvPicPr preferRelativeResize="0"/>
            <p:nvPr/>
          </p:nvPicPr>
          <p:blipFill>
            <a:blip r:embed="rId4">
              <a:alphaModFix/>
            </a:blip>
            <a:stretch>
              <a:fillRect/>
            </a:stretch>
          </p:blipFill>
          <p:spPr>
            <a:xfrm>
              <a:off x="10401437" y="2562524"/>
              <a:ext cx="466975" cy="442550"/>
            </a:xfrm>
            <a:prstGeom prst="rect">
              <a:avLst/>
            </a:prstGeom>
            <a:noFill/>
            <a:ln>
              <a:noFill/>
            </a:ln>
          </p:spPr>
        </p:pic>
      </p:grpSp>
      <p:sp>
        <p:nvSpPr>
          <p:cNvPr id="967" name="Google Shape;967;p96"/>
          <p:cNvSpPr txBox="1"/>
          <p:nvPr/>
        </p:nvSpPr>
        <p:spPr>
          <a:xfrm>
            <a:off x="1579875" y="5943750"/>
            <a:ext cx="23163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Please call 2 weeks prior to your start date.</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2" name="Shape 972"/>
        <p:cNvGrpSpPr/>
        <p:nvPr/>
      </p:nvGrpSpPr>
      <p:grpSpPr>
        <a:xfrm>
          <a:off x="0" y="0"/>
          <a:ext cx="0" cy="0"/>
          <a:chOff x="0" y="0"/>
          <a:chExt cx="0" cy="0"/>
        </a:xfrm>
      </p:grpSpPr>
      <p:sp>
        <p:nvSpPr>
          <p:cNvPr id="973" name="Google Shape;973;p97"/>
          <p:cNvSpPr txBox="1"/>
          <p:nvPr>
            <p:ph idx="3" type="body"/>
          </p:nvPr>
        </p:nvSpPr>
        <p:spPr>
          <a:xfrm>
            <a:off x="767200" y="2385825"/>
            <a:ext cx="5757000" cy="36747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Nutrition Center provides a variety of recipes organized by dietary considerations, including recipes for specific health concerns, and by food category. </a:t>
            </a:r>
            <a:endParaRPr sz="1500">
              <a:solidFill>
                <a:srgbClr val="4C4C4C"/>
              </a:solidFill>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974" name="Google Shape;974;p97"/>
          <p:cNvSpPr txBox="1"/>
          <p:nvPr>
            <p:ph type="title"/>
          </p:nvPr>
        </p:nvSpPr>
        <p:spPr>
          <a:xfrm>
            <a:off x="740671" y="827925"/>
            <a:ext cx="67368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Recipes to educate </a:t>
            </a:r>
            <a:br>
              <a:rPr lang="en-US"/>
            </a:br>
            <a:r>
              <a:rPr lang="en-US"/>
              <a:t>and engage</a:t>
            </a:r>
            <a:endParaRPr/>
          </a:p>
        </p:txBody>
      </p:sp>
      <p:pic>
        <p:nvPicPr>
          <p:cNvPr id="975" name="Google Shape;975;p97"/>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976" name="Google Shape;976;p97"/>
          <p:cNvSpPr txBox="1"/>
          <p:nvPr/>
        </p:nvSpPr>
        <p:spPr>
          <a:xfrm>
            <a:off x="1714175" y="4379500"/>
            <a:ext cx="2568000" cy="163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Many clients report that:</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100"/>
              <a:buFont typeface="Arial"/>
              <a:buNone/>
            </a:pPr>
            <a:r>
              <a:rPr b="1" lang="en-US" sz="1500">
                <a:solidFill>
                  <a:schemeClr val="accent3"/>
                </a:solidFill>
                <a:latin typeface="Plus Jakarta Sans"/>
                <a:ea typeface="Plus Jakarta Sans"/>
                <a:cs typeface="Plus Jakarta Sans"/>
                <a:sym typeface="Plus Jakarta Sans"/>
              </a:rPr>
              <a:t>Recipes are popular additions to newsletters, social media posts, and other outreach.</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sz="1500">
              <a:solidFill>
                <a:schemeClr val="accent1"/>
              </a:solidFill>
              <a:latin typeface="Plus Jakarta Sans"/>
              <a:ea typeface="Plus Jakarta Sans"/>
              <a:cs typeface="Plus Jakarta Sans"/>
              <a:sym typeface="Plus Jakarta Sans"/>
            </a:endParaRPr>
          </a:p>
        </p:txBody>
      </p:sp>
      <p:grpSp>
        <p:nvGrpSpPr>
          <p:cNvPr id="977" name="Google Shape;977;p97"/>
          <p:cNvGrpSpPr/>
          <p:nvPr/>
        </p:nvGrpSpPr>
        <p:grpSpPr>
          <a:xfrm>
            <a:off x="2657375" y="3637800"/>
            <a:ext cx="681600" cy="681600"/>
            <a:chOff x="10294125" y="1691525"/>
            <a:chExt cx="681600" cy="681600"/>
          </a:xfrm>
        </p:grpSpPr>
        <p:sp>
          <p:nvSpPr>
            <p:cNvPr id="978" name="Google Shape;978;p97"/>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79" name="Google Shape;979;p97"/>
            <p:cNvPicPr preferRelativeResize="0"/>
            <p:nvPr/>
          </p:nvPicPr>
          <p:blipFill>
            <a:blip r:embed="rId4">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4" name="Shape 984"/>
        <p:cNvGrpSpPr/>
        <p:nvPr/>
      </p:nvGrpSpPr>
      <p:grpSpPr>
        <a:xfrm>
          <a:off x="0" y="0"/>
          <a:ext cx="0" cy="0"/>
          <a:chOff x="0" y="0"/>
          <a:chExt cx="0" cy="0"/>
        </a:xfrm>
      </p:grpSpPr>
      <p:sp>
        <p:nvSpPr>
          <p:cNvPr id="985" name="Google Shape;985;p98"/>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986" name="Google Shape;986;p98"/>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987" name="Google Shape;987;p98"/>
          <p:cNvGraphicFramePr/>
          <p:nvPr/>
        </p:nvGraphicFramePr>
        <p:xfrm>
          <a:off x="724801" y="2010675"/>
          <a:ext cx="3000000" cy="3000000"/>
        </p:xfrm>
        <a:graphic>
          <a:graphicData uri="http://schemas.openxmlformats.org/drawingml/2006/table">
            <a:tbl>
              <a:tblPr>
                <a:noFill/>
                <a:tableStyleId>{8B103CC8-18BE-46C5-9F95-532532B5985A}</a:tableStyleId>
              </a:tblPr>
              <a:tblGrid>
                <a:gridCol w="1758050"/>
                <a:gridCol w="2404650"/>
                <a:gridCol w="6466300"/>
              </a:tblGrid>
              <a:tr h="527575">
                <a:tc>
                  <a:txBody>
                    <a:bodyPr/>
                    <a:lstStyle/>
                    <a:p>
                      <a:pPr indent="0" lvl="0" marL="0" marR="0" rtl="0" algn="l">
                        <a:lnSpc>
                          <a:spcPct val="100000"/>
                        </a:lnSpc>
                        <a:spcBef>
                          <a:spcPts val="0"/>
                        </a:spcBef>
                        <a:spcAft>
                          <a:spcPts val="0"/>
                        </a:spcAft>
                        <a:buClr>
                          <a:srgbClr val="000000"/>
                        </a:buClr>
                        <a:buSzPts val="1100"/>
                        <a:buFont typeface="Arial"/>
                        <a:buNone/>
                      </a:pPr>
                      <a:r>
                        <a:rPr b="1" lang="en-US" sz="1300">
                          <a:solidFill>
                            <a:schemeClr val="lt2"/>
                          </a:solidFill>
                          <a:latin typeface="Plus Jakarta Sans"/>
                          <a:ea typeface="Plus Jakarta Sans"/>
                          <a:cs typeface="Plus Jakarta Sans"/>
                          <a:sym typeface="Plus Jakarta Sans"/>
                        </a:rPr>
                        <a:t>Topic</a:t>
                      </a:r>
                      <a:r>
                        <a:rPr b="1" lang="en-US" sz="1300" u="none" cap="none" strike="noStrike">
                          <a:solidFill>
                            <a:schemeClr val="lt2"/>
                          </a:solidFill>
                          <a:latin typeface="Plus Jakarta Sans"/>
                          <a:ea typeface="Plus Jakarta Sans"/>
                          <a:cs typeface="Plus Jakarta Sans"/>
                          <a:sym typeface="Plus Jakarta Sans"/>
                        </a:rPr>
                        <a:t> </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Title</a:t>
                      </a:r>
                      <a:endParaRPr b="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Content URL</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r>
              <a:tr h="1465850">
                <a:tc rowSpan="3">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Understanding the basics</a:t>
                      </a:r>
                      <a:endParaRPr b="1" u="none" cap="none" strike="noStrike">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Facts About Diabetes</a:t>
                      </a:r>
                      <a:endParaRPr sz="12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English:</a:t>
                      </a:r>
                      <a:endParaRPr sz="12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https://schl41demo.staywellhealthlibrary.com/Conditions/Diabetes/85,P00335</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2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Spanish:</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https://schl41demo.staywellhealthlibrary.com/Conditions/diabetes/85,p03454</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983150">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Diagnosing Diabetes</a:t>
                      </a:r>
                      <a:endParaRPr sz="12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2"/>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https://schl41demo.staywellhealthlibrary.com/Conditions/Diabetes/85,P00333</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2"/>
                    </a:solidFill>
                  </a:tcPr>
                </a:tc>
              </a:tr>
              <a:tr h="1283125">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Metabolic Syndrome and Prediabetes</a:t>
                      </a:r>
                      <a:endParaRPr sz="12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https://schl41demo.staywellhealthlibrary.com/Conditions/Diabetes/Types/PreDiabetes/56,19800</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2" name="Shape 992"/>
        <p:cNvGrpSpPr/>
        <p:nvPr/>
      </p:nvGrpSpPr>
      <p:grpSpPr>
        <a:xfrm>
          <a:off x="0" y="0"/>
          <a:ext cx="0" cy="0"/>
          <a:chOff x="0" y="0"/>
          <a:chExt cx="0" cy="0"/>
        </a:xfrm>
      </p:grpSpPr>
      <p:sp>
        <p:nvSpPr>
          <p:cNvPr id="993" name="Google Shape;993;p99"/>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994" name="Google Shape;994;p99"/>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995" name="Google Shape;995;p99"/>
          <p:cNvGraphicFramePr/>
          <p:nvPr/>
        </p:nvGraphicFramePr>
        <p:xfrm>
          <a:off x="724801" y="2010675"/>
          <a:ext cx="3000000" cy="3000000"/>
        </p:xfrm>
        <a:graphic>
          <a:graphicData uri="http://schemas.openxmlformats.org/drawingml/2006/table">
            <a:tbl>
              <a:tblPr>
                <a:noFill/>
                <a:tableStyleId>{8B103CC8-18BE-46C5-9F95-532532B5985A}</a:tableStyleId>
              </a:tblPr>
              <a:tblGrid>
                <a:gridCol w="1793550"/>
                <a:gridCol w="2453200"/>
                <a:gridCol w="6596875"/>
              </a:tblGrid>
              <a:tr h="518725">
                <a:tc>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Topic</a:t>
                      </a:r>
                      <a:r>
                        <a:rPr b="1" lang="en-US" u="none" cap="none" strike="noStrike">
                          <a:solidFill>
                            <a:schemeClr val="lt2"/>
                          </a:solidFill>
                          <a:latin typeface="Plus Jakarta Sans"/>
                          <a:ea typeface="Plus Jakarta Sans"/>
                          <a:cs typeface="Plus Jakarta Sans"/>
                          <a:sym typeface="Plus Jakarta Sans"/>
                        </a:rPr>
                        <a:t>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r>
              <a:tr h="900550">
                <a:tc rowSpan="5">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Living with type 2: Lifestyle changes</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How Yoga Can Help with Blood Sugar Management</a:t>
                      </a:r>
                      <a:endParaRPr sz="12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https://schl41demo.staywellhealthlibrary.com/Library/News/Newsletters/Chronic/88,p12333</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1112500">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Those with Type 2 Diabetes Can Walk Their Way to Heart Health</a:t>
                      </a:r>
                      <a:endParaRPr sz="12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https://schl41demo.staywellhealthlibrary.com/88,p11135</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958375">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Diabetes and Exercise</a:t>
                      </a:r>
                      <a:endParaRPr sz="12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https://schl41demo.staywellhealthlibrary.com/Conditions/Diabetes/Managing/Active/56,DM204</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621125">
                <a:tc vMerge="1"/>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Glucose Monitoring Devices</a:t>
                      </a:r>
                      <a:endParaRPr sz="1200">
                        <a:latin typeface="Plus Jakarta Sans"/>
                        <a:ea typeface="Plus Jakarta Sans"/>
                        <a:cs typeface="Plus Jakarta Sans"/>
                        <a:sym typeface="Plus Jakarta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https://schl41demo.staywellhealthlibrary.com/Conditions/Diabetes/85,P00339</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2"/>
                    </a:solidFill>
                  </a:tcPr>
                </a:tc>
              </a:tr>
              <a:tr h="621125">
                <a:tc vMerge="1"/>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Type 2 Diabetes and Food Choices</a:t>
                      </a:r>
                      <a:endParaRPr sz="1200">
                        <a:latin typeface="Plus Jakarta Sans"/>
                        <a:ea typeface="Plus Jakarta Sans"/>
                        <a:cs typeface="Plus Jakarta Sans"/>
                        <a:sym typeface="Plus Jakarta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https://schl41demo.staywellhealthlibrary.com/Conditions/Diabetes/56,DM113</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sp>
        <p:nvSpPr>
          <p:cNvPr id="777" name="Google Shape;777;p82"/>
          <p:cNvSpPr txBox="1"/>
          <p:nvPr>
            <p:ph idx="3" type="body"/>
          </p:nvPr>
        </p:nvSpPr>
        <p:spPr>
          <a:xfrm>
            <a:off x="420300" y="2687500"/>
            <a:ext cx="5870100" cy="3401700"/>
          </a:xfrm>
          <a:prstGeom prst="rect">
            <a:avLst/>
          </a:prstGeom>
        </p:spPr>
        <p:txBody>
          <a:bodyPr anchorCtr="0" anchor="t" bIns="45700" lIns="0" spcFirstLastPara="1" rIns="91425" wrap="square" tIns="45700">
            <a:normAutofit fontScale="92500" lnSpcReduction="2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28453" lvl="0" marL="457200" rtl="0" algn="l">
              <a:lnSpc>
                <a:spcPct val="115000"/>
              </a:lnSpc>
              <a:spcBef>
                <a:spcPts val="0"/>
              </a:spcBef>
              <a:spcAft>
                <a:spcPts val="0"/>
              </a:spcAft>
              <a:buClr>
                <a:schemeClr val="accent1"/>
              </a:buClr>
              <a:buSzPct val="106250"/>
              <a:buChar char="•"/>
            </a:pPr>
            <a:r>
              <a:rPr lang="en-US" sz="1600"/>
              <a:t>Social media posts that are ready for your campaign</a:t>
            </a:r>
            <a:endParaRPr sz="1600"/>
          </a:p>
          <a:p>
            <a:pPr indent="-328453" lvl="0" marL="457200" rtl="0" algn="l">
              <a:lnSpc>
                <a:spcPct val="115000"/>
              </a:lnSpc>
              <a:spcBef>
                <a:spcPts val="600"/>
              </a:spcBef>
              <a:spcAft>
                <a:spcPts val="0"/>
              </a:spcAft>
              <a:buClr>
                <a:schemeClr val="accent1"/>
              </a:buClr>
              <a:buSzPct val="106250"/>
              <a:buChar char="•"/>
            </a:pPr>
            <a:r>
              <a:rPr lang="en-US" sz="1600"/>
              <a:t>A customizable blog post</a:t>
            </a:r>
            <a:endParaRPr sz="1600"/>
          </a:p>
          <a:p>
            <a:pPr indent="-328453" lvl="0" marL="457200" rtl="0" algn="l">
              <a:lnSpc>
                <a:spcPct val="115000"/>
              </a:lnSpc>
              <a:spcBef>
                <a:spcPts val="600"/>
              </a:spcBef>
              <a:spcAft>
                <a:spcPts val="0"/>
              </a:spcAft>
              <a:buClr>
                <a:schemeClr val="accent1"/>
              </a:buClr>
              <a:buSzPct val="106250"/>
              <a:buChar char="•"/>
            </a:pPr>
            <a:r>
              <a:rPr lang="en-US" sz="1600"/>
              <a:t>Infographics that build understanding using engaging and entertaining visuals </a:t>
            </a:r>
            <a:endParaRPr sz="1600"/>
          </a:p>
          <a:p>
            <a:pPr indent="-328453" lvl="0" marL="457200" rtl="0" algn="l">
              <a:lnSpc>
                <a:spcPct val="115000"/>
              </a:lnSpc>
              <a:spcBef>
                <a:spcPts val="600"/>
              </a:spcBef>
              <a:spcAft>
                <a:spcPts val="0"/>
              </a:spcAft>
              <a:buClr>
                <a:schemeClr val="accent1"/>
              </a:buClr>
              <a:buSzPct val="106250"/>
              <a:buChar char="•"/>
            </a:pPr>
            <a:r>
              <a:rPr lang="en-US" sz="1600"/>
              <a:t>Highlighted Consumer Health Library articles, quizzes, risk assessments, and other resources to engage and nurture people as they explore topics that are important to their health</a:t>
            </a:r>
            <a:endParaRPr sz="1600"/>
          </a:p>
          <a:p>
            <a:pPr indent="-328453" lvl="0" marL="457200" rtl="0" algn="l">
              <a:lnSpc>
                <a:spcPct val="115000"/>
              </a:lnSpc>
              <a:spcBef>
                <a:spcPts val="600"/>
              </a:spcBef>
              <a:spcAft>
                <a:spcPts val="0"/>
              </a:spcAft>
              <a:buClr>
                <a:schemeClr val="accent1"/>
              </a:buClr>
              <a:buSzPct val="106250"/>
              <a:buChar char="•"/>
            </a:pPr>
            <a:r>
              <a:rPr lang="en-US" sz="1600"/>
              <a:t>Videos and Spanish language resources are promoted in this Toolkit</a:t>
            </a:r>
            <a:endParaRPr sz="1600"/>
          </a:p>
          <a:p>
            <a:pPr indent="-328453" lvl="0" marL="457200" rtl="0" algn="l">
              <a:lnSpc>
                <a:spcPct val="115000"/>
              </a:lnSpc>
              <a:spcBef>
                <a:spcPts val="600"/>
              </a:spcBef>
              <a:spcAft>
                <a:spcPts val="600"/>
              </a:spcAft>
              <a:buClr>
                <a:schemeClr val="accent1"/>
              </a:buClr>
              <a:buSzPct val="106250"/>
              <a:buChar char="•"/>
            </a:pPr>
            <a:r>
              <a:rPr lang="en-US" sz="1600"/>
              <a:t>A  Toolkit calendar</a:t>
            </a:r>
            <a:endParaRPr b="1">
              <a:latin typeface="Plus Jakarta Sans"/>
              <a:ea typeface="Plus Jakarta Sans"/>
              <a:cs typeface="Plus Jakarta Sans"/>
              <a:sym typeface="Plus Jakarta Sans"/>
            </a:endParaRPr>
          </a:p>
        </p:txBody>
      </p:sp>
      <p:pic>
        <p:nvPicPr>
          <p:cNvPr id="778" name="Google Shape;778;p82"/>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779" name="Google Shape;779;p82"/>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promote healthy diabetes preventive care, and early health intervention best practices.</a:t>
            </a:r>
            <a:endParaRPr sz="1400">
              <a:latin typeface="Plus Jakarta Sans"/>
              <a:ea typeface="Plus Jakarta Sans"/>
              <a:cs typeface="Plus Jakarta Sans"/>
              <a:sym typeface="Plus Jakarta Sans"/>
            </a:endParaRPr>
          </a:p>
        </p:txBody>
      </p:sp>
      <p:sp>
        <p:nvSpPr>
          <p:cNvPr id="780" name="Google Shape;780;p82"/>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0" name="Shape 1000"/>
        <p:cNvGrpSpPr/>
        <p:nvPr/>
      </p:nvGrpSpPr>
      <p:grpSpPr>
        <a:xfrm>
          <a:off x="0" y="0"/>
          <a:ext cx="0" cy="0"/>
          <a:chOff x="0" y="0"/>
          <a:chExt cx="0" cy="0"/>
        </a:xfrm>
      </p:grpSpPr>
      <p:sp>
        <p:nvSpPr>
          <p:cNvPr id="1001" name="Google Shape;1001;p100"/>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002" name="Google Shape;1002;p100"/>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003" name="Google Shape;1003;p100"/>
          <p:cNvGraphicFramePr/>
          <p:nvPr/>
        </p:nvGraphicFramePr>
        <p:xfrm>
          <a:off x="724801" y="2010675"/>
          <a:ext cx="3000000" cy="3000000"/>
        </p:xfrm>
        <a:graphic>
          <a:graphicData uri="http://schemas.openxmlformats.org/drawingml/2006/table">
            <a:tbl>
              <a:tblPr>
                <a:noFill/>
                <a:tableStyleId>{8B103CC8-18BE-46C5-9F95-532532B5985A}</a:tableStyleId>
              </a:tblPr>
              <a:tblGrid>
                <a:gridCol w="1758050"/>
                <a:gridCol w="2404650"/>
                <a:gridCol w="6466300"/>
              </a:tblGrid>
              <a:tr h="482675">
                <a:tc>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Topic</a:t>
                      </a:r>
                      <a:r>
                        <a:rPr b="1" lang="en-US" u="none" cap="none" strike="noStrike">
                          <a:solidFill>
                            <a:schemeClr val="lt2"/>
                          </a:solidFill>
                          <a:latin typeface="Plus Jakarta Sans"/>
                          <a:ea typeface="Plus Jakarta Sans"/>
                          <a:cs typeface="Plus Jakarta Sans"/>
                          <a:sym typeface="Plus Jakarta Sans"/>
                        </a:rPr>
                        <a:t>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r>
              <a:tr h="1551800">
                <a:tc rowSpan="3">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Type 2: Not just for adults</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Type 2 Diabetes in Children</a:t>
                      </a:r>
                      <a:endParaRPr sz="12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English</a:t>
                      </a:r>
                      <a:endParaRPr sz="12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https://schl41demo.staywellhealthlibrary.com/Conditions/Diabetes/YourFamily/Children/90,P01978</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2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Spanish</a:t>
                      </a:r>
                      <a:endParaRPr sz="12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https://schl41demo.staywellhealthlibrary.com/Search/90,p05082</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942800">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Lifestyle Changes Can Help Kids Prevent Type 2 Diabetes</a:t>
                      </a:r>
                      <a:endParaRPr sz="12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https://schl41demo.staywellhealthlibrary.com/Conditions/Diabetes/1,4191</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891775">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Back to School with Diabetes</a:t>
                      </a:r>
                      <a:endParaRPr sz="12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https://schl41demo.staywellhealthlibrary.com/Search/56,dm224</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8" name="Shape 1008"/>
        <p:cNvGrpSpPr/>
        <p:nvPr/>
      </p:nvGrpSpPr>
      <p:grpSpPr>
        <a:xfrm>
          <a:off x="0" y="0"/>
          <a:ext cx="0" cy="0"/>
          <a:chOff x="0" y="0"/>
          <a:chExt cx="0" cy="0"/>
        </a:xfrm>
      </p:grpSpPr>
      <p:sp>
        <p:nvSpPr>
          <p:cNvPr id="1009" name="Google Shape;1009;p101"/>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010" name="Google Shape;1010;p101"/>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011" name="Google Shape;1011;p101"/>
          <p:cNvGraphicFramePr/>
          <p:nvPr/>
        </p:nvGraphicFramePr>
        <p:xfrm>
          <a:off x="724801" y="2010675"/>
          <a:ext cx="3000000" cy="3000000"/>
        </p:xfrm>
        <a:graphic>
          <a:graphicData uri="http://schemas.openxmlformats.org/drawingml/2006/table">
            <a:tbl>
              <a:tblPr>
                <a:noFill/>
                <a:tableStyleId>{8B103CC8-18BE-46C5-9F95-532532B5985A}</a:tableStyleId>
              </a:tblPr>
              <a:tblGrid>
                <a:gridCol w="1758050"/>
                <a:gridCol w="2404650"/>
                <a:gridCol w="6466300"/>
              </a:tblGrid>
              <a:tr h="481475">
                <a:tc>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Topic</a:t>
                      </a:r>
                      <a:r>
                        <a:rPr b="1" lang="en-US" u="none" cap="none" strike="noStrike">
                          <a:solidFill>
                            <a:schemeClr val="lt2"/>
                          </a:solidFill>
                          <a:latin typeface="Plus Jakarta Sans"/>
                          <a:ea typeface="Plus Jakarta Sans"/>
                          <a:cs typeface="Plus Jakarta Sans"/>
                          <a:sym typeface="Plus Jakarta Sans"/>
                        </a:rPr>
                        <a:t>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r>
              <a:tr h="835850">
                <a:tc rowSpan="4">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Your healthy eating plan</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Type 2 Diabetes and Food Choices</a:t>
                      </a:r>
                      <a:endParaRPr sz="12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t/>
                      </a:r>
                      <a:endParaRPr sz="1200">
                        <a:solidFill>
                          <a:srgbClr val="33333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https://schl41demo.staywellhealthlibrary.com/Conditions/Diabetes/56,DM113</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1032575">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Nutrition Facts Labels and Diabetes</a:t>
                      </a:r>
                      <a:endParaRPr sz="12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https://schl41demo.staywellhealthlibrary.com/Conditions/Diabetes/Managing/Eating/134,255</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1032575">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Alcohol Use and People with Diabetes</a:t>
                      </a:r>
                      <a:endParaRPr sz="12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https://schl41demo.staywellhealthlibrary.com/Conditions/Diabetes/Managing/Eating/85,P00329</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1032575">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Emotional Eating: How to Cope</a:t>
                      </a:r>
                      <a:endParaRPr sz="12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https://schl41demo.staywellhealthlibrary.com/Conditions/Diabetes/Managing/1,4517</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6" name="Shape 1016"/>
        <p:cNvGrpSpPr/>
        <p:nvPr/>
      </p:nvGrpSpPr>
      <p:grpSpPr>
        <a:xfrm>
          <a:off x="0" y="0"/>
          <a:ext cx="0" cy="0"/>
          <a:chOff x="0" y="0"/>
          <a:chExt cx="0" cy="0"/>
        </a:xfrm>
      </p:grpSpPr>
      <p:sp>
        <p:nvSpPr>
          <p:cNvPr id="1017" name="Google Shape;1017;p102"/>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018" name="Google Shape;1018;p102"/>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019" name="Google Shape;1019;p102"/>
          <p:cNvGraphicFramePr/>
          <p:nvPr/>
        </p:nvGraphicFramePr>
        <p:xfrm>
          <a:off x="724801" y="2010675"/>
          <a:ext cx="3000000" cy="3000000"/>
        </p:xfrm>
        <a:graphic>
          <a:graphicData uri="http://schemas.openxmlformats.org/drawingml/2006/table">
            <a:tbl>
              <a:tblPr>
                <a:noFill/>
                <a:tableStyleId>{8B103CC8-18BE-46C5-9F95-532532B5985A}</a:tableStyleId>
              </a:tblPr>
              <a:tblGrid>
                <a:gridCol w="1758050"/>
                <a:gridCol w="2404650"/>
                <a:gridCol w="6466300"/>
              </a:tblGrid>
              <a:tr h="600325">
                <a:tc>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Topic</a:t>
                      </a:r>
                      <a:r>
                        <a:rPr b="1" lang="en-US" u="none" cap="none" strike="noStrike">
                          <a:solidFill>
                            <a:schemeClr val="lt2"/>
                          </a:solidFill>
                          <a:latin typeface="Plus Jakarta Sans"/>
                          <a:ea typeface="Plus Jakarta Sans"/>
                          <a:cs typeface="Plus Jakarta Sans"/>
                          <a:sym typeface="Plus Jakarta Sans"/>
                        </a:rPr>
                        <a:t>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r>
              <a:tr h="1112075">
                <a:tc rowSpan="3">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Special health concerns</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Overview of Diabetes Complications</a:t>
                      </a:r>
                      <a:endParaRPr sz="12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a:solidFill>
                            <a:srgbClr val="333333"/>
                          </a:solidFill>
                          <a:latin typeface="Plus Jakarta Sans"/>
                          <a:ea typeface="Plus Jakarta Sans"/>
                          <a:cs typeface="Plus Jakarta Sans"/>
                          <a:sym typeface="Plus Jakarta Sans"/>
                        </a:rPr>
                        <a:t>Engl</a:t>
                      </a:r>
                      <a:r>
                        <a:rPr lang="en-US" sz="1200">
                          <a:solidFill>
                            <a:srgbClr val="333333"/>
                          </a:solidFill>
                          <a:latin typeface="Plus Jakarta Sans"/>
                          <a:ea typeface="Plus Jakarta Sans"/>
                          <a:cs typeface="Plus Jakarta Sans"/>
                          <a:sym typeface="Plus Jakarta Sans"/>
                        </a:rPr>
                        <a:t>ish</a:t>
                      </a:r>
                      <a:endParaRPr/>
                    </a:p>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https://schl41demo.staywellhealthlibrary.com/Conditions/Diabetes/85,P00330</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200" u="sng">
                        <a:solidFill>
                          <a:schemeClr val="hlink"/>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a:solidFill>
                            <a:srgbClr val="333333"/>
                          </a:solidFill>
                          <a:latin typeface="Plus Jakarta Sans"/>
                          <a:ea typeface="Plus Jakarta Sans"/>
                          <a:cs typeface="Plus Jakarta Sans"/>
                          <a:sym typeface="Plus Jakarta Sans"/>
                        </a:rPr>
                        <a:t>Spanish</a:t>
                      </a:r>
                      <a:endParaRPr sz="12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https://schl41demo.staywellhealthlibrary.com/Search/85,p03449</a:t>
                      </a:r>
                      <a:endParaRPr sz="1200" u="sng">
                        <a:solidFill>
                          <a:schemeClr val="hlink"/>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956475">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Special Foot Care for Diabetes</a:t>
                      </a:r>
                      <a:endParaRPr sz="12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https://schl41demo.staywellhealthlibrary.com/Conditions/Diabetes/Complications/Foot/56,4029</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1332250">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Diabetes and High Blood Pressure</a:t>
                      </a:r>
                      <a:endParaRPr sz="12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a:solidFill>
                            <a:srgbClr val="333333"/>
                          </a:solidFill>
                          <a:latin typeface="Plus Jakarta Sans"/>
                          <a:ea typeface="Plus Jakarta Sans"/>
                          <a:cs typeface="Plus Jakarta Sans"/>
                          <a:sym typeface="Plus Jakarta Sans"/>
                        </a:rPr>
                        <a:t>English</a:t>
                      </a:r>
                      <a:endParaRPr/>
                    </a:p>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https://schl41demo.staywellhealthlibrary.com/Conditions/Diabetes/Complications/Heart/85,P00340</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200" u="sng">
                        <a:solidFill>
                          <a:schemeClr val="accent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a:solidFill>
                            <a:srgbClr val="333333"/>
                          </a:solidFill>
                          <a:latin typeface="Plus Jakarta Sans"/>
                          <a:ea typeface="Plus Jakarta Sans"/>
                          <a:cs typeface="Plus Jakarta Sans"/>
                          <a:sym typeface="Plus Jakarta Sans"/>
                        </a:rPr>
                        <a:t>Spanish</a:t>
                      </a:r>
                      <a:endParaRPr sz="12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https://schl41demo.staywellhealthlibrary.com/Conditions/diabetes/85,P03459</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4" name="Shape 1024"/>
        <p:cNvGrpSpPr/>
        <p:nvPr/>
      </p:nvGrpSpPr>
      <p:grpSpPr>
        <a:xfrm>
          <a:off x="0" y="0"/>
          <a:ext cx="0" cy="0"/>
          <a:chOff x="0" y="0"/>
          <a:chExt cx="0" cy="0"/>
        </a:xfrm>
      </p:grpSpPr>
      <p:graphicFrame>
        <p:nvGraphicFramePr>
          <p:cNvPr id="1025" name="Google Shape;1025;p103"/>
          <p:cNvGraphicFramePr/>
          <p:nvPr/>
        </p:nvGraphicFramePr>
        <p:xfrm>
          <a:off x="631701" y="1687825"/>
          <a:ext cx="3000000" cy="3000000"/>
        </p:xfrm>
        <a:graphic>
          <a:graphicData uri="http://schemas.openxmlformats.org/drawingml/2006/table">
            <a:tbl>
              <a:tblPr>
                <a:noFill/>
                <a:tableStyleId>{8B103CC8-18BE-46C5-9F95-532532B5985A}</a:tableStyleId>
              </a:tblPr>
              <a:tblGrid>
                <a:gridCol w="1758050"/>
                <a:gridCol w="2404650"/>
                <a:gridCol w="6466300"/>
              </a:tblGrid>
              <a:tr h="373225">
                <a:tc>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Topic</a:t>
                      </a:r>
                      <a:r>
                        <a:rPr b="1" lang="en-US" u="none" cap="none" strike="noStrike">
                          <a:solidFill>
                            <a:schemeClr val="lt2"/>
                          </a:solidFill>
                          <a:latin typeface="Plus Jakarta Sans"/>
                          <a:ea typeface="Plus Jakarta Sans"/>
                          <a:cs typeface="Plus Jakarta Sans"/>
                          <a:sym typeface="Plus Jakarta Sans"/>
                        </a:rPr>
                        <a:t>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r>
              <a:tr h="691375">
                <a:tc rowSpan="6">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Videos</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What is Type 2 Diabetes?</a:t>
                      </a:r>
                      <a:endParaRPr sz="12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https://schl41demo.staywellhealthlibrary.com/MultimediaRoom/VideoLibrary/?e=0#player:207,WN01576_eng</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2"/>
                    </a:solidFill>
                  </a:tcPr>
                </a:tc>
              </a:tr>
              <a:tr h="594650">
                <a:tc vMerge="1"/>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Your Type 2 Diabetes Plan</a:t>
                      </a:r>
                      <a:endParaRPr sz="12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https://schl41demo.staywellhealthlibrary.com/MultimediaRoom/VideoLibrary/?e=0#player:207,WN01579_eng</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828275">
                <a:tc vMerge="1"/>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Your Care at Home: Checking Blood Sugar</a:t>
                      </a:r>
                      <a:endParaRPr sz="12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https://schl41demo.staywellhealthlibrary.com/MultimediaRoom/VideoLibrary/?e=0#player:207,WN00228_eng</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2"/>
                    </a:solidFill>
                  </a:tcPr>
                </a:tc>
              </a:tr>
              <a:tr h="828275">
                <a:tc vMerge="1"/>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Using Insulin Safely</a:t>
                      </a:r>
                      <a:endParaRPr sz="12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https://schl41demo.staywellhealthlibrary.com/MultimediaRoom/VideoLibrary/?e=0#player:207,WN01694_eng</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828275">
                <a:tc vMerge="1"/>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The Importance of Skin and Foot Care</a:t>
                      </a:r>
                      <a:endParaRPr sz="12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https://schl41demo.staywellhealthlibrary.com/MultimediaRoom/VideoLibrary/?e=0#player:207,WN01711_eng</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2"/>
                    </a:solidFill>
                  </a:tcPr>
                </a:tc>
              </a:tr>
              <a:tr h="828275">
                <a:tc vMerge="1"/>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Diabetes-Related Eye Disease</a:t>
                      </a:r>
                      <a:endParaRPr sz="12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https://schl41demo.staywellhealthlibrary.com/MultimediaRoom/VideoLibrary/?e=0#player:138,W1336</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bl>
          </a:graphicData>
        </a:graphic>
      </p:graphicFrame>
      <p:sp>
        <p:nvSpPr>
          <p:cNvPr id="1026" name="Google Shape;1026;p103"/>
          <p:cNvSpPr txBox="1"/>
          <p:nvPr/>
        </p:nvSpPr>
        <p:spPr>
          <a:xfrm>
            <a:off x="588264" y="-124750"/>
            <a:ext cx="10617900" cy="1325700"/>
          </a:xfrm>
          <a:prstGeom prst="rect">
            <a:avLst/>
          </a:prstGeom>
          <a:noFill/>
          <a:ln>
            <a:noFill/>
          </a:ln>
        </p:spPr>
        <p:txBody>
          <a:bodyPr anchorCtr="0" anchor="b" bIns="45700" lIns="0" spcFirstLastPara="1" rIns="91425" wrap="square" tIns="45700">
            <a:normAutofit/>
          </a:bodyPr>
          <a:lstStyle/>
          <a:p>
            <a:pPr indent="0" lvl="0" marL="0" rtl="0" algn="l">
              <a:spcBef>
                <a:spcPts val="0"/>
              </a:spcBef>
              <a:spcAft>
                <a:spcPts val="0"/>
              </a:spcAft>
              <a:buNone/>
            </a:pPr>
            <a:r>
              <a:rPr b="1" lang="en-US" sz="3800">
                <a:solidFill>
                  <a:srgbClr val="1B5162"/>
                </a:solidFill>
                <a:latin typeface="Plus Jakarta Sans ExtraBold"/>
                <a:ea typeface="Plus Jakarta Sans ExtraBold"/>
                <a:cs typeface="Plus Jakarta Sans ExtraBold"/>
                <a:sym typeface="Plus Jakarta Sans ExtraBold"/>
              </a:rPr>
              <a:t>Videos that engage and teach</a:t>
            </a:r>
            <a:endParaRPr b="1" sz="3800">
              <a:solidFill>
                <a:srgbClr val="1B5162"/>
              </a:solidFill>
              <a:latin typeface="Plus Jakarta Sans ExtraBold"/>
              <a:ea typeface="Plus Jakarta Sans ExtraBold"/>
              <a:cs typeface="Plus Jakarta Sans ExtraBold"/>
              <a:sym typeface="Plus Jakarta Sans ExtraBold"/>
            </a:endParaRPr>
          </a:p>
        </p:txBody>
      </p:sp>
      <p:sp>
        <p:nvSpPr>
          <p:cNvPr id="1027" name="Google Shape;1027;p103"/>
          <p:cNvSpPr txBox="1"/>
          <p:nvPr/>
        </p:nvSpPr>
        <p:spPr>
          <a:xfrm>
            <a:off x="5827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CHL contains 24 videos </a:t>
            </a:r>
            <a:r>
              <a:rPr lang="en-US" sz="1600">
                <a:latin typeface="Plus Jakarta Sans"/>
                <a:ea typeface="Plus Jakarta Sans"/>
                <a:cs typeface="Plus Jakarta Sans"/>
                <a:sym typeface="Plus Jakarta Sans"/>
              </a:rPr>
              <a:t>related</a:t>
            </a:r>
            <a:r>
              <a:rPr lang="en-US" sz="1600">
                <a:latin typeface="Plus Jakarta Sans"/>
                <a:ea typeface="Plus Jakarta Sans"/>
                <a:cs typeface="Plus Jakarta Sans"/>
                <a:sym typeface="Plus Jakarta Sans"/>
              </a:rPr>
              <a:t> to Diabetes, available in English and Spanish. Here are some highlighted titles.</a:t>
            </a:r>
            <a:endParaRPr sz="1600">
              <a:latin typeface="Plus Jakarta Sans"/>
              <a:ea typeface="Plus Jakarta Sans"/>
              <a:cs typeface="Plus Jakarta Sans"/>
              <a:sym typeface="Plus Jakarta Sans"/>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2" name="Shape 1032"/>
        <p:cNvGrpSpPr/>
        <p:nvPr/>
      </p:nvGrpSpPr>
      <p:grpSpPr>
        <a:xfrm>
          <a:off x="0" y="0"/>
          <a:ext cx="0" cy="0"/>
          <a:chOff x="0" y="0"/>
          <a:chExt cx="0" cy="0"/>
        </a:xfrm>
      </p:grpSpPr>
      <p:sp>
        <p:nvSpPr>
          <p:cNvPr id="1033" name="Google Shape;1033;p10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1034" name="Google Shape;1034;p10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1035" name="Google Shape;1035;p10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1036" name="Google Shape;1036;p104"/>
          <p:cNvSpPr txBox="1"/>
          <p:nvPr/>
        </p:nvSpPr>
        <p:spPr>
          <a:xfrm>
            <a:off x="7302963" y="2193581"/>
            <a:ext cx="46488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1037" name="Google Shape;1037;p104"/>
          <p:cNvGrpSpPr/>
          <p:nvPr/>
        </p:nvGrpSpPr>
        <p:grpSpPr>
          <a:xfrm>
            <a:off x="9321051" y="1558750"/>
            <a:ext cx="612622" cy="612000"/>
            <a:chOff x="10134200" y="974025"/>
            <a:chExt cx="681600" cy="612000"/>
          </a:xfrm>
        </p:grpSpPr>
        <p:sp>
          <p:nvSpPr>
            <p:cNvPr id="1038" name="Google Shape;1038;p10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039" name="Google Shape;1039;p104"/>
            <p:cNvPicPr preferRelativeResize="0"/>
            <p:nvPr/>
          </p:nvPicPr>
          <p:blipFill>
            <a:blip r:embed="rId7">
              <a:alphaModFix/>
            </a:blip>
            <a:stretch>
              <a:fillRect/>
            </a:stretch>
          </p:blipFill>
          <p:spPr>
            <a:xfrm>
              <a:off x="10259988" y="1083754"/>
              <a:ext cx="430025" cy="392531"/>
            </a:xfrm>
            <a:prstGeom prst="rect">
              <a:avLst/>
            </a:prstGeom>
            <a:noFill/>
            <a:ln>
              <a:noFill/>
            </a:ln>
          </p:spPr>
        </p:pic>
      </p:grpSp>
      <p:pic>
        <p:nvPicPr>
          <p:cNvPr id="1040" name="Google Shape;1040;p104"/>
          <p:cNvPicPr preferRelativeResize="0"/>
          <p:nvPr/>
        </p:nvPicPr>
        <p:blipFill>
          <a:blip r:embed="rId8">
            <a:alphaModFix/>
          </a:blip>
          <a:stretch>
            <a:fillRect/>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1041" name="Google Shape;1041;p104"/>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2" name="Google Shape;1042;p104"/>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sp>
        <p:nvSpPr>
          <p:cNvPr id="1043" name="Google Shape;1043;p104"/>
          <p:cNvSpPr txBox="1"/>
          <p:nvPr/>
        </p:nvSpPr>
        <p:spPr>
          <a:xfrm>
            <a:off x="8163388" y="3844200"/>
            <a:ext cx="3242400" cy="258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r>
              <a:rPr b="1" lang="en-US" sz="1200">
                <a:solidFill>
                  <a:schemeClr val="dk1"/>
                </a:solidFill>
                <a:latin typeface="Plus Jakarta Sans"/>
                <a:ea typeface="Plus Jakarta Sans"/>
                <a:cs typeface="Plus Jakarta Sans"/>
                <a:sym typeface="Plus Jakarta Sans"/>
              </a:rPr>
              <a:t>: </a:t>
            </a:r>
            <a:endParaRPr b="1"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sz="12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 name="Shape 785"/>
        <p:cNvGrpSpPr/>
        <p:nvPr/>
      </p:nvGrpSpPr>
      <p:grpSpPr>
        <a:xfrm>
          <a:off x="0" y="0"/>
          <a:ext cx="0" cy="0"/>
          <a:chOff x="0" y="0"/>
          <a:chExt cx="0" cy="0"/>
        </a:xfrm>
      </p:grpSpPr>
      <p:sp>
        <p:nvSpPr>
          <p:cNvPr id="786" name="Google Shape;786;p8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787" name="Google Shape;787;p83"/>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788" name="Google Shape;788;p83"/>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diabetes health-related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789" name="Google Shape;789;p83"/>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790" name="Google Shape;790;p83"/>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791" name="Google Shape;791;p83"/>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Healthy Diabetes Toolkit leverages WebMD’s expertise to support your marketing needs. </a:t>
            </a:r>
            <a:endParaRPr/>
          </a:p>
          <a:p>
            <a:pPr indent="0" lvl="0" marL="0" rtl="0" algn="l">
              <a:spcBef>
                <a:spcPts val="0"/>
              </a:spcBef>
              <a:spcAft>
                <a:spcPts val="0"/>
              </a:spcAft>
              <a:buNone/>
            </a:pPr>
            <a:r>
              <a:rPr lang="en-US"/>
              <a:t>We use a 3-step process to build a Toolkit. This includes:</a:t>
            </a:r>
            <a:endParaRPr/>
          </a:p>
        </p:txBody>
      </p:sp>
      <p:sp>
        <p:nvSpPr>
          <p:cNvPr id="792" name="Google Shape;792;p83"/>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Consumer Health Library resources and outreach opportunities. </a:t>
            </a:r>
            <a:endParaRPr sz="1300"/>
          </a:p>
          <a:p>
            <a:pPr indent="0" lvl="0" marL="0" rtl="0" algn="ctr">
              <a:spcBef>
                <a:spcPts val="0"/>
              </a:spcBef>
              <a:spcAft>
                <a:spcPts val="0"/>
              </a:spcAft>
              <a:buNone/>
            </a:pPr>
            <a:r>
              <a:t/>
            </a:r>
            <a:endParaRPr sz="1300"/>
          </a:p>
        </p:txBody>
      </p:sp>
      <p:sp>
        <p:nvSpPr>
          <p:cNvPr id="793" name="Google Shape;793;p83"/>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teams developed the complementary content, infographics, and suggested imagery to jump start your marketing campaigns.</a:t>
            </a:r>
            <a:endParaRPr sz="1300"/>
          </a:p>
          <a:p>
            <a:pPr indent="0" lvl="0" marL="0" rtl="0" algn="ctr">
              <a:spcBef>
                <a:spcPts val="0"/>
              </a:spcBef>
              <a:spcAft>
                <a:spcPts val="0"/>
              </a:spcAft>
              <a:buNone/>
            </a:pPr>
            <a:r>
              <a:t/>
            </a:r>
            <a:endParaRPr sz="1300"/>
          </a:p>
        </p:txBody>
      </p:sp>
      <p:sp>
        <p:nvSpPr>
          <p:cNvPr id="794" name="Google Shape;794;p83"/>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795" name="Google Shape;795;p83"/>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796" name="Google Shape;796;p83"/>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797" name="Google Shape;797;p83"/>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8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804" name="Google Shape;804;p8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hlink"/>
                </a:solidFill>
                <a:latin typeface="Plus Jakarta Sans"/>
                <a:ea typeface="Plus Jakarta Sans"/>
                <a:cs typeface="Plus Jakarta Sans"/>
                <a:sym typeface="Plus Jakarta Sans"/>
                <a:hlinkClick r:id="rId3"/>
              </a:rPr>
              <a:t>Client Support </a:t>
            </a:r>
            <a:r>
              <a:rPr b="1" lang="en-US" sz="1500" u="sng">
                <a:solidFill>
                  <a:schemeClr val="hlink"/>
                </a:solidFill>
                <a:latin typeface="Plus Jakarta Sans"/>
                <a:ea typeface="Plus Jakarta Sans"/>
                <a:cs typeface="Plus Jakarta Sans"/>
                <a:sym typeface="Plus Jakarta Sans"/>
                <a:hlinkClick r:id="rId4"/>
              </a:rPr>
              <a:t>S</a:t>
            </a:r>
            <a:r>
              <a:rPr b="1" i="0" lang="en-US" sz="1500" u="sng" cap="none" strike="noStrike">
                <a:solidFill>
                  <a:schemeClr val="hlink"/>
                </a:solidFill>
                <a:latin typeface="Plus Jakarta Sans"/>
                <a:ea typeface="Plus Jakarta Sans"/>
                <a:cs typeface="Plus Jakarta Sans"/>
                <a:sym typeface="Plus Jakarta Sans"/>
                <a:hlinkClick r:id="rId5"/>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805" name="Google Shape;805;p8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806" name="Google Shape;806;p84"/>
          <p:cNvSpPr txBox="1"/>
          <p:nvPr/>
        </p:nvSpPr>
        <p:spPr>
          <a:xfrm>
            <a:off x="7302963" y="2345981"/>
            <a:ext cx="46488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hlink"/>
                </a:solidFill>
                <a:latin typeface="Plus Jakarta Sans"/>
                <a:ea typeface="Plus Jakarta Sans"/>
                <a:cs typeface="Plus Jakarta Sans"/>
                <a:sym typeface="Plus Jakarta Sans"/>
                <a:hlinkClick r:id="rId6"/>
              </a:rPr>
              <a:t>Client Support Sit</a:t>
            </a:r>
            <a:r>
              <a:rPr b="1" i="1" lang="en-US" sz="1300" u="sng">
                <a:solidFill>
                  <a:schemeClr val="hlink"/>
                </a:solidFill>
                <a:latin typeface="Plus Jakarta Sans"/>
                <a:ea typeface="Plus Jakarta Sans"/>
                <a:cs typeface="Plus Jakarta Sans"/>
                <a:sym typeface="Plus Jakarta Sans"/>
                <a:hlinkClick r:id="rId7"/>
              </a:rPr>
              <a: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a:t>
            </a:r>
            <a:r>
              <a:rPr b="1" lang="en-US" sz="1500">
                <a:solidFill>
                  <a:schemeClr val="accent3"/>
                </a:solidFill>
                <a:latin typeface="Plus Jakarta Sans"/>
                <a:ea typeface="Plus Jakarta Sans"/>
                <a:cs typeface="Plus Jakarta Sans"/>
                <a:sym typeface="Plus Jakarta Sans"/>
              </a:rPr>
              <a:t>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807" name="Google Shape;807;p84"/>
          <p:cNvGrpSpPr/>
          <p:nvPr/>
        </p:nvGrpSpPr>
        <p:grpSpPr>
          <a:xfrm>
            <a:off x="9321051" y="1711150"/>
            <a:ext cx="612622" cy="612000"/>
            <a:chOff x="10134200" y="974025"/>
            <a:chExt cx="681600" cy="612000"/>
          </a:xfrm>
        </p:grpSpPr>
        <p:sp>
          <p:nvSpPr>
            <p:cNvPr id="808" name="Google Shape;808;p8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09" name="Google Shape;809;p84"/>
            <p:cNvPicPr preferRelativeResize="0"/>
            <p:nvPr/>
          </p:nvPicPr>
          <p:blipFill>
            <a:blip r:embed="rId8">
              <a:alphaModFix/>
            </a:blip>
            <a:stretch>
              <a:fillRect/>
            </a:stretch>
          </p:blipFill>
          <p:spPr>
            <a:xfrm>
              <a:off x="10259988" y="1083754"/>
              <a:ext cx="430025" cy="392531"/>
            </a:xfrm>
            <a:prstGeom prst="rect">
              <a:avLst/>
            </a:prstGeom>
            <a:noFill/>
            <a:ln>
              <a:noFill/>
            </a:ln>
          </p:spPr>
        </p:pic>
      </p:grpSp>
      <p:pic>
        <p:nvPicPr>
          <p:cNvPr id="810" name="Google Shape;810;p84"/>
          <p:cNvPicPr preferRelativeResize="0"/>
          <p:nvPr/>
        </p:nvPicPr>
        <p:blipFill>
          <a:blip r:embed="rId9">
            <a:alphaModFix/>
          </a:blip>
          <a:stretch>
            <a:fillRect/>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811" name="Google Shape;811;p84"/>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2" name="Google Shape;812;p84"/>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sp>
        <p:nvSpPr>
          <p:cNvPr id="813" name="Google Shape;813;p84"/>
          <p:cNvSpPr txBox="1"/>
          <p:nvPr/>
        </p:nvSpPr>
        <p:spPr>
          <a:xfrm>
            <a:off x="8463363" y="3974000"/>
            <a:ext cx="3242400" cy="258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r>
              <a:rPr b="1" lang="en-US" sz="1200">
                <a:solidFill>
                  <a:schemeClr val="dk1"/>
                </a:solidFill>
                <a:latin typeface="Plus Jakarta Sans"/>
                <a:ea typeface="Plus Jakarta Sans"/>
                <a:cs typeface="Plus Jakarta Sans"/>
                <a:sym typeface="Plus Jakarta Sans"/>
              </a:rPr>
              <a:t>: </a:t>
            </a:r>
            <a:endParaRPr b="1"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Health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sz="12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8" name="Shape 818"/>
        <p:cNvGrpSpPr/>
        <p:nvPr/>
      </p:nvGrpSpPr>
      <p:grpSpPr>
        <a:xfrm>
          <a:off x="0" y="0"/>
          <a:ext cx="0" cy="0"/>
          <a:chOff x="0" y="0"/>
          <a:chExt cx="0" cy="0"/>
        </a:xfrm>
      </p:grpSpPr>
      <p:pic>
        <p:nvPicPr>
          <p:cNvPr id="819" name="Google Shape;819;p85"/>
          <p:cNvPicPr preferRelativeResize="0"/>
          <p:nvPr>
            <p:ph idx="2" type="pic"/>
          </p:nvPr>
        </p:nvPicPr>
        <p:blipFill rotWithShape="1">
          <a:blip r:embed="rId3">
            <a:alphaModFix/>
          </a:blip>
          <a:srcRect b="0" l="11503" r="25012" t="0"/>
          <a:stretch/>
        </p:blipFill>
        <p:spPr>
          <a:xfrm flipH="1">
            <a:off x="6458875" y="416100"/>
            <a:ext cx="5733300" cy="6025800"/>
          </a:xfrm>
          <a:prstGeom prst="flowChartDelay">
            <a:avLst/>
          </a:prstGeom>
        </p:spPr>
      </p:pic>
      <p:sp>
        <p:nvSpPr>
          <p:cNvPr id="820" name="Google Shape;820;p8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1" name="Google Shape;821;p8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2" name="Google Shape;822;p85"/>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accent3"/>
              </a:solidFill>
              <a:latin typeface="Plus Jakarta Sans"/>
              <a:ea typeface="Plus Jakarta Sans"/>
              <a:cs typeface="Plus Jakarta Sans"/>
              <a:sym typeface="Plus Jakarta Sans"/>
            </a:endParaRPr>
          </a:p>
        </p:txBody>
      </p:sp>
      <p:sp>
        <p:nvSpPr>
          <p:cNvPr id="823" name="Google Shape;823;p85"/>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824" name="Google Shape;824;p85"/>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825" name="Google Shape;825;p85"/>
          <p:cNvSpPr txBox="1"/>
          <p:nvPr/>
        </p:nvSpPr>
        <p:spPr>
          <a:xfrm>
            <a:off x="723900" y="2086700"/>
            <a:ext cx="4925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including </a:t>
            </a:r>
            <a:r>
              <a:rPr lang="en-US" sz="1500">
                <a:solidFill>
                  <a:srgbClr val="4C4C4C"/>
                </a:solidFill>
                <a:latin typeface="Plus Jakarta Sans"/>
                <a:ea typeface="Plus Jakarta Sans"/>
                <a:cs typeface="Plus Jakarta Sans"/>
                <a:sym typeface="Plus Jakarta Sans"/>
              </a:rPr>
              <a:t>campaign parameters (UTM) and </a:t>
            </a:r>
            <a:r>
              <a:rPr i="0" lang="en-US" sz="1500" u="none" cap="none" strike="noStrike">
                <a:solidFill>
                  <a:srgbClr val="4C4C4C"/>
                </a:solidFill>
                <a:latin typeface="Plus Jakarta Sans"/>
                <a:ea typeface="Plus Jakarta Sans"/>
                <a:cs typeface="Plus Jakarta Sans"/>
                <a:sym typeface="Plus Jakarta Sans"/>
              </a:rPr>
              <a:t>creating 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“schl41demo” with your domain name in each link before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post it.</a:t>
            </a:r>
            <a:endParaRPr i="1" sz="1200" u="none" cap="none" strike="noStrike">
              <a:solidFill>
                <a:srgbClr val="4C4C4C"/>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0" name="Shape 830"/>
        <p:cNvGrpSpPr/>
        <p:nvPr/>
      </p:nvGrpSpPr>
      <p:grpSpPr>
        <a:xfrm>
          <a:off x="0" y="0"/>
          <a:ext cx="0" cy="0"/>
          <a:chOff x="0" y="0"/>
          <a:chExt cx="0" cy="0"/>
        </a:xfrm>
      </p:grpSpPr>
      <p:sp>
        <p:nvSpPr>
          <p:cNvPr id="831" name="Google Shape;831;p86"/>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Understanding the basics </a:t>
            </a:r>
            <a:endParaRPr/>
          </a:p>
        </p:txBody>
      </p:sp>
      <p:graphicFrame>
        <p:nvGraphicFramePr>
          <p:cNvPr id="832" name="Google Shape;832;p86"/>
          <p:cNvGraphicFramePr/>
          <p:nvPr/>
        </p:nvGraphicFramePr>
        <p:xfrm>
          <a:off x="678763" y="1115088"/>
          <a:ext cx="3000000" cy="3000000"/>
        </p:xfrm>
        <a:graphic>
          <a:graphicData uri="http://schemas.openxmlformats.org/drawingml/2006/table">
            <a:tbl>
              <a:tblPr>
                <a:noFill/>
                <a:tableStyleId>{8B103CC8-18BE-46C5-9F95-532532B5985A}</a:tableStyleId>
              </a:tblPr>
              <a:tblGrid>
                <a:gridCol w="3887625"/>
                <a:gridCol w="3297350"/>
                <a:gridCol w="2014275"/>
              </a:tblGrid>
              <a:tr h="3866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397775">
                <a:tc>
                  <a:txBody>
                    <a:bodyPr/>
                    <a:lstStyle/>
                    <a:p>
                      <a:pPr indent="0" lvl="0" marL="0" rtl="0" algn="l">
                        <a:spcBef>
                          <a:spcPts val="0"/>
                        </a:spcBef>
                        <a:spcAft>
                          <a:spcPts val="0"/>
                        </a:spcAft>
                        <a:buClr>
                          <a:srgbClr val="000000"/>
                        </a:buClr>
                        <a:buSzPts val="1100"/>
                        <a:buFont typeface="Arial"/>
                        <a:buNone/>
                      </a:pPr>
                      <a:r>
                        <a:rPr lang="en-US" sz="1300">
                          <a:latin typeface="Plus Jakarta Sans"/>
                          <a:ea typeface="Plus Jakarta Sans"/>
                          <a:cs typeface="Plus Jakarta Sans"/>
                          <a:sym typeface="Plus Jakarta Sans"/>
                        </a:rPr>
                        <a:t>Diabetes 101? Consider it covered! We’ve got your back with our user-friendly guide to understanding the basics.</a:t>
                      </a:r>
                      <a:endParaRPr sz="13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000">
                          <a:latin typeface="Plus Jakarta Sans"/>
                          <a:ea typeface="Plus Jakarta Sans"/>
                          <a:cs typeface="Plus Jakarta Sans"/>
                          <a:sym typeface="Plus Jakarta Sans"/>
                        </a:rPr>
                        <a:t>English: </a:t>
                      </a: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https://schl41demo.staywellhealthlibrary.com/Conditions/Diabetes/85,P00335</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p>
                      <a:pPr indent="0" lvl="0" marL="0" rtl="0" algn="l">
                        <a:spcBef>
                          <a:spcPts val="0"/>
                        </a:spcBef>
                        <a:spcAft>
                          <a:spcPts val="0"/>
                        </a:spcAft>
                        <a:buNone/>
                      </a:pPr>
                      <a:r>
                        <a:rPr lang="en-US" sz="1100">
                          <a:latin typeface="Plus Jakarta Sans"/>
                          <a:ea typeface="Plus Jakarta Sans"/>
                          <a:cs typeface="Plus Jakarta Sans"/>
                          <a:sym typeface="Plus Jakarta Sans"/>
                        </a:rPr>
                        <a:t>Spanish:</a:t>
                      </a:r>
                      <a:endParaRPr sz="1100">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https://schl41demo.staywellhealthlibrary.com/Conditions/diabetes/85,p03454</a:t>
                      </a:r>
                      <a:r>
                        <a:rPr lang="en-US" sz="1100">
                          <a:solidFill>
                            <a:schemeClr val="accent3"/>
                          </a:solidFill>
                          <a:latin typeface="Plus Jakarta Sans"/>
                          <a:ea typeface="Plus Jakarta Sans"/>
                          <a:cs typeface="Plus Jakarta Sans"/>
                          <a:sym typeface="Plus Jakarta Sans"/>
                        </a:rPr>
                        <a:t>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040900">
                <a:tc>
                  <a:txBody>
                    <a:bodyPr/>
                    <a:lstStyle/>
                    <a:p>
                      <a:pPr indent="0" lvl="0" marL="0" marR="0" rtl="0" algn="l">
                        <a:lnSpc>
                          <a:spcPct val="100000"/>
                        </a:lnSpc>
                        <a:spcBef>
                          <a:spcPts val="0"/>
                        </a:spcBef>
                        <a:spcAft>
                          <a:spcPts val="0"/>
                        </a:spcAft>
                        <a:buClr>
                          <a:srgbClr val="000000"/>
                        </a:buClr>
                        <a:buSzPts val="1000"/>
                        <a:buFont typeface="Arial"/>
                        <a:buNone/>
                      </a:pPr>
                      <a:r>
                        <a:rPr lang="en-US" sz="1300">
                          <a:latin typeface="Plus Jakarta Sans"/>
                          <a:ea typeface="Plus Jakarta Sans"/>
                          <a:cs typeface="Plus Jakarta Sans"/>
                          <a:sym typeface="Plus Jakarta Sans"/>
                        </a:rPr>
                        <a:t>When it comes to managing diabetes, every glucose check counts. Discover the benefits of at-home blood sugar tests and learn why they’re a game-changer.</a:t>
                      </a:r>
                      <a:endParaRPr sz="13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https://schl41demo.staywellhealthlibrary.com/Conditions/Diabetes/56,20566</a:t>
                      </a:r>
                      <a:r>
                        <a:rPr lang="en-US" sz="1100">
                          <a:solidFill>
                            <a:schemeClr val="accent3"/>
                          </a:solidFill>
                          <a:latin typeface="Plus Jakarta Sans"/>
                          <a:ea typeface="Plus Jakarta Sans"/>
                          <a:cs typeface="Plus Jakarta Sans"/>
                          <a:sym typeface="Plus Jakarta Sans"/>
                        </a:rPr>
                        <a:t> </a:t>
                      </a:r>
                      <a:endParaRPr sz="10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142650">
                <a:tc>
                  <a:txBody>
                    <a:bodyPr/>
                    <a:lstStyle/>
                    <a:p>
                      <a:pPr indent="0" lvl="0" marL="0" rtl="0" algn="l">
                        <a:spcBef>
                          <a:spcPts val="0"/>
                        </a:spcBef>
                        <a:spcAft>
                          <a:spcPts val="0"/>
                        </a:spcAft>
                        <a:buNone/>
                      </a:pPr>
                      <a:r>
                        <a:rPr lang="en-US" sz="1300">
                          <a:latin typeface="Plus Jakarta Sans"/>
                          <a:ea typeface="Plus Jakarta Sans"/>
                          <a:cs typeface="Plus Jakarta Sans"/>
                          <a:sym typeface="Plus Jakarta Sans"/>
                        </a:rPr>
                        <a:t>Breathe in positivity, exhale blood sugar stress! Yoga can be the perfect addition to your diabetes wellness plan. Here’s how to tap into your inner yogi.</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https://schl41demo.staywellhealthlibrary.com/Library/News/Newsletters/Chronic/88,p12333</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142650">
                <a:tc>
                  <a:txBody>
                    <a:bodyPr/>
                    <a:lstStyle/>
                    <a:p>
                      <a:pPr indent="0" lvl="0" marL="0" rtl="0" algn="l">
                        <a:spcBef>
                          <a:spcPts val="0"/>
                        </a:spcBef>
                        <a:spcAft>
                          <a:spcPts val="0"/>
                        </a:spcAft>
                        <a:buNone/>
                      </a:pPr>
                      <a:r>
                        <a:rPr lang="en-US" sz="1300">
                          <a:latin typeface="Plus Jakarta Sans"/>
                          <a:ea typeface="Plus Jakarta Sans"/>
                          <a:cs typeface="Plus Jakarta Sans"/>
                          <a:sym typeface="Plus Jakarta Sans"/>
                        </a:rPr>
                        <a:t>A little extra TLC for your feet can go a long way. Put your best foot forward with these diabetes-friendly care tips.</a:t>
                      </a:r>
                      <a:endParaRPr sz="13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https://schl41demo.staywellhealthlibrary.com/Conditions/Diabetes/Complications/Foot/56,4029</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33" name="Google Shape;833;p86"/>
          <p:cNvSpPr txBox="1"/>
          <p:nvPr/>
        </p:nvSpPr>
        <p:spPr>
          <a:xfrm>
            <a:off x="1140725" y="6342800"/>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pic>
        <p:nvPicPr>
          <p:cNvPr descr="A person holding a pen&#10;&#10;Description automatically generated" id="834" name="Google Shape;834;p86"/>
          <p:cNvPicPr preferRelativeResize="0"/>
          <p:nvPr/>
        </p:nvPicPr>
        <p:blipFill>
          <a:blip r:embed="rId8">
            <a:alphaModFix/>
          </a:blip>
          <a:stretch>
            <a:fillRect/>
          </a:stretch>
        </p:blipFill>
        <p:spPr>
          <a:xfrm>
            <a:off x="8091400" y="2970537"/>
            <a:ext cx="1431550" cy="954375"/>
          </a:xfrm>
          <a:prstGeom prst="rect">
            <a:avLst/>
          </a:prstGeom>
          <a:noFill/>
          <a:ln>
            <a:noFill/>
          </a:ln>
        </p:spPr>
      </p:pic>
      <p:pic>
        <p:nvPicPr>
          <p:cNvPr descr="A doctor holding a stethoscope&#10;&#10;Description automatically generated" id="835" name="Google Shape;835;p86"/>
          <p:cNvPicPr preferRelativeResize="0"/>
          <p:nvPr/>
        </p:nvPicPr>
        <p:blipFill>
          <a:blip r:embed="rId9">
            <a:alphaModFix/>
          </a:blip>
          <a:stretch>
            <a:fillRect/>
          </a:stretch>
        </p:blipFill>
        <p:spPr>
          <a:xfrm>
            <a:off x="8089371" y="1634005"/>
            <a:ext cx="1435609" cy="950976"/>
          </a:xfrm>
          <a:prstGeom prst="rect">
            <a:avLst/>
          </a:prstGeom>
          <a:noFill/>
          <a:ln>
            <a:noFill/>
          </a:ln>
        </p:spPr>
      </p:pic>
      <p:pic>
        <p:nvPicPr>
          <p:cNvPr descr="A person sitting on a yoga mat&#10;&#10;Description automatically generated" id="836" name="Google Shape;836;p86"/>
          <p:cNvPicPr preferRelativeResize="0"/>
          <p:nvPr/>
        </p:nvPicPr>
        <p:blipFill>
          <a:blip r:embed="rId10">
            <a:alphaModFix/>
          </a:blip>
          <a:stretch>
            <a:fillRect/>
          </a:stretch>
        </p:blipFill>
        <p:spPr>
          <a:xfrm>
            <a:off x="8089371" y="4118500"/>
            <a:ext cx="1435609" cy="950976"/>
          </a:xfrm>
          <a:prstGeom prst="rect">
            <a:avLst/>
          </a:prstGeom>
          <a:noFill/>
          <a:ln>
            <a:noFill/>
          </a:ln>
        </p:spPr>
      </p:pic>
      <p:pic>
        <p:nvPicPr>
          <p:cNvPr descr="Close-up of a person's feet&#10;&#10;Description automatically generated" id="837" name="Google Shape;837;p86"/>
          <p:cNvPicPr preferRelativeResize="0"/>
          <p:nvPr/>
        </p:nvPicPr>
        <p:blipFill>
          <a:blip r:embed="rId11">
            <a:alphaModFix/>
          </a:blip>
          <a:stretch>
            <a:fillRect/>
          </a:stretch>
        </p:blipFill>
        <p:spPr>
          <a:xfrm>
            <a:off x="8089371" y="5201000"/>
            <a:ext cx="1435609" cy="950976"/>
          </a:xfrm>
          <a:prstGeom prst="rect">
            <a:avLst/>
          </a:prstGeom>
          <a:noFill/>
          <a:ln>
            <a:noFill/>
          </a:ln>
        </p:spPr>
      </p:pic>
      <p:sp>
        <p:nvSpPr>
          <p:cNvPr id="838" name="Google Shape;838;p86"/>
          <p:cNvSpPr txBox="1"/>
          <p:nvPr/>
        </p:nvSpPr>
        <p:spPr>
          <a:xfrm>
            <a:off x="10106625" y="3886350"/>
            <a:ext cx="19710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39" name="Google Shape;839;p86"/>
          <p:cNvGrpSpPr/>
          <p:nvPr/>
        </p:nvGrpSpPr>
        <p:grpSpPr>
          <a:xfrm>
            <a:off x="10751325" y="3204750"/>
            <a:ext cx="681600" cy="681600"/>
            <a:chOff x="10294125" y="2443000"/>
            <a:chExt cx="681600" cy="681600"/>
          </a:xfrm>
        </p:grpSpPr>
        <p:sp>
          <p:nvSpPr>
            <p:cNvPr id="840" name="Google Shape;840;p86"/>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41" name="Google Shape;841;p86"/>
            <p:cNvPicPr preferRelativeResize="0"/>
            <p:nvPr/>
          </p:nvPicPr>
          <p:blipFill>
            <a:blip r:embed="rId12">
              <a:alphaModFix/>
            </a:blip>
            <a:stretch>
              <a:fillRect/>
            </a:stretch>
          </p:blipFill>
          <p:spPr>
            <a:xfrm>
              <a:off x="10401437" y="2562524"/>
              <a:ext cx="466975" cy="442550"/>
            </a:xfrm>
            <a:prstGeom prst="rect">
              <a:avLst/>
            </a:prstGeom>
            <a:noFill/>
            <a:ln>
              <a:noFill/>
            </a:ln>
          </p:spPr>
        </p:pic>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6" name="Shape 846"/>
        <p:cNvGrpSpPr/>
        <p:nvPr/>
      </p:nvGrpSpPr>
      <p:grpSpPr>
        <a:xfrm>
          <a:off x="0" y="0"/>
          <a:ext cx="0" cy="0"/>
          <a:chOff x="0" y="0"/>
          <a:chExt cx="0" cy="0"/>
        </a:xfrm>
      </p:grpSpPr>
      <p:sp>
        <p:nvSpPr>
          <p:cNvPr id="847" name="Google Shape;847;p87"/>
          <p:cNvSpPr txBox="1"/>
          <p:nvPr>
            <p:ph type="title"/>
          </p:nvPr>
        </p:nvSpPr>
        <p:spPr>
          <a:xfrm>
            <a:off x="741364" y="-51540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Do it for your long-term health</a:t>
            </a:r>
            <a:endParaRPr/>
          </a:p>
        </p:txBody>
      </p:sp>
      <p:graphicFrame>
        <p:nvGraphicFramePr>
          <p:cNvPr id="848" name="Google Shape;848;p87"/>
          <p:cNvGraphicFramePr/>
          <p:nvPr/>
        </p:nvGraphicFramePr>
        <p:xfrm>
          <a:off x="741363" y="950363"/>
          <a:ext cx="3000000" cy="3000000"/>
        </p:xfrm>
        <a:graphic>
          <a:graphicData uri="http://schemas.openxmlformats.org/drawingml/2006/table">
            <a:tbl>
              <a:tblPr>
                <a:noFill/>
                <a:tableStyleId>{8B103CC8-18BE-46C5-9F95-532532B5985A}</a:tableStyleId>
              </a:tblPr>
              <a:tblGrid>
                <a:gridCol w="3836850"/>
                <a:gridCol w="3416550"/>
                <a:gridCol w="2035650"/>
              </a:tblGrid>
              <a:tr h="3800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96470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If you’re living with diabetes, it’s time to step up for your heart—literally. Join us in exploring the benefits of walking for cardiovascular health.</a:t>
                      </a:r>
                      <a:endParaRPr sz="1200">
                        <a:latin typeface="Plus Jakarta Sans"/>
                        <a:ea typeface="Plus Jakarta Sans"/>
                        <a:cs typeface="Plus Jakarta Sans"/>
                        <a:sym typeface="Plus Jakarta Sans"/>
                      </a:endParaRPr>
                    </a:p>
                    <a:p>
                      <a:pPr indent="0" lvl="0" marL="0" rtl="0" algn="l">
                        <a:spcBef>
                          <a:spcPts val="0"/>
                        </a:spcBef>
                        <a:spcAft>
                          <a:spcPts val="0"/>
                        </a:spcAft>
                        <a:buNone/>
                      </a:pPr>
                      <a:r>
                        <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https://schl41demo.staywellhealthlibrary.com/88,p11135</a:t>
                      </a:r>
                      <a:r>
                        <a:rPr lang="en-US" sz="1100">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54940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High blood pressure trying to sneak up on you? Not on our watch! Especially with diabetes, it’s important to stay proactive. Here’s how.</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English:</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https://schl41demo.staywellhealthlibrary.com/Conditions/Diabetes/Complications/Heart/85,P00340</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https://schl41demo.staywellhealthlibrary.com/Conditions/diabetes/85,P03459</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27195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It’s not about being perfect—it’s about putting in the effort. Every single day, that’s how transformation happens, and that’s how you can prevent diabetes complications. Get started now!</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English:</a:t>
                      </a:r>
                      <a:endParaRPr sz="1100">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https://schl41demo.staywellhealthlibrary.com/Conditions/Diabetes/85,P00330</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p>
                      <a:pPr indent="0" lvl="0" marL="0" rtl="0" algn="l">
                        <a:spcBef>
                          <a:spcPts val="0"/>
                        </a:spcBef>
                        <a:spcAft>
                          <a:spcPts val="0"/>
                        </a:spcAft>
                        <a:buNone/>
                      </a:pPr>
                      <a:r>
                        <a:rPr lang="en-US" sz="1100">
                          <a:latin typeface="Plus Jakarta Sans"/>
                          <a:ea typeface="Plus Jakarta Sans"/>
                          <a:cs typeface="Plus Jakarta Sans"/>
                          <a:sym typeface="Plus Jakarta Sans"/>
                        </a:rPr>
                        <a:t>Spanish:</a:t>
                      </a:r>
                      <a:endParaRPr sz="1100">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https://schl41demo.staywellhealthlibrary.com/Search/85,p03449</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88730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Complications from diabetes can be daunting, but you don’t need to live in the dark. Let’s shed light on these lesser-known health concerns.</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https://schl41demo.staywellhealthlibrary.com/Library/News/Newsletters/Chronic/88,p12368</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49" name="Google Shape;849;p87"/>
          <p:cNvSpPr txBox="1"/>
          <p:nvPr/>
        </p:nvSpPr>
        <p:spPr>
          <a:xfrm>
            <a:off x="1101625" y="6273000"/>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50" name="Google Shape;850;p87"/>
          <p:cNvSpPr txBox="1"/>
          <p:nvPr/>
        </p:nvSpPr>
        <p:spPr>
          <a:xfrm>
            <a:off x="10100250" y="3276750"/>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your largest audience using our English and Spanish resources.</a:t>
            </a:r>
            <a:endParaRPr b="1">
              <a:solidFill>
                <a:schemeClr val="accent3"/>
              </a:solidFill>
              <a:latin typeface="Plus Jakarta Sans"/>
              <a:ea typeface="Plus Jakarta Sans"/>
              <a:cs typeface="Plus Jakarta Sans"/>
              <a:sym typeface="Plus Jakarta Sans"/>
            </a:endParaRPr>
          </a:p>
        </p:txBody>
      </p:sp>
      <p:grpSp>
        <p:nvGrpSpPr>
          <p:cNvPr id="851" name="Google Shape;851;p87"/>
          <p:cNvGrpSpPr/>
          <p:nvPr/>
        </p:nvGrpSpPr>
        <p:grpSpPr>
          <a:xfrm>
            <a:off x="10752600" y="2560825"/>
            <a:ext cx="681600" cy="681600"/>
            <a:chOff x="10294125" y="1691525"/>
            <a:chExt cx="681600" cy="681600"/>
          </a:xfrm>
        </p:grpSpPr>
        <p:sp>
          <p:nvSpPr>
            <p:cNvPr id="852" name="Google Shape;852;p87"/>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53" name="Google Shape;853;p87"/>
            <p:cNvPicPr preferRelativeResize="0"/>
            <p:nvPr/>
          </p:nvPicPr>
          <p:blipFill>
            <a:blip r:embed="rId9">
              <a:alphaModFix/>
            </a:blip>
            <a:stretch>
              <a:fillRect/>
            </a:stretch>
          </p:blipFill>
          <p:spPr>
            <a:xfrm>
              <a:off x="10419913" y="1813734"/>
              <a:ext cx="430025" cy="437175"/>
            </a:xfrm>
            <a:prstGeom prst="rect">
              <a:avLst/>
            </a:prstGeom>
            <a:noFill/>
            <a:ln>
              <a:noFill/>
            </a:ln>
          </p:spPr>
        </p:pic>
      </p:grpSp>
      <p:pic>
        <p:nvPicPr>
          <p:cNvPr descr="A person and person walking on a path&#10;&#10;Description automatically generated" id="854" name="Google Shape;854;p87"/>
          <p:cNvPicPr preferRelativeResize="0"/>
          <p:nvPr/>
        </p:nvPicPr>
        <p:blipFill>
          <a:blip r:embed="rId10">
            <a:alphaModFix/>
          </a:blip>
          <a:stretch>
            <a:fillRect/>
          </a:stretch>
        </p:blipFill>
        <p:spPr>
          <a:xfrm>
            <a:off x="8279592" y="1346575"/>
            <a:ext cx="1435609" cy="950976"/>
          </a:xfrm>
          <a:prstGeom prst="rect">
            <a:avLst/>
          </a:prstGeom>
          <a:noFill/>
          <a:ln>
            <a:noFill/>
          </a:ln>
        </p:spPr>
      </p:pic>
      <p:pic>
        <p:nvPicPr>
          <p:cNvPr descr="A person sitting on a couch with a device on his arm&#10;&#10;Description automatically generated" id="855" name="Google Shape;855;p87"/>
          <p:cNvPicPr preferRelativeResize="0"/>
          <p:nvPr/>
        </p:nvPicPr>
        <p:blipFill>
          <a:blip r:embed="rId11">
            <a:alphaModFix/>
          </a:blip>
          <a:stretch>
            <a:fillRect/>
          </a:stretch>
        </p:blipFill>
        <p:spPr>
          <a:xfrm>
            <a:off x="8361709" y="5415550"/>
            <a:ext cx="1271375" cy="842189"/>
          </a:xfrm>
          <a:prstGeom prst="rect">
            <a:avLst/>
          </a:prstGeom>
          <a:noFill/>
          <a:ln>
            <a:noFill/>
          </a:ln>
        </p:spPr>
      </p:pic>
      <p:pic>
        <p:nvPicPr>
          <p:cNvPr descr="A person standing in front of a body of water&#10;&#10;Description automatically generated" id="856" name="Google Shape;856;p87"/>
          <p:cNvPicPr preferRelativeResize="0"/>
          <p:nvPr/>
        </p:nvPicPr>
        <p:blipFill>
          <a:blip r:embed="rId12">
            <a:alphaModFix/>
          </a:blip>
          <a:stretch>
            <a:fillRect/>
          </a:stretch>
        </p:blipFill>
        <p:spPr>
          <a:xfrm>
            <a:off x="8279592" y="4179475"/>
            <a:ext cx="1435609" cy="950976"/>
          </a:xfrm>
          <a:prstGeom prst="rect">
            <a:avLst/>
          </a:prstGeom>
          <a:noFill/>
          <a:ln>
            <a:noFill/>
          </a:ln>
        </p:spPr>
      </p:pic>
      <p:pic>
        <p:nvPicPr>
          <p:cNvPr descr="A doctor measuring a patient's blood pressure&#10;&#10;Description automatically generated" id="857" name="Google Shape;857;p87"/>
          <p:cNvPicPr preferRelativeResize="0"/>
          <p:nvPr/>
        </p:nvPicPr>
        <p:blipFill>
          <a:blip r:embed="rId13">
            <a:alphaModFix/>
          </a:blip>
          <a:stretch>
            <a:fillRect/>
          </a:stretch>
        </p:blipFill>
        <p:spPr>
          <a:xfrm>
            <a:off x="8279596" y="2678775"/>
            <a:ext cx="1435601" cy="95097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2" name="Shape 862"/>
        <p:cNvGrpSpPr/>
        <p:nvPr/>
      </p:nvGrpSpPr>
      <p:grpSpPr>
        <a:xfrm>
          <a:off x="0" y="0"/>
          <a:ext cx="0" cy="0"/>
          <a:chOff x="0" y="0"/>
          <a:chExt cx="0" cy="0"/>
        </a:xfrm>
      </p:grpSpPr>
      <p:sp>
        <p:nvSpPr>
          <p:cNvPr id="863" name="Google Shape;863;p88"/>
          <p:cNvSpPr txBox="1"/>
          <p:nvPr>
            <p:ph type="title"/>
          </p:nvPr>
        </p:nvSpPr>
        <p:spPr>
          <a:xfrm>
            <a:off x="740675" y="65925"/>
            <a:ext cx="11238000" cy="7410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Start early for a healthier future</a:t>
            </a:r>
            <a:endParaRPr/>
          </a:p>
        </p:txBody>
      </p:sp>
      <p:sp>
        <p:nvSpPr>
          <p:cNvPr id="864" name="Google Shape;864;p88"/>
          <p:cNvSpPr txBox="1"/>
          <p:nvPr/>
        </p:nvSpPr>
        <p:spPr>
          <a:xfrm>
            <a:off x="9871650" y="3124350"/>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Appeal to your audience’s unique motivators for healthy behavior.</a:t>
            </a:r>
            <a:endParaRPr b="1">
              <a:solidFill>
                <a:schemeClr val="accent3"/>
              </a:solidFill>
              <a:latin typeface="Plus Jakarta Sans"/>
              <a:ea typeface="Plus Jakarta Sans"/>
              <a:cs typeface="Plus Jakarta Sans"/>
              <a:sym typeface="Plus Jakarta Sans"/>
            </a:endParaRPr>
          </a:p>
        </p:txBody>
      </p:sp>
      <p:grpSp>
        <p:nvGrpSpPr>
          <p:cNvPr id="865" name="Google Shape;865;p88"/>
          <p:cNvGrpSpPr/>
          <p:nvPr/>
        </p:nvGrpSpPr>
        <p:grpSpPr>
          <a:xfrm>
            <a:off x="10524000" y="2408425"/>
            <a:ext cx="681600" cy="681600"/>
            <a:chOff x="10294125" y="1691525"/>
            <a:chExt cx="681600" cy="681600"/>
          </a:xfrm>
        </p:grpSpPr>
        <p:sp>
          <p:nvSpPr>
            <p:cNvPr id="866" name="Google Shape;866;p88"/>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67" name="Google Shape;867;p88"/>
            <p:cNvPicPr preferRelativeResize="0"/>
            <p:nvPr/>
          </p:nvPicPr>
          <p:blipFill>
            <a:blip r:embed="rId3">
              <a:alphaModFix/>
            </a:blip>
            <a:stretch>
              <a:fillRect/>
            </a:stretch>
          </p:blipFill>
          <p:spPr>
            <a:xfrm>
              <a:off x="10419913" y="1813734"/>
              <a:ext cx="430025" cy="437175"/>
            </a:xfrm>
            <a:prstGeom prst="rect">
              <a:avLst/>
            </a:prstGeom>
            <a:noFill/>
            <a:ln>
              <a:noFill/>
            </a:ln>
          </p:spPr>
        </p:pic>
      </p:grpSp>
      <p:graphicFrame>
        <p:nvGraphicFramePr>
          <p:cNvPr id="868" name="Google Shape;868;p88"/>
          <p:cNvGraphicFramePr/>
          <p:nvPr/>
        </p:nvGraphicFramePr>
        <p:xfrm>
          <a:off x="662563" y="842325"/>
          <a:ext cx="3000000" cy="3000000"/>
        </p:xfrm>
        <a:graphic>
          <a:graphicData uri="http://schemas.openxmlformats.org/drawingml/2006/table">
            <a:tbl>
              <a:tblPr>
                <a:noFill/>
                <a:tableStyleId>{8B103CC8-18BE-46C5-9F95-532532B5985A}</a:tableStyleId>
              </a:tblPr>
              <a:tblGrid>
                <a:gridCol w="3847725"/>
                <a:gridCol w="3430375"/>
                <a:gridCol w="2000750"/>
              </a:tblGrid>
              <a:tr h="44947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r>
                        <a:rPr b="1" lang="en-US" u="none" cap="none" strike="noStrike">
                          <a:solidFill>
                            <a:schemeClr val="lt2"/>
                          </a:solidFill>
                          <a:latin typeface="Plus Jakarta Sans"/>
                          <a:ea typeface="Plus Jakarta Sans"/>
                          <a:cs typeface="Plus Jakarta Sans"/>
                          <a:sym typeface="Plus Jakarta Sans"/>
                        </a:rPr>
                        <a:t>*</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alpha val="0"/>
                        </a:schemeClr>
                      </a:solidFill>
                      <a:prstDash val="solid"/>
                      <a:round/>
                      <a:headEnd len="sm" w="sm" type="none"/>
                      <a:tailEnd len="sm" w="sm" type="none"/>
                    </a:lnB>
                    <a:solidFill>
                      <a:schemeClr val="accent3"/>
                    </a:solidFill>
                  </a:tcPr>
                </a:tc>
              </a:tr>
              <a:tr h="1085300">
                <a:tc>
                  <a:txBody>
                    <a:bodyPr/>
                    <a:lstStyle/>
                    <a:p>
                      <a:pPr indent="0" lvl="0" marL="0" rtl="0" algn="l">
                        <a:spcBef>
                          <a:spcPts val="0"/>
                        </a:spcBef>
                        <a:spcAft>
                          <a:spcPts val="0"/>
                        </a:spcAft>
                        <a:buClr>
                          <a:srgbClr val="000000"/>
                        </a:buClr>
                        <a:buSzPts val="1100"/>
                        <a:buFont typeface="Arial"/>
                        <a:buNone/>
                      </a:pPr>
                      <a:r>
                        <a:rPr lang="en-US" sz="1300">
                          <a:latin typeface="Plus Jakarta Sans"/>
                          <a:ea typeface="Plus Jakarta Sans"/>
                          <a:cs typeface="Plus Jakarta Sans"/>
                          <a:sym typeface="Plus Jakarta Sans"/>
                        </a:rPr>
                        <a:t>👟 + 🥦 = a winning combo against childhood diabetes! Use these lifestyle tips to script a healthier narrative for their future.</a:t>
                      </a:r>
                      <a:endParaRPr sz="13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https://schl41demo.staywellhealthlibrary.com/Conditions/Diabetes/1,4191</a:t>
                      </a:r>
                      <a:r>
                        <a:rPr lang="en-US" sz="1100">
                          <a:solidFill>
                            <a:schemeClr val="accent3"/>
                          </a:solidFill>
                          <a:latin typeface="Plus Jakarta Sans"/>
                          <a:ea typeface="Plus Jakarta Sans"/>
                          <a:cs typeface="Plus Jakarta Sans"/>
                          <a:sym typeface="Plus Jakarta Sans"/>
                        </a:rPr>
                        <a:t> </a:t>
                      </a:r>
                      <a:endParaRPr sz="10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alpha val="0"/>
                        </a:schemeClr>
                      </a:solidFill>
                      <a:prstDash val="solid"/>
                      <a:round/>
                      <a:headEnd len="sm" w="sm" type="none"/>
                      <a:tailEnd len="sm" w="sm" type="none"/>
                    </a:lnR>
                    <a:lnT cap="flat" cmpd="sng" w="9525">
                      <a:solidFill>
                        <a:schemeClr val="lt2">
                          <a:alpha val="0"/>
                        </a:schemeClr>
                      </a:solidFill>
                      <a:prstDash val="solid"/>
                      <a:round/>
                      <a:headEnd len="sm" w="sm" type="none"/>
                      <a:tailEnd len="sm" w="sm" type="none"/>
                    </a:lnT>
                    <a:lnB cap="flat" cmpd="sng" w="9525">
                      <a:solidFill>
                        <a:schemeClr val="lt2">
                          <a:alpha val="0"/>
                        </a:schemeClr>
                      </a:solidFill>
                      <a:prstDash val="solid"/>
                      <a:round/>
                      <a:headEnd len="sm" w="sm" type="none"/>
                      <a:tailEnd len="sm" w="sm" type="none"/>
                    </a:lnB>
                    <a:solidFill>
                      <a:schemeClr val="lt2"/>
                    </a:solidFill>
                  </a:tcPr>
                </a:tc>
              </a:tr>
              <a:tr h="1085300">
                <a:tc rowSpan="2">
                  <a:txBody>
                    <a:bodyPr/>
                    <a:lstStyle/>
                    <a:p>
                      <a:pPr indent="0" lvl="0" marL="0" rtl="0" algn="l">
                        <a:spcBef>
                          <a:spcPts val="0"/>
                        </a:spcBef>
                        <a:spcAft>
                          <a:spcPts val="0"/>
                        </a:spcAft>
                        <a:buNone/>
                      </a:pPr>
                      <a:r>
                        <a:rPr lang="en-US" sz="1300">
                          <a:latin typeface="Plus Jakarta Sans"/>
                          <a:ea typeface="Plus Jakarta Sans"/>
                          <a:cs typeface="Plus Jakarta Sans"/>
                          <a:sym typeface="Plus Jakarta Sans"/>
                        </a:rPr>
                        <a:t>The fight against type 2 diabetes starts young. Equip yourself with the knowledge to protect your little ones. Click the link for insights into understanding and managing diabetes in children.</a:t>
                      </a:r>
                      <a:endParaRPr sz="13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rowSpan="2">
                  <a:txBody>
                    <a:bodyPr/>
                    <a:lstStyle/>
                    <a:p>
                      <a:pPr indent="0" lvl="0" marL="0" rtl="0" algn="l">
                        <a:spcBef>
                          <a:spcPts val="0"/>
                        </a:spcBef>
                        <a:spcAft>
                          <a:spcPts val="0"/>
                        </a:spcAft>
                        <a:buNone/>
                      </a:pPr>
                      <a:r>
                        <a:rPr lang="en-US" sz="1000">
                          <a:latin typeface="Plus Jakarta Sans"/>
                          <a:ea typeface="Plus Jakarta Sans"/>
                          <a:cs typeface="Plus Jakarta Sans"/>
                          <a:sym typeface="Plus Jakarta Sans"/>
                        </a:rPr>
                        <a:t>English:</a:t>
                      </a:r>
                      <a:endParaRPr sz="1200">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https://schl41demo.staywellhealthlibrary.com/Conditions/Diabetes/YourFamily/Children/90,P01978</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rgbClr val="333333"/>
                          </a:solidFill>
                          <a:latin typeface="Plus Jakarta Sans"/>
                          <a:ea typeface="Plus Jakarta Sans"/>
                          <a:cs typeface="Plus Jakarta Sans"/>
                          <a:sym typeface="Plus Jakarta Sans"/>
                        </a:rPr>
                        <a:t>Spanish:</a:t>
                      </a:r>
                      <a:endParaRPr sz="1100">
                        <a:solidFill>
                          <a:srgbClr val="33333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https://schl41demo.staywellhealthlibrary.com/Search/90,p05082</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rowSpan="2">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alpha val="0"/>
                        </a:schemeClr>
                      </a:solidFill>
                      <a:prstDash val="solid"/>
                      <a:round/>
                      <a:headEnd len="sm" w="sm" type="none"/>
                      <a:tailEnd len="sm" w="sm" type="none"/>
                    </a:lnR>
                    <a:lnT cap="flat" cmpd="sng" w="9525">
                      <a:solidFill>
                        <a:schemeClr val="lt2">
                          <a:alpha val="0"/>
                        </a:schemeClr>
                      </a:solidFill>
                      <a:prstDash val="solid"/>
                      <a:round/>
                      <a:headEnd len="sm" w="sm" type="none"/>
                      <a:tailEnd len="sm" w="sm" type="none"/>
                    </a:lnT>
                    <a:lnB cap="flat" cmpd="sng" w="9525">
                      <a:solidFill>
                        <a:schemeClr val="lt2">
                          <a:alpha val="0"/>
                        </a:schemeClr>
                      </a:solidFill>
                      <a:prstDash val="solid"/>
                      <a:round/>
                      <a:headEnd len="sm" w="sm" type="none"/>
                      <a:tailEnd len="sm" w="sm" type="none"/>
                    </a:lnB>
                    <a:solidFill>
                      <a:schemeClr val="lt1"/>
                    </a:solidFill>
                  </a:tcPr>
                </a:tc>
              </a:tr>
              <a:tr h="175675">
                <a:tc vMerge="1"/>
                <a:tc vMerge="1"/>
                <a:tc vMerge="1"/>
              </a:tr>
              <a:tr h="1085300">
                <a:tc rowSpan="2">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Remember, prediabetes doesn’t define you. But how you manage it can define your health. Let’s keep moving forward together.</a:t>
                      </a:r>
                      <a:endParaRPr sz="13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rowSpan="2">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https://schl41demo.staywellhealthlibrary.com/Conditions/Diabetes/Types/PreDiabetes/56,19800</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rowSpan="2">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alpha val="0"/>
                        </a:schemeClr>
                      </a:solidFill>
                      <a:prstDash val="solid"/>
                      <a:round/>
                      <a:headEnd len="sm" w="sm" type="none"/>
                      <a:tailEnd len="sm" w="sm" type="none"/>
                    </a:lnR>
                    <a:lnT cap="flat" cmpd="sng" w="9525">
                      <a:solidFill>
                        <a:schemeClr val="lt2">
                          <a:alpha val="0"/>
                        </a:schemeClr>
                      </a:solidFill>
                      <a:prstDash val="solid"/>
                      <a:round/>
                      <a:headEnd len="sm" w="sm" type="none"/>
                      <a:tailEnd len="sm" w="sm" type="none"/>
                    </a:lnT>
                    <a:lnB cap="flat" cmpd="sng" w="9525">
                      <a:solidFill>
                        <a:schemeClr val="lt2">
                          <a:alpha val="0"/>
                        </a:schemeClr>
                      </a:solidFill>
                      <a:prstDash val="solid"/>
                      <a:round/>
                      <a:headEnd len="sm" w="sm" type="none"/>
                      <a:tailEnd len="sm" w="sm" type="none"/>
                    </a:lnB>
                    <a:solidFill>
                      <a:schemeClr val="lt2"/>
                    </a:solidFill>
                  </a:tcPr>
                </a:tc>
              </a:tr>
              <a:tr h="170050">
                <a:tc vMerge="1"/>
                <a:tc vMerge="1"/>
                <a:tc vMerge="1"/>
              </a:tr>
              <a:tr h="17005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Pop quiz alert! 🚨 How much do you know about prediabetes? Test your knowledge and find out. Each correct answer is a win for your wellness journey.</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https://schl41demo.staywellhealthlibrary.com/InteractiveTools/Quizzes/40,DiabetesQuiz2</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alpha val="0"/>
                        </a:schemeClr>
                      </a:solidFill>
                      <a:prstDash val="solid"/>
                      <a:round/>
                      <a:headEnd len="sm" w="sm" type="none"/>
                      <a:tailEnd len="sm" w="sm" type="none"/>
                    </a:lnR>
                    <a:lnT cap="flat" cmpd="sng" w="9525">
                      <a:solidFill>
                        <a:schemeClr val="lt2">
                          <a:alpha val="0"/>
                        </a:schemeClr>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69" name="Google Shape;869;p88"/>
          <p:cNvSpPr txBox="1"/>
          <p:nvPr/>
        </p:nvSpPr>
        <p:spPr>
          <a:xfrm>
            <a:off x="610300" y="6456700"/>
            <a:ext cx="115818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pic>
        <p:nvPicPr>
          <p:cNvPr descr="A hand holding a phone with a check mark on it&#10;&#10;Description automatically generated" id="870" name="Google Shape;870;p88"/>
          <p:cNvPicPr preferRelativeResize="0"/>
          <p:nvPr/>
        </p:nvPicPr>
        <p:blipFill>
          <a:blip r:embed="rId9">
            <a:alphaModFix/>
          </a:blip>
          <a:stretch>
            <a:fillRect/>
          </a:stretch>
        </p:blipFill>
        <p:spPr>
          <a:xfrm>
            <a:off x="8475363" y="5444376"/>
            <a:ext cx="898425" cy="898425"/>
          </a:xfrm>
          <a:prstGeom prst="rect">
            <a:avLst/>
          </a:prstGeom>
          <a:noFill/>
          <a:ln>
            <a:noFill/>
          </a:ln>
        </p:spPr>
      </p:pic>
      <p:pic>
        <p:nvPicPr>
          <p:cNvPr descr="A person walking up stairs&#10;&#10;Description automatically generated" id="871" name="Google Shape;871;p88"/>
          <p:cNvPicPr preferRelativeResize="0"/>
          <p:nvPr/>
        </p:nvPicPr>
        <p:blipFill>
          <a:blip r:embed="rId10">
            <a:alphaModFix/>
          </a:blip>
          <a:stretch>
            <a:fillRect/>
          </a:stretch>
        </p:blipFill>
        <p:spPr>
          <a:xfrm>
            <a:off x="8261636" y="4347025"/>
            <a:ext cx="1325880" cy="950976"/>
          </a:xfrm>
          <a:prstGeom prst="rect">
            <a:avLst/>
          </a:prstGeom>
          <a:noFill/>
          <a:ln>
            <a:noFill/>
          </a:ln>
        </p:spPr>
      </p:pic>
      <p:pic>
        <p:nvPicPr>
          <p:cNvPr descr="A group of children running in a field&#10;&#10;Description automatically generated" id="872" name="Google Shape;872;p88"/>
          <p:cNvPicPr preferRelativeResize="0"/>
          <p:nvPr/>
        </p:nvPicPr>
        <p:blipFill>
          <a:blip r:embed="rId11">
            <a:alphaModFix/>
          </a:blip>
          <a:stretch>
            <a:fillRect/>
          </a:stretch>
        </p:blipFill>
        <p:spPr>
          <a:xfrm>
            <a:off x="8206771" y="1349925"/>
            <a:ext cx="1435609" cy="950975"/>
          </a:xfrm>
          <a:prstGeom prst="rect">
            <a:avLst/>
          </a:prstGeom>
          <a:noFill/>
          <a:ln>
            <a:noFill/>
          </a:ln>
        </p:spPr>
      </p:pic>
      <p:pic>
        <p:nvPicPr>
          <p:cNvPr descr="A person and children sitting at a table&#10;&#10;Description automatically generated" id="873" name="Google Shape;873;p88"/>
          <p:cNvPicPr preferRelativeResize="0"/>
          <p:nvPr/>
        </p:nvPicPr>
        <p:blipFill>
          <a:blip r:embed="rId12">
            <a:alphaModFix/>
          </a:blip>
          <a:stretch>
            <a:fillRect/>
          </a:stretch>
        </p:blipFill>
        <p:spPr>
          <a:xfrm>
            <a:off x="8206775" y="2736150"/>
            <a:ext cx="1435601" cy="95097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8" name="Shape 878"/>
        <p:cNvGrpSpPr/>
        <p:nvPr/>
      </p:nvGrpSpPr>
      <p:grpSpPr>
        <a:xfrm>
          <a:off x="0" y="0"/>
          <a:ext cx="0" cy="0"/>
          <a:chOff x="0" y="0"/>
          <a:chExt cx="0" cy="0"/>
        </a:xfrm>
      </p:grpSpPr>
      <p:pic>
        <p:nvPicPr>
          <p:cNvPr id="879" name="Google Shape;879;p89"/>
          <p:cNvPicPr preferRelativeResize="0"/>
          <p:nvPr>
            <p:ph idx="2" type="pic"/>
          </p:nvPr>
        </p:nvPicPr>
        <p:blipFill rotWithShape="1">
          <a:blip r:embed="rId3">
            <a:alphaModFix/>
          </a:blip>
          <a:srcRect b="0" l="19959" r="16576" t="0"/>
          <a:stretch/>
        </p:blipFill>
        <p:spPr>
          <a:xfrm flipH="1">
            <a:off x="6458875" y="416100"/>
            <a:ext cx="5733300" cy="6025800"/>
          </a:xfrm>
          <a:prstGeom prst="flowChartDelay">
            <a:avLst/>
          </a:prstGeom>
        </p:spPr>
      </p:pic>
      <p:sp>
        <p:nvSpPr>
          <p:cNvPr id="880" name="Google Shape;880;p89"/>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81" name="Google Shape;881;p89"/>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882" name="Google Shape;882;p89"/>
          <p:cNvSpPr txBox="1"/>
          <p:nvPr>
            <p:ph idx="1" type="body"/>
          </p:nvPr>
        </p:nvSpPr>
        <p:spPr>
          <a:xfrm>
            <a:off x="740675" y="2704850"/>
            <a:ext cx="5463300" cy="38808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Throughout the blog, we have highlighted key terms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you can replace with links to your related services.</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Diabetes and Endocrinology care teams by highlighting a specialist or nurse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campaign parameters (UTM),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883" name="Google Shape;883;p89"/>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It contains targeted diabetes medicine-related keywords and is geared to the top-of-funnel audience — building awareness and driving visitors to your digital front door. </a:t>
            </a:r>
            <a:endParaRPr sz="1800">
              <a:latin typeface="Plus Jakarta Sans"/>
              <a:ea typeface="Plus Jakarta Sans"/>
              <a:cs typeface="Plus Jakarta Sans"/>
              <a:sym typeface="Plus Jakarta Sans"/>
            </a:endParaRPr>
          </a:p>
        </p:txBody>
      </p:sp>
      <p:sp>
        <p:nvSpPr>
          <p:cNvPr id="884" name="Google Shape;884;p89"/>
          <p:cNvSpPr/>
          <p:nvPr/>
        </p:nvSpPr>
        <p:spPr>
          <a:xfrm flipH="1">
            <a:off x="6134450" y="3443875"/>
            <a:ext cx="3027900" cy="2930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85" name="Google Shape;885;p89"/>
          <p:cNvSpPr txBox="1"/>
          <p:nvPr/>
        </p:nvSpPr>
        <p:spPr>
          <a:xfrm>
            <a:off x="6378575" y="3430225"/>
            <a:ext cx="2684700" cy="2662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300">
                <a:solidFill>
                  <a:schemeClr val="lt2"/>
                </a:solidFill>
                <a:latin typeface="Plus Jakarta Sans"/>
                <a:ea typeface="Plus Jakarta Sans"/>
                <a:cs typeface="Plus Jakarta Sans"/>
                <a:sym typeface="Plus Jakarta Sans"/>
              </a:rPr>
              <a:t>Top diabetes keywords</a:t>
            </a:r>
            <a:endParaRPr b="1" sz="13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diabetes</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diabetes symptoms</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type 2 diabetes</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type 1 diabetes</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gestational diabetes</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symptoms of diabetes</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diabetes insipidus</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diabetes mellitus</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diabetic diet</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diabetic ketoacidosis</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diabetic neuropathy</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diabetic retinopathy</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diabetes medications</a:t>
            </a:r>
            <a:endParaRPr sz="1000">
              <a:solidFill>
                <a:schemeClr val="lt2"/>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