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E7A1577-F37A-45F7-AF82-E2E7273CAA0A}">
  <a:tblStyle styleId="{5E7A1577-F37A-45F7-AF82-E2E7273CAA0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039B762-9EDE-469A-AACB-97B05987185A}"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ites.google.com/webmd.net/ember/home" TargetMode="External"/><Relationship Id="rId3" Type="http://schemas.openxmlformats.org/officeDocument/2006/relationships/hyperlink" Target="https://drive.google.com/drive/folders/1f7McxhbWmtmBAodNm4I4iBPTbTPAsnWR"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2"/>
              </a:rPr>
              <a:t>https://sites.google.com/webmd.net/ember/home</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u="sng">
                <a:solidFill>
                  <a:schemeClr val="hlink"/>
                </a:solidFill>
                <a:latin typeface="Plus Jakarta Sans Medium"/>
                <a:ea typeface="Plus Jakarta Sans Medium"/>
                <a:cs typeface="Plus Jakarta Sans Medium"/>
                <a:sym typeface="Plus Jakarta Sans Medium"/>
                <a:hlinkClick r:id="rId3"/>
              </a:rPr>
              <a:t>https://drive.google.com/drive/folders/1f7McxhbWmtmBAodNm4I4iBPTbTPAsnWR</a:t>
            </a:r>
            <a:r>
              <a:rPr lang="en-US">
                <a:latin typeface="Plus Jakarta Sans Medium"/>
                <a:ea typeface="Plus Jakarta Sans Medium"/>
                <a:cs typeface="Plus Jakarta Sans Medium"/>
                <a:sym typeface="Plus Jakarta Sans Medium"/>
              </a:rPr>
              <a:t>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3" name="Google Shape;913;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4" name="Google Shape;914;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4" name="Google Shape;924;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5" name="Google Shape;925;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4" name="Google Shape;934;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22dbd14cc83_0_2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22dbd14cc83_0_2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7" name="Google Shape;947;g22dbd14cc83_0_2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8" name="Shape 958"/>
        <p:cNvGrpSpPr/>
        <p:nvPr/>
      </p:nvGrpSpPr>
      <p:grpSpPr>
        <a:xfrm>
          <a:off x="0" y="0"/>
          <a:ext cx="0" cy="0"/>
          <a:chOff x="0" y="0"/>
          <a:chExt cx="0" cy="0"/>
        </a:xfrm>
      </p:grpSpPr>
      <p:sp>
        <p:nvSpPr>
          <p:cNvPr id="959" name="Google Shape;959;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0" name="Google Shape;960;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1" name="Google Shape;961;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3" name="Google Shape;973;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4" name="Google Shape;974;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g32a60d2c156_0_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1" name="Google Shape;871;g32a60d2c156_0_2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2" name="Google Shape;872;g32a60d2c156_0_2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1.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4.png"/><Relationship Id="rId2" Type="http://schemas.openxmlformats.org/officeDocument/2006/relationships/image" Target="../media/image8.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schl41demo.staywellhealthlibrary.com/Search/1,1789"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chl41demo.staywellhealthlibrary.com/Search/41,TargetHeartCalc" TargetMode="External"/><Relationship Id="rId4" Type="http://schemas.openxmlformats.org/officeDocument/2006/relationships/hyperlink" Target="https://schl41demo.staywellhealthlibrary.com/spanish/Search/41,LLTargetHeartCalcS" TargetMode="External"/><Relationship Id="rId5" Type="http://schemas.openxmlformats.org/officeDocument/2006/relationships/hyperlink" Target="https://schl41demo.staywellhealthlibrary.com/Search/40,ActiveActivitySeniorQuiz" TargetMode="External"/><Relationship Id="rId6" Type="http://schemas.openxmlformats.org/officeDocument/2006/relationships/hyperlink" Target="https://schl41demo.staywellhealthlibrary.com/spanish/Search/40,ActiveActivitySeniorQuiz_ES" TargetMode="External"/><Relationship Id="rId7"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2.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4.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35.png"/><Relationship Id="rId5"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7.png"/><Relationship Id="rId8"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7.png"/><Relationship Id="rId4" Type="http://schemas.openxmlformats.org/officeDocument/2006/relationships/hyperlink" Target="https://schl41demo.staywellhealthlibrary.com/Search/1,1553" TargetMode="External"/><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schl41demo.staywellhealthlibrary.com/spanish/Search/85,P04031" TargetMode="External"/><Relationship Id="rId4" Type="http://schemas.openxmlformats.org/officeDocument/2006/relationships/hyperlink" Target="https://schl41demo.staywellhealthlibrary.com/Spanish/VideoLibrary/?e=0#player:138,w1317" TargetMode="External"/><Relationship Id="rId5" Type="http://schemas.openxmlformats.org/officeDocument/2006/relationships/image" Target="../media/image17.png"/><Relationship Id="rId6" Type="http://schemas.openxmlformats.org/officeDocument/2006/relationships/image" Target="../media/image24.png"/><Relationship Id="rId7"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schl41demo.staywellhealthlibrary.com/Search/1,1639" TargetMode="External"/><Relationship Id="rId4" Type="http://schemas.openxmlformats.org/officeDocument/2006/relationships/hyperlink" Target="https://schl41demo.staywellhealthlibrary.com/Search/88,p12451" TargetMode="External"/><Relationship Id="rId9" Type="http://schemas.openxmlformats.org/officeDocument/2006/relationships/image" Target="../media/image32.png"/><Relationship Id="rId5" Type="http://schemas.openxmlformats.org/officeDocument/2006/relationships/hyperlink" Target="https://schl41demo.staywellhealthlibrary.com/Search/1,4803" TargetMode="External"/><Relationship Id="rId6" Type="http://schemas.openxmlformats.org/officeDocument/2006/relationships/hyperlink" Target="https://schl41demo.staywellhealthlibrary.com/spanish/Search/85,P04009" TargetMode="External"/><Relationship Id="rId7" Type="http://schemas.openxmlformats.org/officeDocument/2006/relationships/image" Target="../media/image17.png"/><Relationship Id="rId8" Type="http://schemas.openxmlformats.org/officeDocument/2006/relationships/image" Target="../media/image33.png"/><Relationship Id="rId11" Type="http://schemas.openxmlformats.org/officeDocument/2006/relationships/image" Target="../media/image36.png"/><Relationship Id="rId10"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0" l="83040" r="70867" t="17539"/>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71454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Exercise &amp; Fitness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exercise and fitness keywords and is geared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to the top-of-funnel audience — building awareness and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337250" y="3639675"/>
            <a:ext cx="26919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rgbClr val="FFFFFF"/>
                </a:solidFill>
                <a:latin typeface="Plus Jakarta Sans"/>
                <a:ea typeface="Plus Jakarta Sans"/>
                <a:cs typeface="Plus Jakarta Sans"/>
                <a:sym typeface="Plus Jakarta Sans"/>
              </a:rPr>
              <a:t>Exercise and fitness-</a:t>
            </a:r>
            <a:br>
              <a:rPr b="1" lang="en-US" sz="1200">
                <a:solidFill>
                  <a:srgbClr val="FFFFFF"/>
                </a:solidFill>
                <a:latin typeface="Plus Jakarta Sans"/>
                <a:ea typeface="Plus Jakarta Sans"/>
                <a:cs typeface="Plus Jakarta Sans"/>
                <a:sym typeface="Plus Jakarta Sans"/>
              </a:rPr>
            </a:br>
            <a:r>
              <a:rPr b="1" lang="en-US" sz="1200">
                <a:solidFill>
                  <a:srgbClr val="FFFFFF"/>
                </a:solidFill>
                <a:latin typeface="Plus Jakarta Sans"/>
                <a:ea typeface="Plus Jakarta Sans"/>
                <a:cs typeface="Plus Jakarta Sans"/>
                <a:sym typeface="Plus Jakarta Sans"/>
              </a:rPr>
              <a:t>related </a:t>
            </a:r>
            <a:r>
              <a:rPr b="1" lang="en-US" sz="1200">
                <a:solidFill>
                  <a:srgbClr val="FFFFFF"/>
                </a:solidFill>
                <a:latin typeface="Plus Jakarta Sans"/>
                <a:ea typeface="Plus Jakarta Sans"/>
                <a:cs typeface="Plus Jakarta Sans"/>
                <a:sym typeface="Plus Jakarta Sans"/>
              </a:rPr>
              <a:t> </a:t>
            </a:r>
            <a:r>
              <a:rPr b="1" lang="en-US" sz="1200">
                <a:solidFill>
                  <a:srgbClr val="FFFFFF"/>
                </a:solidFill>
                <a:latin typeface="Plus Jakarta Sans"/>
                <a:ea typeface="Plus Jakarta Sans"/>
                <a:cs typeface="Plus Jakarta Sans"/>
                <a:sym typeface="Plus Jakarta Sans"/>
              </a:rPr>
              <a:t>keywords</a:t>
            </a:r>
            <a:endParaRPr sz="10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Aerobic 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Exercising</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Weight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Workout</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Physical fitness</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benefits of exercise</a:t>
            </a:r>
            <a:endParaRPr sz="10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Plus Jakarta Sans"/>
              <a:buChar char="●"/>
            </a:pPr>
            <a:r>
              <a:rPr lang="en-US" sz="1000">
                <a:solidFill>
                  <a:schemeClr val="lt2"/>
                </a:solidFill>
                <a:latin typeface="Plus Jakarta Sans"/>
                <a:ea typeface="Plus Jakarta Sans"/>
                <a:cs typeface="Plus Jakarta Sans"/>
                <a:sym typeface="Plus Jakarta Sans"/>
              </a:rPr>
              <a:t>Exercises</a:t>
            </a:r>
            <a:endParaRPr sz="10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ph idx="1" type="body"/>
          </p:nvPr>
        </p:nvSpPr>
        <p:spPr>
          <a:xfrm>
            <a:off x="715325" y="1216063"/>
            <a:ext cx="106797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6 Workout Wins (That Have Nothing to Do with Weight)</a:t>
            </a:r>
            <a:endParaRPr sz="2800">
              <a:solidFill>
                <a:srgbClr val="000000"/>
              </a:solidFill>
              <a:latin typeface="Plus Jakarta Sans"/>
              <a:ea typeface="Plus Jakarta Sans"/>
              <a:cs typeface="Plus Jakarta Sans"/>
              <a:sym typeface="Plus Jakarta Sans"/>
            </a:endParaRPr>
          </a:p>
        </p:txBody>
      </p:sp>
      <p:sp>
        <p:nvSpPr>
          <p:cNvPr id="906" name="Google Shape;906;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7" name="Google Shape;907;p91"/>
          <p:cNvGrpSpPr/>
          <p:nvPr/>
        </p:nvGrpSpPr>
        <p:grpSpPr>
          <a:xfrm>
            <a:off x="10219200" y="2637025"/>
            <a:ext cx="681600" cy="681600"/>
            <a:chOff x="10294125" y="1691525"/>
            <a:chExt cx="681600" cy="681600"/>
          </a:xfrm>
        </p:grpSpPr>
        <p:sp>
          <p:nvSpPr>
            <p:cNvPr id="908" name="Google Shape;908;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9" name="Google Shape;909;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10" name="Google Shape;910;p91"/>
          <p:cNvSpPr txBox="1"/>
          <p:nvPr>
            <p:ph idx="2" type="body"/>
          </p:nvPr>
        </p:nvSpPr>
        <p:spPr>
          <a:xfrm>
            <a:off x="723900" y="1670550"/>
            <a:ext cx="8519100" cy="478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Walking faster, feeling stronger, sleeping better—there are so many ways to notice your workouts are working. And most of them have nothing to do with the scale.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In fact, targeting a specific body size can backfire, causing you to fixate on food or overexercise. So instead of focusing on weight, use one (or more) of these measures to track your fitness success.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1. Everyday Activities Feel Better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You might notice it’s less of a burden to tote your groceries or lift a child, or that you spring out of bed with less stiffness.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Feeling like a tin man lately? Start a stretch regimen with these </a:t>
            </a:r>
            <a:r>
              <a:rPr i="1" lang="en-US" sz="13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simple moves</a:t>
            </a:r>
            <a:r>
              <a:rPr i="1" lang="en-US" sz="1300">
                <a:solidFill>
                  <a:srgbClr val="000000"/>
                </a:solidFill>
                <a:latin typeface="Plus Jakarta Sans"/>
                <a:ea typeface="Plus Jakarta Sans"/>
                <a:cs typeface="Plus Jakarta Sans"/>
                <a:sym typeface="Plus Jakarta Sans"/>
              </a:rPr>
              <a:t> and loosen up fast!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2. You Improve on Fitness Tests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Choose one or more benchmarks to test monthly, based on your fitness goals. For instance:</a:t>
            </a:r>
            <a:endParaRPr sz="1300">
              <a:solidFill>
                <a:srgbClr val="000000"/>
              </a:solidFill>
              <a:latin typeface="Plus Jakarta Sans"/>
              <a:ea typeface="Plus Jakarta Sans"/>
              <a:cs typeface="Plus Jakarta Sans"/>
              <a:sym typeface="Plus Jakarta Sans"/>
            </a:endParaRPr>
          </a:p>
          <a:p>
            <a:pPr indent="-320675" lvl="0" marL="466725" rtl="0" algn="l">
              <a:lnSpc>
                <a:spcPct val="100000"/>
              </a:lnSpc>
              <a:spcBef>
                <a:spcPts val="0"/>
              </a:spcBef>
              <a:spcAft>
                <a:spcPts val="0"/>
              </a:spcAft>
              <a:buClr>
                <a:srgbClr val="000000"/>
              </a:buClr>
              <a:buSzPts val="1300"/>
              <a:buFont typeface="Plus Jakarta Sans"/>
              <a:buChar char="●"/>
            </a:pPr>
            <a:r>
              <a:rPr lang="en-US" sz="1300">
                <a:solidFill>
                  <a:srgbClr val="000000"/>
                </a:solidFill>
                <a:latin typeface="Plus Jakarta Sans"/>
                <a:ea typeface="Plus Jakarta Sans"/>
                <a:cs typeface="Plus Jakarta Sans"/>
                <a:sym typeface="Plus Jakarta Sans"/>
              </a:rPr>
              <a:t>Pick a course and time yourself walking there. For example, walk a quarter mile or even just the distance to the corner.</a:t>
            </a:r>
            <a:endParaRPr sz="1300">
              <a:solidFill>
                <a:srgbClr val="000000"/>
              </a:solidFill>
              <a:latin typeface="Plus Jakarta Sans"/>
              <a:ea typeface="Plus Jakarta Sans"/>
              <a:cs typeface="Plus Jakarta Sans"/>
              <a:sym typeface="Plus Jakarta Sans"/>
            </a:endParaRPr>
          </a:p>
          <a:p>
            <a:pPr indent="-320675" lvl="0" marL="466725" rtl="0" algn="l">
              <a:lnSpc>
                <a:spcPct val="100000"/>
              </a:lnSpc>
              <a:spcBef>
                <a:spcPts val="0"/>
              </a:spcBef>
              <a:spcAft>
                <a:spcPts val="0"/>
              </a:spcAft>
              <a:buClr>
                <a:srgbClr val="000000"/>
              </a:buClr>
              <a:buSzPts val="1300"/>
              <a:buFont typeface="Plus Jakarta Sans"/>
              <a:buChar char="●"/>
            </a:pPr>
            <a:r>
              <a:rPr lang="en-US" sz="1300">
                <a:solidFill>
                  <a:srgbClr val="000000"/>
                </a:solidFill>
                <a:latin typeface="Plus Jakarta Sans"/>
                <a:ea typeface="Plus Jakarta Sans"/>
                <a:cs typeface="Plus Jakarta Sans"/>
                <a:sym typeface="Plus Jakarta Sans"/>
              </a:rPr>
              <a:t>Do as many arm curls or chair stands—standing up from a chair, using only your legs—as you can in two minutes, safely.</a:t>
            </a:r>
            <a:endParaRPr sz="1300">
              <a:solidFill>
                <a:srgbClr val="000000"/>
              </a:solidFill>
              <a:latin typeface="Plus Jakarta Sans"/>
              <a:ea typeface="Plus Jakarta Sans"/>
              <a:cs typeface="Plus Jakarta Sans"/>
              <a:sym typeface="Plus Jakarta Sans"/>
            </a:endParaRPr>
          </a:p>
          <a:p>
            <a:pPr indent="0" lvl="0" marL="466725"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3. Each Exercise Is Easier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During each workout, rate how hard you’re working on a scale of 1 to 10, where 1 is a very light effort and 10 is your max. Over time, you should feel less out of breath during the same activities.</a:t>
            </a:r>
            <a:endParaRPr sz="13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92"/>
          <p:cNvSpPr txBox="1"/>
          <p:nvPr>
            <p:ph type="title"/>
          </p:nvPr>
        </p:nvSpPr>
        <p:spPr>
          <a:xfrm>
            <a:off x="723900" y="55407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7" name="Google Shape;917;p92"/>
          <p:cNvSpPr txBox="1"/>
          <p:nvPr>
            <p:ph idx="2" type="body"/>
          </p:nvPr>
        </p:nvSpPr>
        <p:spPr>
          <a:xfrm>
            <a:off x="723900" y="1631450"/>
            <a:ext cx="8791800" cy="5226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4. Your Heart Works Smarter</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Aerobic exercise strengthens your heart, so it pumps more blood with each beat. That means your heart rate, both at rest and during workouts, will be lower. Check with a smartwatch or by pausing mid-workout to take your pulse.</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Take the guesswork out of your workouts. Use our </a:t>
            </a:r>
            <a:r>
              <a:rPr i="1" lang="en-US" sz="1300" u="sng">
                <a:solidFill>
                  <a:srgbClr val="0563C1"/>
                </a:solidFill>
                <a:latin typeface="Plus Jakarta Sans"/>
                <a:ea typeface="Plus Jakarta Sans"/>
                <a:cs typeface="Plus Jakarta Sans"/>
                <a:sym typeface="Plus Jakarta Sans"/>
                <a:hlinkClick r:id="rId3">
                  <a:extLst>
                    <a:ext uri="{A12FA001-AC4F-418D-AE19-62706E023703}">
                      <ahyp:hlinkClr val="tx"/>
                    </a:ext>
                  </a:extLst>
                </a:hlinkClick>
              </a:rPr>
              <a:t>target heart rate calculator</a:t>
            </a:r>
            <a:r>
              <a:rPr i="1" lang="en-US" sz="1300">
                <a:solidFill>
                  <a:srgbClr val="000000"/>
                </a:solidFill>
                <a:latin typeface="Plus Jakarta Sans"/>
                <a:ea typeface="Plus Jakarta Sans"/>
                <a:cs typeface="Plus Jakarta Sans"/>
                <a:sym typeface="Plus Jakarta Sans"/>
              </a:rPr>
              <a:t> to find your cardio sweet spot. (Also available in </a:t>
            </a:r>
            <a:r>
              <a:rPr i="1" lang="en-US" sz="1300" u="sng">
                <a:solidFill>
                  <a:srgbClr val="0563C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300">
                <a:solidFill>
                  <a:srgbClr val="000000"/>
                </a:solidFill>
                <a:latin typeface="Plus Jakarta Sans"/>
                <a:ea typeface="Plus Jakarta Sans"/>
                <a:cs typeface="Plus Jakarta Sans"/>
                <a:sym typeface="Plus Jakarta Sans"/>
              </a:rPr>
              <a: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5. Your Blood Pressure Drops</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Whether you go to a medical appointment or check at home, you’ll likely notice lower readings after about six months of regular exercise. That’s true even if you have hypertension that hasn’t responded well to treatment with medication.</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300">
                <a:solidFill>
                  <a:srgbClr val="000000"/>
                </a:solidFill>
                <a:latin typeface="Plus Jakarta Sans"/>
                <a:ea typeface="Plus Jakarta Sans"/>
                <a:cs typeface="Plus Jakarta Sans"/>
                <a:sym typeface="Plus Jakarta Sans"/>
              </a:rPr>
              <a:t>6. You Just Plain Feel Good!</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300">
                <a:solidFill>
                  <a:srgbClr val="000000"/>
                </a:solidFill>
                <a:latin typeface="Plus Jakarta Sans"/>
                <a:ea typeface="Plus Jakarta Sans"/>
                <a:cs typeface="Plus Jakarta Sans"/>
                <a:sym typeface="Plus Jakarta Sans"/>
              </a:rPr>
              <a:t>Even a single workout can relieve stress and anxiety, and the mood boosts add up when you stick with a regular program. What’s more, you’ll likely notice your energy levels tick upward, too.</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FF0000"/>
                </a:solidFill>
                <a:latin typeface="Plus Jakarta Sans"/>
                <a:ea typeface="Plus Jakarta Sans"/>
                <a:cs typeface="Plus Jakarta Sans"/>
                <a:sym typeface="Plus Jakarta Sans"/>
              </a:rPr>
              <a:t>[CTA]</a:t>
            </a:r>
            <a:endParaRPr i="1" sz="13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300">
                <a:solidFill>
                  <a:srgbClr val="000000"/>
                </a:solidFill>
                <a:latin typeface="Plus Jakarta Sans"/>
                <a:ea typeface="Plus Jakarta Sans"/>
                <a:cs typeface="Plus Jakarta Sans"/>
                <a:sym typeface="Plus Jakarta Sans"/>
              </a:rPr>
              <a:t>Are you ready to start exercising, but don’t know where to start? </a:t>
            </a:r>
            <a:r>
              <a:rPr i="1" lang="en-US" sz="1300" u="sng">
                <a:solidFill>
                  <a:srgbClr val="0563C1"/>
                </a:solidFill>
                <a:latin typeface="Plus Jakarta Sans"/>
                <a:ea typeface="Plus Jakarta Sans"/>
                <a:cs typeface="Plus Jakarta Sans"/>
                <a:sym typeface="Plus Jakarta Sans"/>
                <a:hlinkClick r:id="rId5">
                  <a:extLst>
                    <a:ext uri="{A12FA001-AC4F-418D-AE19-62706E023703}">
                      <ahyp:hlinkClr val="tx"/>
                    </a:ext>
                  </a:extLst>
                </a:hlinkClick>
              </a:rPr>
              <a:t>This quiz</a:t>
            </a:r>
            <a:r>
              <a:rPr i="1" lang="en-US" sz="1300">
                <a:solidFill>
                  <a:srgbClr val="000000"/>
                </a:solidFill>
                <a:latin typeface="Plus Jakarta Sans"/>
                <a:ea typeface="Plus Jakarta Sans"/>
                <a:cs typeface="Plus Jakarta Sans"/>
                <a:sym typeface="Plus Jakarta Sans"/>
              </a:rPr>
              <a:t> can get you off on the right foot. (Also available in </a:t>
            </a:r>
            <a:r>
              <a:rPr i="1" lang="en-US" sz="1300" u="sng">
                <a:solidFill>
                  <a:srgbClr val="0563C1"/>
                </a:solidFill>
                <a:latin typeface="Plus Jakarta Sans"/>
                <a:ea typeface="Plus Jakarta Sans"/>
                <a:cs typeface="Plus Jakarta Sans"/>
                <a:sym typeface="Plus Jakarta Sans"/>
                <a:hlinkClick r:id="rId6">
                  <a:extLst>
                    <a:ext uri="{A12FA001-AC4F-418D-AE19-62706E023703}">
                      <ahyp:hlinkClr val="tx"/>
                    </a:ext>
                  </a:extLst>
                </a:hlinkClick>
              </a:rPr>
              <a:t>Spanish</a:t>
            </a:r>
            <a:r>
              <a:rPr i="1" lang="en-US" sz="1300">
                <a:solidFill>
                  <a:srgbClr val="000000"/>
                </a:solidFill>
                <a:latin typeface="Plus Jakarta Sans"/>
                <a:ea typeface="Plus Jakarta Sans"/>
                <a:cs typeface="Plus Jakarta Sans"/>
                <a:sym typeface="Plus Jakarta Sans"/>
              </a:rPr>
              <a:t>.)</a:t>
            </a:r>
            <a:endParaRPr i="1"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300">
              <a:solidFill>
                <a:srgbClr val="000000"/>
              </a:solidFill>
              <a:latin typeface="Plus Jakarta Sans"/>
              <a:ea typeface="Plus Jakarta Sans"/>
              <a:cs typeface="Plus Jakarta Sans"/>
              <a:sym typeface="Plus Jakarta Sans"/>
            </a:endParaRPr>
          </a:p>
        </p:txBody>
      </p:sp>
      <p:grpSp>
        <p:nvGrpSpPr>
          <p:cNvPr id="918" name="Google Shape;918;p92"/>
          <p:cNvGrpSpPr/>
          <p:nvPr/>
        </p:nvGrpSpPr>
        <p:grpSpPr>
          <a:xfrm>
            <a:off x="10452625" y="2411775"/>
            <a:ext cx="681600" cy="681600"/>
            <a:chOff x="10294125" y="2443000"/>
            <a:chExt cx="681600" cy="681600"/>
          </a:xfrm>
        </p:grpSpPr>
        <p:sp>
          <p:nvSpPr>
            <p:cNvPr id="919" name="Google Shape;919;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0" name="Google Shape;920;p92"/>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21" name="Google Shape;921;p92"/>
          <p:cNvSpPr txBox="1"/>
          <p:nvPr/>
        </p:nvSpPr>
        <p:spPr>
          <a:xfrm>
            <a:off x="9800275" y="3127700"/>
            <a:ext cx="1986300" cy="169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CHL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Exercise and fitness infographics</a:t>
            </a:r>
            <a:endParaRPr/>
          </a:p>
        </p:txBody>
      </p:sp>
      <p:sp>
        <p:nvSpPr>
          <p:cNvPr id="928" name="Google Shape;928;p93"/>
          <p:cNvSpPr txBox="1"/>
          <p:nvPr>
            <p:ph idx="1" type="body"/>
          </p:nvPr>
        </p:nvSpPr>
        <p:spPr>
          <a:xfrm>
            <a:off x="740675" y="15632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These infographics are designed to engage your audience and provide clear, actionable information to create a fitness and exercise program.</a:t>
            </a:r>
            <a:endParaRPr/>
          </a:p>
        </p:txBody>
      </p:sp>
      <p:pic>
        <p:nvPicPr>
          <p:cNvPr id="929" name="Google Shape;929;p93"/>
          <p:cNvPicPr preferRelativeResize="0"/>
          <p:nvPr>
            <p:ph idx="2" type="pic"/>
          </p:nvPr>
        </p:nvPicPr>
        <p:blipFill rotWithShape="1">
          <a:blip r:embed="rId3">
            <a:alphaModFix/>
          </a:blip>
          <a:srcRect b="6040" l="0" r="0" t="6040"/>
          <a:stretch/>
        </p:blipFill>
        <p:spPr>
          <a:xfrm>
            <a:off x="5976150" y="1872375"/>
            <a:ext cx="5027699" cy="3261903"/>
          </a:xfrm>
          <a:prstGeom prst="rect">
            <a:avLst/>
          </a:prstGeom>
        </p:spPr>
      </p:pic>
      <p:sp>
        <p:nvSpPr>
          <p:cNvPr id="930" name="Google Shape;930;p93"/>
          <p:cNvSpPr txBox="1"/>
          <p:nvPr>
            <p:ph idx="3" type="body"/>
          </p:nvPr>
        </p:nvSpPr>
        <p:spPr>
          <a:xfrm>
            <a:off x="740675" y="2843025"/>
            <a:ext cx="4762800" cy="2375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them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What’s Your Fitness Personality?</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Exercises You Can Do at Any Age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10-Minute C</a:t>
            </a:r>
            <a:r>
              <a:rPr lang="en-US">
                <a:solidFill>
                  <a:srgbClr val="5E5E5E"/>
                </a:solidFill>
              </a:rPr>
              <a:t>ircuit</a:t>
            </a:r>
            <a:r>
              <a:rPr lang="en-US">
                <a:solidFill>
                  <a:srgbClr val="5E5E5E"/>
                </a:solidFill>
              </a:rPr>
              <a:t> Training Workout</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4 Fitness Tests Linked to a Longer Life</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7" name="Google Shape;937;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9" name="Google Shape;939;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40" name="Google Shape;940;p94"/>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Consumer Health Library </a:t>
            </a:r>
            <a:endParaRPr/>
          </a:p>
          <a:p>
            <a:pPr indent="0" lvl="0" marL="0" rtl="0" algn="l">
              <a:spcBef>
                <a:spcPts val="0"/>
              </a:spcBef>
              <a:spcAft>
                <a:spcPts val="0"/>
              </a:spcAft>
              <a:buNone/>
            </a:pPr>
            <a:r>
              <a:rPr lang="en-US"/>
              <a:t>r</a:t>
            </a:r>
            <a:r>
              <a:rPr lang="en-US"/>
              <a:t>esources</a:t>
            </a:r>
            <a:endParaRPr/>
          </a:p>
        </p:txBody>
      </p:sp>
      <p:sp>
        <p:nvSpPr>
          <p:cNvPr id="941" name="Google Shape;941;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The Consumer Health Library</a:t>
            </a:r>
            <a:r>
              <a:rPr b="1" lang="en-US" sz="1610">
                <a:solidFill>
                  <a:srgbClr val="4C4C4C"/>
                </a:solidFill>
                <a:latin typeface="Plus Jakarta Sans"/>
                <a:ea typeface="Plus Jakarta Sans"/>
                <a:cs typeface="Plus Jakarta Sans"/>
                <a:sym typeface="Plus Jakarta Sans"/>
              </a:rPr>
              <a:t> (CHL)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2" name="Google Shape;942;p94"/>
          <p:cNvSpPr txBox="1"/>
          <p:nvPr>
            <p:ph idx="1" type="body"/>
          </p:nvPr>
        </p:nvSpPr>
        <p:spPr>
          <a:xfrm>
            <a:off x="723900" y="3241375"/>
            <a:ext cx="4773300" cy="1427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The Library includes a wide variety of content styles, including condition and wellness articles, newsletters, recipes, and videos (if licensed). </a:t>
            </a:r>
            <a:endParaRPr b="0" sz="14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Add a custom banner to your site</a:t>
            </a:r>
            <a:r>
              <a:rPr b="0" lang="en-US" sz="1400">
                <a:solidFill>
                  <a:srgbClr val="4C4C4C"/>
                </a:solidFill>
                <a:latin typeface="Plus Jakarta Sans"/>
                <a:ea typeface="Plus Jakarta Sans"/>
                <a:cs typeface="Plus Jakarta Sans"/>
                <a:sym typeface="Plus Jakarta Sans"/>
              </a:rPr>
              <a:t> to help your team and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consumers quickly access the featured content.</a:t>
            </a:r>
            <a:endParaRPr sz="1800">
              <a:latin typeface="Plus Jakarta Sans"/>
              <a:ea typeface="Plus Jakarta Sans"/>
              <a:cs typeface="Plus Jakarta Sans"/>
              <a:sym typeface="Plus Jakarta Sans"/>
            </a:endParaRPr>
          </a:p>
        </p:txBody>
      </p:sp>
      <p:sp>
        <p:nvSpPr>
          <p:cNvPr id="943" name="Google Shape;943;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95"/>
          <p:cNvSpPr txBox="1"/>
          <p:nvPr>
            <p:ph idx="3"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customizable banner can be added to your CHL for the duration of your campaign.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THE BANNER: </a:t>
            </a:r>
            <a:endParaRPr/>
          </a:p>
          <a:p>
            <a:pPr indent="0" lvl="0" marL="0" rtl="0" algn="l">
              <a:spcBef>
                <a:spcPts val="0"/>
              </a:spcBef>
              <a:spcAft>
                <a:spcPts val="0"/>
              </a:spcAft>
              <a:buNone/>
            </a:pPr>
            <a:r>
              <a:rPr lang="en-US"/>
              <a:t>Contact the Help Desk  and provide the team with your desired: </a:t>
            </a:r>
            <a:endParaRPr/>
          </a:p>
          <a:p>
            <a:pPr indent="-333756" lvl="0" marL="457200" rtl="0" algn="l">
              <a:spcBef>
                <a:spcPts val="0"/>
              </a:spcBef>
              <a:spcAft>
                <a:spcPts val="0"/>
              </a:spcAft>
              <a:buClr>
                <a:schemeClr val="accent1"/>
              </a:buClr>
              <a:buSzPts val="1656"/>
              <a:buChar char="●"/>
            </a:pPr>
            <a:r>
              <a:rPr lang="en-US"/>
              <a:t>Banner text </a:t>
            </a:r>
            <a:endParaRPr/>
          </a:p>
          <a:p>
            <a:pPr indent="-333756" lvl="0" marL="457200" rtl="0" algn="l">
              <a:spcBef>
                <a:spcPts val="0"/>
              </a:spcBef>
              <a:spcAft>
                <a:spcPts val="0"/>
              </a:spcAft>
              <a:buClr>
                <a:schemeClr val="accent1"/>
              </a:buClr>
              <a:buSzPts val="1656"/>
              <a:buChar char="●"/>
            </a:pPr>
            <a:r>
              <a:rPr lang="en-US"/>
              <a:t>Start and end dates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950" name="Google Shape;950;p95"/>
          <p:cNvSpPr txBox="1"/>
          <p:nvPr>
            <p:ph idx="1"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Highlight CHL resources with a banner to easily access topic-specific resources.</a:t>
            </a:r>
            <a:endParaRPr/>
          </a:p>
        </p:txBody>
      </p:sp>
      <p:sp>
        <p:nvSpPr>
          <p:cNvPr id="951" name="Google Shape;951;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a banner to your CHL site</a:t>
            </a:r>
            <a:endParaRPr/>
          </a:p>
        </p:txBody>
      </p:sp>
      <p:pic>
        <p:nvPicPr>
          <p:cNvPr id="952" name="Google Shape;952;p95"/>
          <p:cNvPicPr preferRelativeResize="0"/>
          <p:nvPr>
            <p:ph idx="2" type="pic"/>
          </p:nvPr>
        </p:nvPicPr>
        <p:blipFill rotWithShape="1">
          <a:blip r:embed="rId3">
            <a:alphaModFix/>
          </a:blip>
          <a:srcRect b="0" l="445" r="8728" t="0"/>
          <a:stretch/>
        </p:blipFill>
        <p:spPr>
          <a:xfrm>
            <a:off x="5976150" y="1872375"/>
            <a:ext cx="5027701" cy="3261899"/>
          </a:xfrm>
          <a:prstGeom prst="rect">
            <a:avLst/>
          </a:prstGeom>
        </p:spPr>
      </p:pic>
      <p:sp>
        <p:nvSpPr>
          <p:cNvPr id="953" name="Google Shape;953;p95"/>
          <p:cNvSpPr/>
          <p:nvPr/>
        </p:nvSpPr>
        <p:spPr>
          <a:xfrm>
            <a:off x="7972950" y="1802175"/>
            <a:ext cx="983700" cy="316500"/>
          </a:xfrm>
          <a:prstGeom prst="rect">
            <a:avLst/>
          </a:prstGeom>
          <a:noFill/>
          <a:ln cap="flat" cmpd="sng" w="2857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54" name="Google Shape;954;p95"/>
          <p:cNvGrpSpPr/>
          <p:nvPr/>
        </p:nvGrpSpPr>
        <p:grpSpPr>
          <a:xfrm>
            <a:off x="2370600" y="5227825"/>
            <a:ext cx="681600" cy="681600"/>
            <a:chOff x="10294125" y="2443000"/>
            <a:chExt cx="681600" cy="681600"/>
          </a:xfrm>
        </p:grpSpPr>
        <p:sp>
          <p:nvSpPr>
            <p:cNvPr id="955" name="Google Shape;955;p9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6" name="Google Shape;956;p95"/>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957" name="Google Shape;957;p95"/>
          <p:cNvSpPr txBox="1"/>
          <p:nvPr/>
        </p:nvSpPr>
        <p:spPr>
          <a:xfrm>
            <a:off x="1579875" y="5943750"/>
            <a:ext cx="23163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Please call 2 weeks prior to your start date.</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64" name="Google Shape;964;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65" name="Google Shape;965;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Exercise &amp; Fitness</a:t>
            </a:r>
            <a:endParaRPr b="1" sz="1350">
              <a:solidFill>
                <a:srgbClr val="3C4043"/>
              </a:solidFill>
              <a:highlight>
                <a:schemeClr val="lt2"/>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6" name="Google Shape;966;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Feb</a:t>
            </a:r>
            <a:endParaRPr/>
          </a:p>
        </p:txBody>
      </p:sp>
      <p:sp>
        <p:nvSpPr>
          <p:cNvPr id="967" name="Google Shape;967;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Mar</a:t>
            </a:r>
            <a:endParaRPr/>
          </a:p>
        </p:txBody>
      </p:sp>
      <p:sp>
        <p:nvSpPr>
          <p:cNvPr id="968" name="Google Shape;968;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Apr</a:t>
            </a:r>
            <a:endParaRPr/>
          </a:p>
        </p:txBody>
      </p:sp>
      <p:sp>
        <p:nvSpPr>
          <p:cNvPr id="969" name="Google Shape;969;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Colorectal Cancer</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0" name="Google Shape;970;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Weight</a:t>
            </a:r>
            <a:r>
              <a:rPr b="1" lang="en-US" sz="1350">
                <a:solidFill>
                  <a:srgbClr val="3C4043"/>
                </a:solidFill>
                <a:highlight>
                  <a:srgbClr val="FFFFFF"/>
                </a:highlight>
                <a:latin typeface="Plus Jakarta Sans"/>
                <a:ea typeface="Plus Jakarta Sans"/>
                <a:cs typeface="Plus Jakarta Sans"/>
                <a:sym typeface="Plus Jakarta Sans"/>
              </a:rPr>
              <a:t> Management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5" name="Shape 975"/>
        <p:cNvGrpSpPr/>
        <p:nvPr/>
      </p:nvGrpSpPr>
      <p:grpSpPr>
        <a:xfrm>
          <a:off x="0" y="0"/>
          <a:ext cx="0" cy="0"/>
          <a:chOff x="0" y="0"/>
          <a:chExt cx="0" cy="0"/>
        </a:xfrm>
      </p:grpSpPr>
      <p:sp>
        <p:nvSpPr>
          <p:cNvPr id="976" name="Google Shape;976;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7" name="Google Shape;977;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8" name="Google Shape;978;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9" name="Google Shape;979;p97"/>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0" name="Google Shape;980;p97"/>
          <p:cNvGrpSpPr/>
          <p:nvPr/>
        </p:nvGrpSpPr>
        <p:grpSpPr>
          <a:xfrm>
            <a:off x="9827386" y="1055500"/>
            <a:ext cx="612622" cy="612000"/>
            <a:chOff x="10134200" y="974025"/>
            <a:chExt cx="681600" cy="612000"/>
          </a:xfrm>
        </p:grpSpPr>
        <p:sp>
          <p:nvSpPr>
            <p:cNvPr id="981" name="Google Shape;981;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2" name="Google Shape;982;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83" name="Google Shape;983;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84" name="Google Shape;984;p97"/>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85" name="Google Shape;985;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6" name="Google Shape;986;p97"/>
          <p:cNvGraphicFramePr/>
          <p:nvPr/>
        </p:nvGraphicFramePr>
        <p:xfrm>
          <a:off x="7610400" y="3142450"/>
          <a:ext cx="3000000" cy="3000000"/>
        </p:xfrm>
        <a:graphic>
          <a:graphicData uri="http://schemas.openxmlformats.org/drawingml/2006/table">
            <a:tbl>
              <a:tblPr>
                <a:noFill/>
                <a:tableStyleId>{5E7A1577-F37A-45F7-AF82-E2E7273CAA0A}</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Exercise &amp; Fitness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Consumer Health Library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videos and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exercise and fitness.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exercise and fitness– 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Exercise &amp; Fitness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Consumer Health Library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610400" y="3142450"/>
          <a:ext cx="3000000" cy="3000000"/>
        </p:xfrm>
        <a:graphic>
          <a:graphicData uri="http://schemas.openxmlformats.org/drawingml/2006/table">
            <a:tbl>
              <a:tblPr>
                <a:noFill/>
                <a:tableStyleId>{5E7A1577-F37A-45F7-AF82-E2E7273CAA0A}</a:tableStyleId>
              </a:tblPr>
              <a:tblGrid>
                <a:gridCol w="2246925"/>
                <a:gridCol w="2246925"/>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Exercise &amp; Fitness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8270" r="18270"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“schl41demo” with your domain name in each link before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Whole-body health</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{2039B762-9EDE-469A-AACB-97B05987185A}</a:tableStyleId>
              </a:tblPr>
              <a:tblGrid>
                <a:gridCol w="3711950"/>
                <a:gridCol w="3783200"/>
                <a:gridCol w="2103500"/>
              </a:tblGrid>
              <a:tr h="4523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Exercise doesn’t just lower blood pressure—it’s a full-on heart health hero. Read about all the benefits waiting for you.</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rgbClr val="132D77"/>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https://schl41demo.staywellhealthlibrary.com/Search/1,1553</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Got a cranky back? Learn easy moves to keep it happy and pain-free in this quick video.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https://schl41demo.staywellhealthlibrary.com/MultimediaRoom/VideoLibrary/?e=0#player:138,v1117</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https://schl41demo.staywellhealthlibrary.com/Spanish/VideoLibrary/?e=0#player:138,k1904</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7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Don’t let asthma call the shots. Get tips for working out—without running out of breath.</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https://schl41demo.staywellhealthlibrary.com/Search/85,P00016</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https://schl41demo.staywellhealthlibrary.com/spanish/Search/85,P03137</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with her hands on her chest&#10;&#10;Description automatically generated" id="838" name="Google Shape;838;p86"/>
          <p:cNvPicPr preferRelativeResize="0"/>
          <p:nvPr/>
        </p:nvPicPr>
        <p:blipFill>
          <a:blip r:embed="rId5">
            <a:alphaModFix/>
          </a:blip>
          <a:stretch>
            <a:fillRect/>
          </a:stretch>
        </p:blipFill>
        <p:spPr>
          <a:xfrm>
            <a:off x="8024176" y="1373575"/>
            <a:ext cx="1901375" cy="1206625"/>
          </a:xfrm>
          <a:prstGeom prst="rect">
            <a:avLst/>
          </a:prstGeom>
          <a:noFill/>
          <a:ln>
            <a:noFill/>
          </a:ln>
        </p:spPr>
      </p:pic>
      <p:pic>
        <p:nvPicPr>
          <p:cNvPr descr="A person stretching his arms&#10;&#10;Description automatically generated" id="839" name="Google Shape;839;p86"/>
          <p:cNvPicPr preferRelativeResize="0"/>
          <p:nvPr/>
        </p:nvPicPr>
        <p:blipFill>
          <a:blip r:embed="rId6">
            <a:alphaModFix/>
          </a:blip>
          <a:stretch>
            <a:fillRect/>
          </a:stretch>
        </p:blipFill>
        <p:spPr>
          <a:xfrm>
            <a:off x="8024175" y="3121950"/>
            <a:ext cx="1901375" cy="1259416"/>
          </a:xfrm>
          <a:prstGeom prst="rect">
            <a:avLst/>
          </a:prstGeom>
          <a:noFill/>
          <a:ln>
            <a:noFill/>
          </a:ln>
        </p:spPr>
      </p:pic>
      <p:pic>
        <p:nvPicPr>
          <p:cNvPr descr="A person and person walking with water bottles&#10;&#10;Description automatically generated" id="840" name="Google Shape;840;p86"/>
          <p:cNvPicPr preferRelativeResize="0"/>
          <p:nvPr/>
        </p:nvPicPr>
        <p:blipFill>
          <a:blip r:embed="rId7">
            <a:alphaModFix/>
          </a:blip>
          <a:stretch>
            <a:fillRect/>
          </a:stretch>
        </p:blipFill>
        <p:spPr>
          <a:xfrm>
            <a:off x="8024175" y="4783000"/>
            <a:ext cx="1901375" cy="127086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{2039B762-9EDE-469A-AACB-97B05987185A}</a:tableStyleId>
              </a:tblPr>
              <a:tblGrid>
                <a:gridCol w="3964725"/>
                <a:gridCol w="3530425"/>
                <a:gridCol w="2103500"/>
              </a:tblGrid>
              <a:tr h="824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3873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best years deserve your best health. Find exercise tips designed with older adults in mind.</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https://schl41demo.staywellhealthlibrary.com/Search/85,P00934</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https://schl41demo.staywellhealthlibrary.com/spanish/Search/85,P04031</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246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body changes to baby benefits, this video has all the tips you need for staying active when pregnant.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https://schl41demo.staywellhealthlibrary.com/MultimediaRoom/VideoLibrary/?e=0#player:138,w1302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https://schl41demo.staywellhealthlibrary.com/Spanish/VideoLibrary/?e=0#player:138,w1317</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Fitness for life stages</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person drinking water from a bottle&#10;&#10;Description automatically generated" id="853" name="Google Shape;853;p87"/>
          <p:cNvPicPr preferRelativeResize="0"/>
          <p:nvPr/>
        </p:nvPicPr>
        <p:blipFill>
          <a:blip r:embed="rId6">
            <a:alphaModFix/>
          </a:blip>
          <a:stretch>
            <a:fillRect/>
          </a:stretch>
        </p:blipFill>
        <p:spPr>
          <a:xfrm>
            <a:off x="7948275" y="1940225"/>
            <a:ext cx="1986300" cy="1303670"/>
          </a:xfrm>
          <a:prstGeom prst="rect">
            <a:avLst/>
          </a:prstGeom>
          <a:noFill/>
          <a:ln>
            <a:noFill/>
          </a:ln>
        </p:spPr>
      </p:pic>
      <p:pic>
        <p:nvPicPr>
          <p:cNvPr descr="A pregnant person sitting on a yoga mat&#10;&#10;Description automatically generated" id="854" name="Google Shape;854;p87"/>
          <p:cNvPicPr preferRelativeResize="0"/>
          <p:nvPr/>
        </p:nvPicPr>
        <p:blipFill>
          <a:blip r:embed="rId7">
            <a:alphaModFix/>
          </a:blip>
          <a:stretch>
            <a:fillRect/>
          </a:stretch>
        </p:blipFill>
        <p:spPr>
          <a:xfrm>
            <a:off x="7948275" y="4294575"/>
            <a:ext cx="1986300" cy="132760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{2039B762-9EDE-469A-AACB-97B05987185A}</a:tableStyleId>
              </a:tblPr>
              <a:tblGrid>
                <a:gridCol w="3964725"/>
                <a:gridCol w="3530425"/>
                <a:gridCol w="2103500"/>
              </a:tblGrid>
              <a:tr h="9588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25054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Say goodbye to misconceptions and hello to lean, healthy muscle! See why weight training is for every woman. 🏋️‍♀️</a:t>
                      </a:r>
                      <a:r>
                        <a:rPr lang="en-US" sz="1200">
                          <a:latin typeface="Times New Roman"/>
                          <a:ea typeface="Times New Roman"/>
                          <a:cs typeface="Times New Roman"/>
                          <a:sym typeface="Times New Roman"/>
                        </a:rPr>
                        <a: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https://schl41demo.staywellhealthlibrary.com/Search/1,2872</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2079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beginner tips to a 30-minute plan, this guide has everything you need to master strength training at home.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https://schl41demo.staywellhealthlibrary.com/Search/1,2453</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Strength focus</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“schl41demo”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3">
              <a:alphaModFix/>
            </a:blip>
            <a:stretch>
              <a:fillRect/>
            </a:stretch>
          </p:blipFill>
          <p:spPr>
            <a:xfrm>
              <a:off x="10401437" y="2562524"/>
              <a:ext cx="466975" cy="442550"/>
            </a:xfrm>
            <a:prstGeom prst="rect">
              <a:avLst/>
            </a:prstGeom>
            <a:noFill/>
            <a:ln>
              <a:noFill/>
            </a:ln>
          </p:spPr>
        </p:pic>
      </p:grpSp>
      <p:pic>
        <p:nvPicPr>
          <p:cNvPr descr="A person working out in a gym&#10;&#10;Description automatically generated" id="867" name="Google Shape;867;p88"/>
          <p:cNvPicPr preferRelativeResize="0"/>
          <p:nvPr/>
        </p:nvPicPr>
        <p:blipFill>
          <a:blip r:embed="rId4">
            <a:alphaModFix/>
          </a:blip>
          <a:stretch>
            <a:fillRect/>
          </a:stretch>
        </p:blipFill>
        <p:spPr>
          <a:xfrm>
            <a:off x="8030083" y="2252800"/>
            <a:ext cx="1912567" cy="1262100"/>
          </a:xfrm>
          <a:prstGeom prst="rect">
            <a:avLst/>
          </a:prstGeom>
          <a:noFill/>
          <a:ln>
            <a:noFill/>
          </a:ln>
        </p:spPr>
      </p:pic>
      <p:pic>
        <p:nvPicPr>
          <p:cNvPr descr="A person in a wheelchair lifting weights&#10;&#10;Description automatically generated" id="868" name="Google Shape;868;p88"/>
          <p:cNvPicPr preferRelativeResize="0"/>
          <p:nvPr/>
        </p:nvPicPr>
        <p:blipFill>
          <a:blip r:embed="rId5">
            <a:alphaModFix/>
          </a:blip>
          <a:stretch>
            <a:fillRect/>
          </a:stretch>
        </p:blipFill>
        <p:spPr>
          <a:xfrm>
            <a:off x="8030075" y="4489975"/>
            <a:ext cx="1912575" cy="125390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3" name="Shape 873"/>
        <p:cNvGrpSpPr/>
        <p:nvPr/>
      </p:nvGrpSpPr>
      <p:grpSpPr>
        <a:xfrm>
          <a:off x="0" y="0"/>
          <a:ext cx="0" cy="0"/>
          <a:chOff x="0" y="0"/>
          <a:chExt cx="0" cy="0"/>
        </a:xfrm>
      </p:grpSpPr>
      <p:graphicFrame>
        <p:nvGraphicFramePr>
          <p:cNvPr id="874" name="Google Shape;874;p89"/>
          <p:cNvGraphicFramePr/>
          <p:nvPr/>
        </p:nvGraphicFramePr>
        <p:xfrm>
          <a:off x="414288" y="647538"/>
          <a:ext cx="3000000" cy="3000000"/>
        </p:xfrm>
        <a:graphic>
          <a:graphicData uri="http://schemas.openxmlformats.org/drawingml/2006/table">
            <a:tbl>
              <a:tblPr>
                <a:noFill/>
                <a:tableStyleId>{2039B762-9EDE-469A-AACB-97B05987185A}</a:tableStyleId>
              </a:tblPr>
              <a:tblGrid>
                <a:gridCol w="3964725"/>
                <a:gridCol w="3530425"/>
                <a:gridCol w="2103500"/>
              </a:tblGrid>
              <a:tr h="4739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28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Cold weather doesn’t have to put a chill on your exercise routine. ❄️ Click here for five fresh forms of indoor fitness. (Then say that five times fast!)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https://schl41demo.staywellhealthlibrary.com/Search/1,1639</a:t>
                      </a:r>
                      <a:r>
                        <a:rPr lang="en-US" sz="1100" u="sng">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29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Turn your office into a fitness zone. Check out how these mini under-desk wonders can sneak a workout into your 9 to 5.</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https://schl41demo.staywellhealthlibrary.com/Search/88,p12451</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2916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Skip the screen time and bring on the playtime. Here’s how to make fitness fun for the whole family.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https://schl41demo.staywellhealthlibrary.com/Search/1,4803</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r h="14263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Start slowly, stay comfy, and do what you love. Build a workout routine that works for you with these easy-to-follow tips.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rPr>
                        <a:t>https://schl41demo.staywellhealthlibrary.com/Search/85,P00912</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https://schl41demo.staywellhealthlibrary.com/spanish/Search/85,P04009</a:t>
                      </a:r>
                      <a:r>
                        <a:rPr lang="en-US" sz="1100" u="sng">
                          <a:solidFill>
                            <a:schemeClr val="accent3"/>
                          </a:solidFill>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1"/>
                    </a:solidFill>
                  </a:tcPr>
                </a:tc>
              </a:tr>
            </a:tbl>
          </a:graphicData>
        </a:graphic>
      </p:graphicFrame>
      <p:sp>
        <p:nvSpPr>
          <p:cNvPr id="875" name="Google Shape;875;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Fitness inspiration</a:t>
            </a:r>
            <a:endParaRPr/>
          </a:p>
        </p:txBody>
      </p:sp>
      <p:sp>
        <p:nvSpPr>
          <p:cNvPr id="876" name="Google Shape;876;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7" name="Google Shape;877;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8" name="Google Shape;878;p89"/>
          <p:cNvGrpSpPr/>
          <p:nvPr/>
        </p:nvGrpSpPr>
        <p:grpSpPr>
          <a:xfrm>
            <a:off x="10752600" y="2730513"/>
            <a:ext cx="681600" cy="681600"/>
            <a:chOff x="10294125" y="1691525"/>
            <a:chExt cx="681600" cy="681600"/>
          </a:xfrm>
        </p:grpSpPr>
        <p:sp>
          <p:nvSpPr>
            <p:cNvPr id="879" name="Google Shape;879;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0" name="Google Shape;880;p89"/>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holding a paddle&#10;&#10;Description automatically generated" id="881" name="Google Shape;881;p89"/>
          <p:cNvPicPr preferRelativeResize="0"/>
          <p:nvPr/>
        </p:nvPicPr>
        <p:blipFill>
          <a:blip r:embed="rId8">
            <a:alphaModFix/>
          </a:blip>
          <a:stretch>
            <a:fillRect/>
          </a:stretch>
        </p:blipFill>
        <p:spPr>
          <a:xfrm>
            <a:off x="8063900" y="1201625"/>
            <a:ext cx="1746599" cy="1139072"/>
          </a:xfrm>
          <a:prstGeom prst="rect">
            <a:avLst/>
          </a:prstGeom>
          <a:noFill/>
          <a:ln>
            <a:noFill/>
          </a:ln>
        </p:spPr>
      </p:pic>
      <p:pic>
        <p:nvPicPr>
          <p:cNvPr descr="A person sitting at a desk using a computer&#10;&#10;Description automatically generated" id="882" name="Google Shape;882;p89"/>
          <p:cNvPicPr preferRelativeResize="0"/>
          <p:nvPr/>
        </p:nvPicPr>
        <p:blipFill>
          <a:blip r:embed="rId9">
            <a:alphaModFix/>
          </a:blip>
          <a:stretch>
            <a:fillRect/>
          </a:stretch>
        </p:blipFill>
        <p:spPr>
          <a:xfrm>
            <a:off x="8063900" y="2447058"/>
            <a:ext cx="1746600" cy="1150846"/>
          </a:xfrm>
          <a:prstGeom prst="rect">
            <a:avLst/>
          </a:prstGeom>
          <a:noFill/>
          <a:ln>
            <a:noFill/>
          </a:ln>
        </p:spPr>
      </p:pic>
      <p:pic>
        <p:nvPicPr>
          <p:cNvPr id="883" name="Google Shape;883;p89"/>
          <p:cNvPicPr preferRelativeResize="0"/>
          <p:nvPr/>
        </p:nvPicPr>
        <p:blipFill>
          <a:blip r:embed="rId10">
            <a:alphaModFix/>
          </a:blip>
          <a:stretch>
            <a:fillRect/>
          </a:stretch>
        </p:blipFill>
        <p:spPr>
          <a:xfrm>
            <a:off x="8088610" y="3787558"/>
            <a:ext cx="1721890" cy="1139083"/>
          </a:xfrm>
          <a:prstGeom prst="rect">
            <a:avLst/>
          </a:prstGeom>
          <a:noFill/>
          <a:ln>
            <a:noFill/>
          </a:ln>
        </p:spPr>
      </p:pic>
      <p:sp>
        <p:nvSpPr>
          <p:cNvPr id="884" name="Google Shape;884;p89"/>
          <p:cNvSpPr txBox="1"/>
          <p:nvPr/>
        </p:nvSpPr>
        <p:spPr>
          <a:xfrm>
            <a:off x="414300" y="65040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with prosthetic leg on a mat&#10;&#10;Description automatically generated" id="885" name="Google Shape;885;p89"/>
          <p:cNvPicPr preferRelativeResize="0"/>
          <p:nvPr/>
        </p:nvPicPr>
        <p:blipFill>
          <a:blip r:embed="rId11">
            <a:alphaModFix/>
          </a:blip>
          <a:stretch>
            <a:fillRect/>
          </a:stretch>
        </p:blipFill>
        <p:spPr>
          <a:xfrm>
            <a:off x="8088609" y="5123688"/>
            <a:ext cx="1721891" cy="113476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