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y="6858000" cx="12192000"/>
  <p:notesSz cx="6858000" cy="9144000"/>
  <p:embeddedFontLst>
    <p:embeddedFont>
      <p:font typeface="Plus Jakarta Sans ExtraBold"/>
      <p:bold r:id="rId32"/>
      <p:boldItalic r:id="rId33"/>
    </p:embeddedFont>
    <p:embeddedFont>
      <p:font typeface="Plus Jakarta Sans"/>
      <p:regular r:id="rId34"/>
      <p:bold r:id="rId35"/>
      <p:italic r:id="rId36"/>
      <p:boldItalic r:id="rId37"/>
    </p:embeddedFont>
    <p:embeddedFont>
      <p:font typeface="Montserrat Black"/>
      <p:bold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Plus Jakarta Sans Light"/>
      <p:regular r:id="rId48"/>
      <p:bold r:id="rId49"/>
      <p:italic r:id="rId50"/>
      <p:boldItalic r:id="rId51"/>
    </p:embeddedFont>
    <p:embeddedFont>
      <p:font typeface="Quattrocento Sans"/>
      <p:regular r:id="rId52"/>
      <p:bold r:id="rId53"/>
      <p:italic r:id="rId54"/>
      <p:boldItalic r:id="rId55"/>
    </p:embeddedFont>
    <p:embeddedFont>
      <p:font typeface="DM Serif Display"/>
      <p:regular r:id="rId56"/>
      <p:italic r:id="rId57"/>
    </p:embeddedFont>
    <p:embeddedFont>
      <p:font typeface="Century Gothic"/>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5497103-3FF6-42B5-89AF-20F43753EF8F}">
  <a:tblStyle styleId="{85497103-3FF6-42B5-89AF-20F43753EF8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94F83E3-78C7-490A-A25A-28D462DE1F99}"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regular.fntdata"/><Relationship Id="rId47" Type="http://schemas.openxmlformats.org/officeDocument/2006/relationships/font" Target="fonts/PlusJakartaSansMedium-boldItalic.fntdata"/><Relationship Id="rId49" Type="http://schemas.openxmlformats.org/officeDocument/2006/relationships/font" Target="fonts/PlusJakartaSansLigh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Italic.fntdata"/><Relationship Id="rId32" Type="http://schemas.openxmlformats.org/officeDocument/2006/relationships/font" Target="fonts/PlusJakartaSansExtraBold-bold.fntdata"/><Relationship Id="rId35" Type="http://schemas.openxmlformats.org/officeDocument/2006/relationships/font" Target="fonts/PlusJakartaSans-bold.fntdata"/><Relationship Id="rId34" Type="http://schemas.openxmlformats.org/officeDocument/2006/relationships/font" Target="fonts/PlusJakartaSans-regular.fntdata"/><Relationship Id="rId37" Type="http://schemas.openxmlformats.org/officeDocument/2006/relationships/font" Target="fonts/PlusJakartaSans-boldItalic.fntdata"/><Relationship Id="rId36" Type="http://schemas.openxmlformats.org/officeDocument/2006/relationships/font" Target="fonts/PlusJakartaSans-italic.fntdata"/><Relationship Id="rId39" Type="http://schemas.openxmlformats.org/officeDocument/2006/relationships/font" Target="fonts/MontserratBlack-boldItalic.fntdata"/><Relationship Id="rId38" Type="http://schemas.openxmlformats.org/officeDocument/2006/relationships/font" Target="fonts/MontserratBlack-bold.fntdata"/><Relationship Id="rId61" Type="http://schemas.openxmlformats.org/officeDocument/2006/relationships/font" Target="fonts/CenturyGothic-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60" Type="http://schemas.openxmlformats.org/officeDocument/2006/relationships/font" Target="fonts/CenturyGothic-italic.fntdata"/><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Italic.fntdata"/><Relationship Id="rId50" Type="http://schemas.openxmlformats.org/officeDocument/2006/relationships/font" Target="fonts/PlusJakartaSansLight-italic.fntdata"/><Relationship Id="rId53" Type="http://schemas.openxmlformats.org/officeDocument/2006/relationships/font" Target="fonts/QuattrocentoSans-bold.fntdata"/><Relationship Id="rId52" Type="http://schemas.openxmlformats.org/officeDocument/2006/relationships/font" Target="fonts/QuattrocentoSans-regular.fntdata"/><Relationship Id="rId11" Type="http://schemas.openxmlformats.org/officeDocument/2006/relationships/slide" Target="slides/slide4.xml"/><Relationship Id="rId55" Type="http://schemas.openxmlformats.org/officeDocument/2006/relationships/font" Target="fonts/QuattrocentoSans-boldItalic.fntdata"/><Relationship Id="rId10" Type="http://schemas.openxmlformats.org/officeDocument/2006/relationships/slide" Target="slides/slide3.xml"/><Relationship Id="rId54" Type="http://schemas.openxmlformats.org/officeDocument/2006/relationships/font" Target="fonts/QuattrocentoSans-italic.fntdata"/><Relationship Id="rId13" Type="http://schemas.openxmlformats.org/officeDocument/2006/relationships/slide" Target="slides/slide6.xml"/><Relationship Id="rId57" Type="http://schemas.openxmlformats.org/officeDocument/2006/relationships/font" Target="fonts/DMSerifDisplay-italic.fntdata"/><Relationship Id="rId12" Type="http://schemas.openxmlformats.org/officeDocument/2006/relationships/slide" Target="slides/slide5.xml"/><Relationship Id="rId56" Type="http://schemas.openxmlformats.org/officeDocument/2006/relationships/font" Target="fonts/DMSerifDisplay-regular.fntdata"/><Relationship Id="rId15" Type="http://schemas.openxmlformats.org/officeDocument/2006/relationships/slide" Target="slides/slide8.xml"/><Relationship Id="rId59" Type="http://schemas.openxmlformats.org/officeDocument/2006/relationships/font" Target="fonts/CenturyGothic-bold.fntdata"/><Relationship Id="rId14" Type="http://schemas.openxmlformats.org/officeDocument/2006/relationships/slide" Target="slides/slide7.xml"/><Relationship Id="rId58" Type="http://schemas.openxmlformats.org/officeDocument/2006/relationships/font" Target="fonts/CenturyGothic-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9" name="Google Shape;889;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90" name="Google Shape;890;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2" name="Google Shape;902;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3" name="Google Shape;903;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5" name="Google Shape;915;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5" name="Google Shape;925;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26" name="Google Shape;926;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7" name="Shape 937"/>
        <p:cNvGrpSpPr/>
        <p:nvPr/>
      </p:nvGrpSpPr>
      <p:grpSpPr>
        <a:xfrm>
          <a:off x="0" y="0"/>
          <a:ext cx="0" cy="0"/>
          <a:chOff x="0" y="0"/>
          <a:chExt cx="0" cy="0"/>
        </a:xfrm>
      </p:grpSpPr>
      <p:sp>
        <p:nvSpPr>
          <p:cNvPr id="938" name="Google Shape;938;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9" name="Google Shape;939;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0" name="Google Shape;940;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8" name="Google Shape;948;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9" name="Google Shape;949;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2" name="Google Shape;962;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3" name="Shape 973"/>
        <p:cNvGrpSpPr/>
        <p:nvPr/>
      </p:nvGrpSpPr>
      <p:grpSpPr>
        <a:xfrm>
          <a:off x="0" y="0"/>
          <a:ext cx="0" cy="0"/>
          <a:chOff x="0" y="0"/>
          <a:chExt cx="0" cy="0"/>
        </a:xfrm>
      </p:grpSpPr>
      <p:sp>
        <p:nvSpPr>
          <p:cNvPr id="974" name="Google Shape;974;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5" name="Google Shape;975;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6" name="Google Shape;976;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5" name="Shape 985"/>
        <p:cNvGrpSpPr/>
        <p:nvPr/>
      </p:nvGrpSpPr>
      <p:grpSpPr>
        <a:xfrm>
          <a:off x="0" y="0"/>
          <a:ext cx="0" cy="0"/>
          <a:chOff x="0" y="0"/>
          <a:chExt cx="0" cy="0"/>
        </a:xfrm>
      </p:grpSpPr>
      <p:sp>
        <p:nvSpPr>
          <p:cNvPr id="986" name="Google Shape;986;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7" name="Google Shape;987;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8" name="Google Shape;988;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3" name="Shape 993"/>
        <p:cNvGrpSpPr/>
        <p:nvPr/>
      </p:nvGrpSpPr>
      <p:grpSpPr>
        <a:xfrm>
          <a:off x="0" y="0"/>
          <a:ext cx="0" cy="0"/>
          <a:chOff x="0" y="0"/>
          <a:chExt cx="0" cy="0"/>
        </a:xfrm>
      </p:grpSpPr>
      <p:sp>
        <p:nvSpPr>
          <p:cNvPr id="994" name="Google Shape;994;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5" name="Google Shape;995;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6" name="Google Shape;996;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5" name="Google Shape;1005;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g26c2950b3bf_0_3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26c2950b3bf_0_3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3" name="Google Shape;1013;g26c2950b3bf_0_3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g268944fc4e0_0_8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0" name="Google Shape;1020;g268944fc4e0_0_8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1" name="Google Shape;1021;g268944fc4e0_0_8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8" name="Google Shape;1028;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9" name="Google Shape;1029;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41" name="Google Shape;1041;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42" name="Google Shape;1042;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68944fc4e0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268944fc4e0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5" name="Google Shape;875;g268944fc4e0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1.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hyperlink" Target="https://schl41demo.staywellhealthlibrary.com/search/85,p00818" TargetMode="External"/><Relationship Id="rId5" Type="http://schemas.openxmlformats.org/officeDocument/2006/relationships/hyperlink" Target="https://schl41demo.staywellhealthlibrary.com/search/85,P03912"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0,SwimSafetyKidsQuiz" TargetMode="External"/><Relationship Id="rId4" Type="http://schemas.openxmlformats.org/officeDocument/2006/relationships/hyperlink" Target="https://schl41demo.staywellhealthlibrary.com/Search/30,293" TargetMode="External"/><Relationship Id="rId5"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39.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8.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Search/1,1782" TargetMode="External"/><Relationship Id="rId6" Type="http://schemas.openxmlformats.org/officeDocument/2006/relationships/hyperlink" Target="https://schl41demo.staywellhealthlibrary.com/Search/1,1782" TargetMode="External"/><Relationship Id="rId7" Type="http://schemas.openxmlformats.org/officeDocument/2006/relationships/hyperlink" Target="https://schl41demo.staywellhealthlibrary.com/YourFamily/Women/GoodHealth/1,2872" TargetMode="External"/><Relationship Id="rId8" Type="http://schemas.openxmlformats.org/officeDocument/2006/relationships/hyperlink" Target="https://schl41demo.staywellhealthlibrary.com/Search/160,2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4.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40.jp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Search/1,4590" TargetMode="External"/><Relationship Id="rId4" Type="http://schemas.openxmlformats.org/officeDocument/2006/relationships/hyperlink" Target="https://schl41demo.staywellhealthlibrary.com/Wellness/Fitness/1,2615" TargetMode="External"/><Relationship Id="rId5" Type="http://schemas.openxmlformats.org/officeDocument/2006/relationships/hyperlink" Target="https://schl41demo.staywellhealthlibrary.com/Search/88,p11164" TargetMode="External"/><Relationship Id="rId6" Type="http://schemas.openxmlformats.org/officeDocument/2006/relationships/hyperlink" Target="https://schl41demo.staywellhealthlibrary.com/Library/News/Newsletters/Child/88,p12450" TargetMode="External"/><Relationship Id="rId7" Type="http://schemas.openxmlformats.org/officeDocument/2006/relationships/hyperlink" Target="https://schl41demo.staywellhealthlibrary.com/search/88,p11208"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88,p12426" TargetMode="External"/><Relationship Id="rId4" Type="http://schemas.openxmlformats.org/officeDocument/2006/relationships/hyperlink" Target="https://schl41demo.staywellhealthlibrary.com/Library/Wellness/Fitness/1,1187" TargetMode="External"/><Relationship Id="rId9" Type="http://schemas.openxmlformats.org/officeDocument/2006/relationships/hyperlink" Target="https://schl41demo.staywellhealthlibrary.com/RelatedItems/90,P02780" TargetMode="External"/><Relationship Id="rId5" Type="http://schemas.openxmlformats.org/officeDocument/2006/relationships/hyperlink" Target="https://schl41demo.staywellhealthlibrary.com/Search/90,P02207" TargetMode="External"/><Relationship Id="rId6" Type="http://schemas.openxmlformats.org/officeDocument/2006/relationships/hyperlink" Target="https://schl41demo.staywellhealthlibrary.com/Search/90,P05315" TargetMode="External"/><Relationship Id="rId7" Type="http://schemas.openxmlformats.org/officeDocument/2006/relationships/hyperlink" Target="https://schl41demo.staywellhealthlibrary.com/YourFamily/Children/HealthyChild/90,P01602" TargetMode="External"/><Relationship Id="rId8" Type="http://schemas.openxmlformats.org/officeDocument/2006/relationships/hyperlink" Target="https://schl41demo.staywellhealthlibrary.com/YourFamily/Children/HealthyChild/90,P04702" TargetMode="External"/><Relationship Id="rId11" Type="http://schemas.openxmlformats.org/officeDocument/2006/relationships/hyperlink" Target="https://schl41demo.staywellhealthlibrary.com/Search/160,20" TargetMode="External"/><Relationship Id="rId10" Type="http://schemas.openxmlformats.org/officeDocument/2006/relationships/hyperlink" Target="https://schl41demo.staywellhealthlibrary.com/Search/160,2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85,p00818" TargetMode="External"/><Relationship Id="rId4" Type="http://schemas.openxmlformats.org/officeDocument/2006/relationships/hyperlink" Target="https://schl41demo.staywellhealthlibrary.com/search/85,P03912" TargetMode="External"/><Relationship Id="rId5" Type="http://schemas.openxmlformats.org/officeDocument/2006/relationships/hyperlink" Target="https://schl41demo.staywellhealthlibrary.com/Search/1,799" TargetMode="External"/><Relationship Id="rId6" Type="http://schemas.openxmlformats.org/officeDocument/2006/relationships/hyperlink" Target="https://schl41demo.staywellhealthlibrary.com/Library/Wellness/Fitness/1,2954" TargetMode="External"/><Relationship Id="rId7" Type="http://schemas.openxmlformats.org/officeDocument/2006/relationships/hyperlink" Target="https://schl41demo.staywellhealthlibrary.com/Wellness/Fitness/Children/160,21"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YourFamily/OlderAdults/1,4506" TargetMode="External"/><Relationship Id="rId4" Type="http://schemas.openxmlformats.org/officeDocument/2006/relationships/hyperlink" Target="https://schl41demo.staywellhealthlibrary.com/Library/Wellness/Fitness/1,1798" TargetMode="External"/><Relationship Id="rId5" Type="http://schemas.openxmlformats.org/officeDocument/2006/relationships/hyperlink" Target="https://schl41demo.staywellhealthlibrary.com/Search/1,1782" TargetMode="External"/><Relationship Id="rId6" Type="http://schemas.openxmlformats.org/officeDocument/2006/relationships/hyperlink" Target="https://schl41demo.staywellhealthlibrary.com/Search/1,1762"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MultimediaRoom/VideoLibrary/?e=0#player:207,WN03561_eng" TargetMode="External"/><Relationship Id="rId4" Type="http://schemas.openxmlformats.org/officeDocument/2006/relationships/hyperlink" Target="https://schl41demo.staywellhealthlibrary.com/MultimediaRoom/VideoLibrary/?e=0#player:207,WN03561_spa" TargetMode="External"/><Relationship Id="rId5" Type="http://schemas.openxmlformats.org/officeDocument/2006/relationships/hyperlink" Target="https://schl41demo.staywellhealthlibrary.com/MultimediaRoom/VideoLibrary/?e=0#player:207,WN03142_eng" TargetMode="External"/><Relationship Id="rId6" Type="http://schemas.openxmlformats.org/officeDocument/2006/relationships/hyperlink" Target="https://schl41demo.staywellhealthlibrary.com/MultimediaRoom/VideoLibrary/?e=0#player:207,WN03142_spa" TargetMode="External"/><Relationship Id="rId7" Type="http://schemas.openxmlformats.org/officeDocument/2006/relationships/hyperlink" Target="https://schl41demo.staywellhealthlibrary.com/Wellness/Fitness/40,HealthySnacksQuiz" TargetMode="External"/><Relationship Id="rId8" Type="http://schemas.openxmlformats.org/officeDocument/2006/relationships/hyperlink" Target="https://schl41demo.staywellhealthlibrary.com/Search/40,SwimSafetyKidsQuiz"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7.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Wellness/Fitness/1,2615" TargetMode="External"/><Relationship Id="rId4" Type="http://schemas.openxmlformats.org/officeDocument/2006/relationships/hyperlink" Target="https://schl41demo.staywellhealthlibrary.com/Library/News/Newsletters/Child/88,p12450" TargetMode="External"/><Relationship Id="rId9" Type="http://schemas.openxmlformats.org/officeDocument/2006/relationships/image" Target="../media/image38.jpg"/><Relationship Id="rId5" Type="http://schemas.openxmlformats.org/officeDocument/2006/relationships/hyperlink" Target="https://schl41demo.staywellhealthlibrary.com/Search/1,23191" TargetMode="External"/><Relationship Id="rId6" Type="http://schemas.openxmlformats.org/officeDocument/2006/relationships/image" Target="../media/image21.png"/><Relationship Id="rId7" Type="http://schemas.openxmlformats.org/officeDocument/2006/relationships/image" Target="../media/image24.jpg"/><Relationship Id="rId8" Type="http://schemas.openxmlformats.org/officeDocument/2006/relationships/image" Target="../media/image2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160,20" TargetMode="External"/><Relationship Id="rId4" Type="http://schemas.openxmlformats.org/officeDocument/2006/relationships/hyperlink" Target="https://schl41demo.staywellhealthlibrary.com/Search/90,P02207" TargetMode="External"/><Relationship Id="rId9" Type="http://schemas.openxmlformats.org/officeDocument/2006/relationships/image" Target="../media/image17.png"/><Relationship Id="rId5" Type="http://schemas.openxmlformats.org/officeDocument/2006/relationships/hyperlink" Target="https://schl41demo.staywellhealthlibrary.com/Search/90,P05315" TargetMode="External"/><Relationship Id="rId6" Type="http://schemas.openxmlformats.org/officeDocument/2006/relationships/hyperlink" Target="https://schl41demo.staywellhealthlibrary.com/YourFamily/Children/HealthyChild/90,P01602" TargetMode="External"/><Relationship Id="rId7" Type="http://schemas.openxmlformats.org/officeDocument/2006/relationships/hyperlink" Target="https://schl41demo.staywellhealthlibrary.com/YourFamily/Children/HealthyChild/90,P04702" TargetMode="External"/><Relationship Id="rId8" Type="http://schemas.openxmlformats.org/officeDocument/2006/relationships/hyperlink" Target="https://schl41demo.staywellhealthlibrary.com/YourFamily/Children/HealthyChild/Exercise/1,4803" TargetMode="External"/><Relationship Id="rId11" Type="http://schemas.openxmlformats.org/officeDocument/2006/relationships/image" Target="../media/image23.jpg"/><Relationship Id="rId10" Type="http://schemas.openxmlformats.org/officeDocument/2006/relationships/image" Target="../media/image19.jpg"/><Relationship Id="rId13" Type="http://schemas.openxmlformats.org/officeDocument/2006/relationships/image" Target="../media/image42.jpg"/><Relationship Id="rId12" Type="http://schemas.openxmlformats.org/officeDocument/2006/relationships/image" Target="../media/image4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4590" TargetMode="External"/><Relationship Id="rId4" Type="http://schemas.openxmlformats.org/officeDocument/2006/relationships/hyperlink" Target="https://schl41demo.staywellhealthlibrary.com/88,p12426" TargetMode="External"/><Relationship Id="rId9" Type="http://schemas.openxmlformats.org/officeDocument/2006/relationships/image" Target="../media/image43.jpg"/><Relationship Id="rId5" Type="http://schemas.openxmlformats.org/officeDocument/2006/relationships/hyperlink" Target="https://schl41demo.staywellhealthlibrary.com/Library/Wellness/Fitness/1,1798" TargetMode="External"/><Relationship Id="rId6" Type="http://schemas.openxmlformats.org/officeDocument/2006/relationships/image" Target="../media/image21.png"/><Relationship Id="rId7" Type="http://schemas.openxmlformats.org/officeDocument/2006/relationships/image" Target="../media/image32.jpg"/><Relationship Id="rId8" Type="http://schemas.openxmlformats.org/officeDocument/2006/relationships/image" Target="../media/image2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1,799" TargetMode="External"/><Relationship Id="rId4" Type="http://schemas.openxmlformats.org/officeDocument/2006/relationships/hyperlink" Target="https://schl41demo.staywellhealthlibrary.com/Library/Wellness/Fitness/1,2954" TargetMode="External"/><Relationship Id="rId9" Type="http://schemas.openxmlformats.org/officeDocument/2006/relationships/image" Target="../media/image30.jpg"/><Relationship Id="rId5" Type="http://schemas.openxmlformats.org/officeDocument/2006/relationships/hyperlink" Target="https://schl41demo.staywellhealthlibrary.com/Library/Wellness/Fitness/1,1187" TargetMode="External"/><Relationship Id="rId6" Type="http://schemas.openxmlformats.org/officeDocument/2006/relationships/image" Target="../media/image17.png"/><Relationship Id="rId7" Type="http://schemas.openxmlformats.org/officeDocument/2006/relationships/image" Target="../media/image26.jpg"/><Relationship Id="rId8"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Family Health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pic>
        <p:nvPicPr>
          <p:cNvPr id="892" name="Google Shape;892;p90"/>
          <p:cNvPicPr preferRelativeResize="0"/>
          <p:nvPr>
            <p:ph idx="2" type="pic"/>
          </p:nvPr>
        </p:nvPicPr>
        <p:blipFill rotWithShape="1">
          <a:blip r:embed="rId3">
            <a:alphaModFix/>
          </a:blip>
          <a:srcRect b="0" l="16388" r="16388" t="0"/>
          <a:stretch/>
        </p:blipFill>
        <p:spPr>
          <a:xfrm flipH="1">
            <a:off x="6611275" y="70275"/>
            <a:ext cx="5733300" cy="5685900"/>
          </a:xfrm>
          <a:prstGeom prst="flowChartDelay">
            <a:avLst/>
          </a:prstGeom>
        </p:spPr>
      </p:pic>
      <p:sp>
        <p:nvSpPr>
          <p:cNvPr id="893" name="Google Shape;893;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4" name="Google Shape;894;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5" name="Google Shape;895;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6" name="Google Shape;896;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family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7" name="Google Shape;897;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8" name="Google Shape;898;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9" name="Google Shape;899;p90"/>
          <p:cNvSpPr txBox="1"/>
          <p:nvPr/>
        </p:nvSpPr>
        <p:spPr>
          <a:xfrm>
            <a:off x="6280175" y="3506425"/>
            <a:ext cx="2691900" cy="259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Family health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292100" lvl="0" marL="457200" rtl="0" algn="l">
              <a:lnSpc>
                <a:spcPct val="115000"/>
              </a:lnSpc>
              <a:spcBef>
                <a:spcPts val="0"/>
              </a:spcBef>
              <a:spcAft>
                <a:spcPts val="0"/>
              </a:spcAft>
              <a:buClr>
                <a:schemeClr val="lt2"/>
              </a:buClr>
              <a:buSzPts val="1000"/>
              <a:buFont typeface="Plus Jakarta Sans"/>
              <a:buChar char="●"/>
            </a:pPr>
            <a:r>
              <a:rPr lang="en-US" sz="900">
                <a:solidFill>
                  <a:schemeClr val="lt2"/>
                </a:solidFill>
                <a:latin typeface="Plus Jakarta Sans"/>
                <a:ea typeface="Plus Jakarta Sans"/>
                <a:cs typeface="Plus Jakarta Sans"/>
                <a:sym typeface="Plus Jakarta Sans"/>
              </a:rPr>
              <a:t>family fitness</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exercises to do with family</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family exercise</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family nutrition and exercise</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workout anytime family plan</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family workout videos</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encouraging and teaching your family the importance of exercise</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how to exercise as a family</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family diet and exercise plans</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home exercise strategies for families of a child with articulation deficits</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resistance band workout for families</a:t>
            </a:r>
            <a:endParaRPr sz="9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0"/>
              </a:spcBef>
              <a:spcAft>
                <a:spcPts val="0"/>
              </a:spcAft>
              <a:buClr>
                <a:schemeClr val="lt2"/>
              </a:buClr>
              <a:buSzPts val="900"/>
              <a:buFont typeface="Plus Jakarta Sans"/>
              <a:buChar char="●"/>
            </a:pPr>
            <a:r>
              <a:t/>
            </a:r>
            <a:endParaRPr sz="9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sp>
        <p:nvSpPr>
          <p:cNvPr id="905" name="Google Shape;905;p91"/>
          <p:cNvSpPr txBox="1"/>
          <p:nvPr>
            <p:ph type="title"/>
          </p:nvPr>
        </p:nvSpPr>
        <p:spPr>
          <a:xfrm>
            <a:off x="740675" y="65925"/>
            <a:ext cx="106797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6" name="Google Shape;906;p91"/>
          <p:cNvSpPr txBox="1"/>
          <p:nvPr>
            <p:ph idx="1" type="body"/>
          </p:nvPr>
        </p:nvSpPr>
        <p:spPr>
          <a:xfrm>
            <a:off x="715325" y="108217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Make Exercise Safe and Fun this Summer </a:t>
            </a:r>
            <a:endParaRPr>
              <a:solidFill>
                <a:srgbClr val="000000"/>
              </a:solidFill>
              <a:latin typeface="Plus Jakarta Sans"/>
              <a:ea typeface="Plus Jakarta Sans"/>
              <a:cs typeface="Plus Jakarta Sans"/>
              <a:sym typeface="Plus Jakarta Sans"/>
            </a:endParaRPr>
          </a:p>
        </p:txBody>
      </p:sp>
      <p:sp>
        <p:nvSpPr>
          <p:cNvPr id="907" name="Google Shape;907;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8" name="Google Shape;908;p91"/>
          <p:cNvGrpSpPr/>
          <p:nvPr/>
        </p:nvGrpSpPr>
        <p:grpSpPr>
          <a:xfrm>
            <a:off x="10219200" y="2637025"/>
            <a:ext cx="681600" cy="681600"/>
            <a:chOff x="10294125" y="1691525"/>
            <a:chExt cx="681600" cy="681600"/>
          </a:xfrm>
        </p:grpSpPr>
        <p:sp>
          <p:nvSpPr>
            <p:cNvPr id="909" name="Google Shape;909;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0" name="Google Shape;910;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1" name="Google Shape;911;p91"/>
          <p:cNvSpPr txBox="1"/>
          <p:nvPr>
            <p:ph idx="2" type="body"/>
          </p:nvPr>
        </p:nvSpPr>
        <p:spPr>
          <a:xfrm>
            <a:off x="723900" y="1531725"/>
            <a:ext cx="9031200" cy="50631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kids aren’t in school—and not going to gym class, recess, and sports practices—some may find themselves exercising less. But with longer days and warmer weather, summer is the perfect opportunity to get outside and get moving.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Kids ages 6 and older need at least an hour of physical activity every day. Fortunately, there’s almost no limit to fun ways they can get in a workout, including: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Playing soccer, tag, and other group games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Bicycling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Roller skating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Climbing a jungle gym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Throwing a frisbee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Also consider signing up your budding athlete for a sports camp. You may be able to find free or low-cost options through schools and local recreation centers.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Does your child love to cruise around the neighborhood on their bike, in-line skates, skateboard, or scooter? Make sure they have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the right safety gear</a:t>
            </a:r>
            <a:r>
              <a:rPr i="1" lang="en-US" sz="1200">
                <a:solidFill>
                  <a:srgbClr val="000000"/>
                </a:solidFill>
                <a:latin typeface="Plus Jakarta Sans"/>
                <a:ea typeface="Plus Jakarta Sans"/>
                <a:cs typeface="Plus Jakarta Sans"/>
                <a:sym typeface="Plus Jakarta Sans"/>
              </a:rPr>
              <a:t> and know how to avoid injuries.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Make a Splash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Ready for pool parties and days at the beach or lake? Swimming, canoeing, kayaking, and paddle boarding are all great ways to exercise in and on the water. To do so safely, make sure kids know how to swim. Most are ready for swim lessons by the time they’re age 4; some can start as young as age 1.</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92"/>
          <p:cNvSpPr txBox="1"/>
          <p:nvPr>
            <p:ph type="title"/>
          </p:nvPr>
        </p:nvSpPr>
        <p:spPr>
          <a:xfrm>
            <a:off x="756150" y="750800"/>
            <a:ext cx="10679700" cy="5844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Blog post, continued</a:t>
            </a:r>
            <a:endParaRPr/>
          </a:p>
        </p:txBody>
      </p:sp>
      <p:sp>
        <p:nvSpPr>
          <p:cNvPr id="918" name="Google Shape;918;p92"/>
          <p:cNvSpPr txBox="1"/>
          <p:nvPr>
            <p:ph idx="2" type="body"/>
          </p:nvPr>
        </p:nvSpPr>
        <p:spPr>
          <a:xfrm>
            <a:off x="723900" y="1553250"/>
            <a:ext cx="8950200" cy="43146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Even if your child knows how to tread water, float, and get out on their own, you should still supervise them at all times. Don’t let yourself get distracted with reading, texting, grilling on the barbecue, or doing other tasks. And everyone in open water should wear a life jacket—even strong swimmers.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Is it safe for kids to swim with water wings instead of life jackets? Should all caregivers who take kids swimming know CPR? Take this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kid’s water safety quiz</a:t>
            </a:r>
            <a:r>
              <a:rPr i="1" lang="en-US" sz="1200">
                <a:solidFill>
                  <a:srgbClr val="000000"/>
                </a:solidFill>
                <a:latin typeface="Plus Jakarta Sans"/>
                <a:ea typeface="Plus Jakarta Sans"/>
                <a:cs typeface="Plus Jakarta Sans"/>
                <a:sym typeface="Plus Jakarta Sans"/>
              </a:rPr>
              <a:t> to test your knowledge.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Stay Sun Smart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Extra time making memories outdoors means soaking up more of the sun’s harmful ultraviolet (UV) rays. To keep your kids safe from sunburn and protect against skin cancer, take these steps: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Limit their time in direct sunlight when the rays are strongest, between 10 a.m. and 4 p.m.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Provide youth-sized sunglasses with at least 99% UV protection.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Buy a broad-spectrum sunscreen that’s SPF 30 or higher.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Apply sunscreen 15 to 30 minutes before heading outside.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Reapply sunscreen every 2 hours, as well as after sweating or swimming.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should also make sure your child is staying hydrated—especially before, during, and after physical activities. Encourage them to drink more water by providing a fun water bottle and adding a little flavor to the water with a slice of lemon or pineapple.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FF0000"/>
              </a:solidFill>
              <a:highlight>
                <a:srgbClr val="FFFF00"/>
              </a:highlight>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When it’s time to refuel after having fun in the sun, try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our pineapple smoothies</a:t>
            </a:r>
            <a:r>
              <a:rPr i="1" lang="en-US" sz="1200">
                <a:solidFill>
                  <a:srgbClr val="000000"/>
                </a:solidFill>
                <a:latin typeface="Plus Jakarta Sans"/>
                <a:ea typeface="Plus Jakarta Sans"/>
                <a:cs typeface="Plus Jakarta Sans"/>
                <a:sym typeface="Plus Jakarta Sans"/>
              </a:rPr>
              <a:t> for a refreshing drink that’s vitamin-rich and loaded in antioxidants</a:t>
            </a:r>
            <a:endParaRPr sz="1200">
              <a:solidFill>
                <a:srgbClr val="000000"/>
              </a:solidFill>
              <a:latin typeface="Plus Jakarta Sans"/>
              <a:ea typeface="Plus Jakarta Sans"/>
              <a:cs typeface="Plus Jakarta Sans"/>
              <a:sym typeface="Plus Jakarta Sans"/>
            </a:endParaRPr>
          </a:p>
        </p:txBody>
      </p:sp>
      <p:grpSp>
        <p:nvGrpSpPr>
          <p:cNvPr id="919" name="Google Shape;919;p92"/>
          <p:cNvGrpSpPr/>
          <p:nvPr/>
        </p:nvGrpSpPr>
        <p:grpSpPr>
          <a:xfrm>
            <a:off x="10219200" y="1722625"/>
            <a:ext cx="681600" cy="681600"/>
            <a:chOff x="10294125" y="2443000"/>
            <a:chExt cx="681600" cy="681600"/>
          </a:xfrm>
        </p:grpSpPr>
        <p:sp>
          <p:nvSpPr>
            <p:cNvPr id="920" name="Google Shape;920;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1" name="Google Shape;921;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22" name="Google Shape;922;p92"/>
          <p:cNvSpPr txBox="1"/>
          <p:nvPr/>
        </p:nvSpPr>
        <p:spPr>
          <a:xfrm>
            <a:off x="9566850" y="24385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pic>
        <p:nvPicPr>
          <p:cNvPr id="928" name="Google Shape;928;p93"/>
          <p:cNvPicPr preferRelativeResize="0"/>
          <p:nvPr>
            <p:ph idx="2" type="pic"/>
          </p:nvPr>
        </p:nvPicPr>
        <p:blipFill rotWithShape="1">
          <a:blip r:embed="rId3">
            <a:alphaModFix/>
          </a:blip>
          <a:srcRect b="0" l="21985" r="21985" t="0"/>
          <a:stretch/>
        </p:blipFill>
        <p:spPr>
          <a:xfrm flipH="1">
            <a:off x="6535075" y="-41100"/>
            <a:ext cx="5733300" cy="6025800"/>
          </a:xfrm>
          <a:prstGeom prst="flowChartDelay">
            <a:avLst/>
          </a:prstGeom>
        </p:spPr>
      </p:pic>
      <p:sp>
        <p:nvSpPr>
          <p:cNvPr id="929" name="Google Shape;929;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0" name="Google Shape;930;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1" name="Google Shape;931;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32" name="Google Shape;932;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3" name="Google Shape;933;p93"/>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a:t>
            </a:r>
            <a:r>
              <a:rPr b="0" lang="en-US" sz="1500">
                <a:latin typeface="Plus Jakarta Sans"/>
                <a:ea typeface="Plus Jakarta Sans"/>
                <a:cs typeface="Plus Jakarta Sans"/>
                <a:sym typeface="Plus Jakarta Sans"/>
              </a:rPr>
              <a:t>highlights ways to keep your kids active this summer</a:t>
            </a:r>
            <a:r>
              <a:rPr b="0" lang="en-US" sz="1500">
                <a:latin typeface="Plus Jakarta Sans"/>
                <a:ea typeface="Plus Jakarta Sans"/>
                <a:cs typeface="Plus Jakarta Sans"/>
                <a:sym typeface="Plus Jakarta Sans"/>
              </a:rPr>
              <a:t>.</a:t>
            </a:r>
            <a:endParaRPr/>
          </a:p>
        </p:txBody>
      </p:sp>
      <p:sp>
        <p:nvSpPr>
          <p:cNvPr id="934" name="Google Shape;934;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5" name="Google Shape;935;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6" name="Google Shape;936;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sp>
        <p:nvSpPr>
          <p:cNvPr id="942" name="Google Shape;942;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Family health infographics</a:t>
            </a:r>
            <a:endParaRPr/>
          </a:p>
        </p:txBody>
      </p:sp>
      <p:sp>
        <p:nvSpPr>
          <p:cNvPr id="943" name="Google Shape;943;p94"/>
          <p:cNvSpPr txBox="1"/>
          <p:nvPr>
            <p:ph idx="1" type="body"/>
          </p:nvPr>
        </p:nvSpPr>
        <p:spPr>
          <a:xfrm>
            <a:off x="609600" y="1548375"/>
            <a:ext cx="7066500" cy="307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identify fun kid-focused activities</a:t>
            </a:r>
            <a:r>
              <a:rPr lang="en-US" sz="1400">
                <a:solidFill>
                  <a:srgbClr val="4C4C4C"/>
                </a:solidFill>
                <a:latin typeface="Plus Jakarta Sans"/>
                <a:ea typeface="Plus Jakarta Sans"/>
                <a:cs typeface="Plus Jakarta Sans"/>
                <a:sym typeface="Plus Jakarta Sans"/>
              </a:rPr>
              <a:t>. </a:t>
            </a:r>
            <a:endParaRPr/>
          </a:p>
        </p:txBody>
      </p:sp>
      <p:pic>
        <p:nvPicPr>
          <p:cNvPr id="944" name="Google Shape;944;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5" name="Google Shape;945;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Keep your kids on the go this summer</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Being active has perks</a:t>
            </a:r>
            <a:endParaRPr/>
          </a:p>
          <a:p>
            <a:pPr indent="-317500" lvl="0" marL="457200" rtl="0" algn="l">
              <a:spcBef>
                <a:spcPts val="0"/>
              </a:spcBef>
              <a:spcAft>
                <a:spcPts val="0"/>
              </a:spcAft>
              <a:buClr>
                <a:schemeClr val="accent1"/>
              </a:buClr>
              <a:buSzPts val="1400"/>
              <a:buAutoNum type="arabicPeriod"/>
            </a:pPr>
            <a:r>
              <a:rPr lang="en-US"/>
              <a:t>Get moving this season</a:t>
            </a:r>
            <a:endParaRPr/>
          </a:p>
          <a:p>
            <a:pPr indent="-317500" lvl="0" marL="457200" rtl="0" algn="l">
              <a:spcBef>
                <a:spcPts val="0"/>
              </a:spcBef>
              <a:spcAft>
                <a:spcPts val="0"/>
              </a:spcAft>
              <a:buClr>
                <a:schemeClr val="accent1"/>
              </a:buClr>
              <a:buSzPts val="1400"/>
              <a:buAutoNum type="arabicPeriod"/>
            </a:pPr>
            <a:r>
              <a:rPr lang="en-US"/>
              <a:t>Ready, set, go</a:t>
            </a:r>
            <a:endParaRPr/>
          </a:p>
          <a:p>
            <a:pPr indent="-317500" lvl="0" marL="457200" rtl="0" algn="l">
              <a:spcBef>
                <a:spcPts val="0"/>
              </a:spcBef>
              <a:spcAft>
                <a:spcPts val="0"/>
              </a:spcAft>
              <a:buClr>
                <a:schemeClr val="accent1"/>
              </a:buClr>
              <a:buSzPts val="1400"/>
              <a:buAutoNum type="arabicPeriod"/>
            </a:pPr>
            <a:r>
              <a:rPr lang="en-US"/>
              <a:t>A hop, a skip and a jump</a:t>
            </a:r>
            <a:endParaRPr/>
          </a:p>
          <a:p>
            <a:pPr indent="-317500" lvl="0" marL="457200" rtl="0" algn="l">
              <a:spcBef>
                <a:spcPts val="0"/>
              </a:spcBef>
              <a:spcAft>
                <a:spcPts val="0"/>
              </a:spcAft>
              <a:buClr>
                <a:schemeClr val="accent1"/>
              </a:buClr>
              <a:buSzPts val="1400"/>
              <a:buAutoNum type="arabicPeriod"/>
            </a:pPr>
            <a:r>
              <a:rPr lang="en-US"/>
              <a:t>Tiny tots</a:t>
            </a:r>
            <a:endParaRPr/>
          </a:p>
          <a:p>
            <a:pPr indent="-317500" lvl="0" marL="457200" rtl="0" algn="l">
              <a:spcBef>
                <a:spcPts val="0"/>
              </a:spcBef>
              <a:spcAft>
                <a:spcPts val="0"/>
              </a:spcAft>
              <a:buClr>
                <a:schemeClr val="accent1"/>
              </a:buClr>
              <a:buSzPts val="1400"/>
              <a:buAutoNum type="arabicPeriod"/>
            </a:pPr>
            <a:r>
              <a:rPr lang="en-US"/>
              <a:t>How much is enough?</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0" name="Shape 950"/>
        <p:cNvGrpSpPr/>
        <p:nvPr/>
      </p:nvGrpSpPr>
      <p:grpSpPr>
        <a:xfrm>
          <a:off x="0" y="0"/>
          <a:ext cx="0" cy="0"/>
          <a:chOff x="0" y="0"/>
          <a:chExt cx="0" cy="0"/>
        </a:xfrm>
      </p:grpSpPr>
      <p:pic>
        <p:nvPicPr>
          <p:cNvPr id="951" name="Google Shape;951;p95"/>
          <p:cNvPicPr preferRelativeResize="0"/>
          <p:nvPr>
            <p:ph idx="2" type="pic"/>
          </p:nvPr>
        </p:nvPicPr>
        <p:blipFill rotWithShape="1">
          <a:blip r:embed="rId3">
            <a:alphaModFix/>
          </a:blip>
          <a:srcRect b="0" l="18258" r="18257" t="0"/>
          <a:stretch/>
        </p:blipFill>
        <p:spPr>
          <a:xfrm flipH="1">
            <a:off x="6458875" y="416100"/>
            <a:ext cx="5733300" cy="6025800"/>
          </a:xfrm>
          <a:prstGeom prst="flowChartDelay">
            <a:avLst/>
          </a:prstGeom>
        </p:spPr>
      </p:pic>
      <p:sp>
        <p:nvSpPr>
          <p:cNvPr id="952" name="Google Shape;952;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3" name="Google Shape;953;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4" name="Google Shape;954;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5" name="Google Shape;955;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56" name="Google Shape;956;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57" name="Google Shape;957;p95"/>
          <p:cNvSpPr txBox="1"/>
          <p:nvPr>
            <p:ph idx="1" type="body"/>
          </p:nvPr>
        </p:nvSpPr>
        <p:spPr>
          <a:xfrm>
            <a:off x="723900" y="2484975"/>
            <a:ext cx="5115900" cy="2617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Biking</a:t>
            </a: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 your way to better health</a:t>
            </a:r>
            <a:r>
              <a:rPr b="0" lang="en-US" sz="1200">
                <a:solidFill>
                  <a:schemeClr val="accent3"/>
                </a:solidFill>
                <a:latin typeface="Plus Jakarta Sans"/>
                <a:ea typeface="Plus Jakarta Sans"/>
                <a:cs typeface="Plus Jakarta Sans"/>
                <a:sym typeface="Plus Jakarta Sans"/>
              </a:rPr>
              <a:t> </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Weight Training for Women</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Sports and Children with Special Needs</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58" name="Google Shape;958;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3" name="Shape 963"/>
        <p:cNvGrpSpPr/>
        <p:nvPr/>
      </p:nvGrpSpPr>
      <p:grpSpPr>
        <a:xfrm>
          <a:off x="0" y="0"/>
          <a:ext cx="0" cy="0"/>
          <a:chOff x="0" y="0"/>
          <a:chExt cx="0" cy="0"/>
        </a:xfrm>
      </p:grpSpPr>
      <p:sp>
        <p:nvSpPr>
          <p:cNvPr id="964" name="Google Shape;964;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5" name="Google Shape;965;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6" name="Google Shape;966;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67" name="Google Shape;967;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8" name="Google Shape;968;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9" name="Google Shape;969;p96"/>
          <p:cNvGrpSpPr/>
          <p:nvPr/>
        </p:nvGrpSpPr>
        <p:grpSpPr>
          <a:xfrm>
            <a:off x="2370600" y="5227825"/>
            <a:ext cx="681600" cy="681600"/>
            <a:chOff x="10294125" y="2443000"/>
            <a:chExt cx="681600" cy="681600"/>
          </a:xfrm>
        </p:grpSpPr>
        <p:sp>
          <p:nvSpPr>
            <p:cNvPr id="970" name="Google Shape;970;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1" name="Google Shape;971;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72" name="Google Shape;972;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pic>
        <p:nvPicPr>
          <p:cNvPr id="978" name="Google Shape;978;p9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79" name="Google Shape;979;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80" name="Google Shape;980;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81" name="Google Shape;981;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2" name="Google Shape;982;p97"/>
          <p:cNvGrpSpPr/>
          <p:nvPr/>
        </p:nvGrpSpPr>
        <p:grpSpPr>
          <a:xfrm>
            <a:off x="2657375" y="3637800"/>
            <a:ext cx="681600" cy="681600"/>
            <a:chOff x="10294125" y="1691525"/>
            <a:chExt cx="681600" cy="681600"/>
          </a:xfrm>
        </p:grpSpPr>
        <p:sp>
          <p:nvSpPr>
            <p:cNvPr id="983" name="Google Shape;983;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4" name="Google Shape;984;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98"/>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1" name="Google Shape;991;p98"/>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2" name="Google Shape;992;p98"/>
          <p:cNvGraphicFramePr/>
          <p:nvPr/>
        </p:nvGraphicFramePr>
        <p:xfrm>
          <a:off x="627814" y="1662950"/>
          <a:ext cx="3000000" cy="3000000"/>
        </p:xfrm>
        <a:graphic>
          <a:graphicData uri="http://schemas.openxmlformats.org/drawingml/2006/table">
            <a:tbl>
              <a:tblPr>
                <a:noFill/>
                <a:tableStyleId>{894F83E3-78C7-490A-A25A-28D462DE1F99}</a:tableStyleId>
              </a:tblPr>
              <a:tblGrid>
                <a:gridCol w="1793550"/>
                <a:gridCol w="2299250"/>
                <a:gridCol w="6750825"/>
              </a:tblGrid>
              <a:tr h="3418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042375">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Your family, your health</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Family Fun on a Budget</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https://schl41demo.staywellhealthlibrary.com/Search/1,4590</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101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Making Your Lifestyle Heart-Healthy</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https://schl41demo.staywellhealthlibrary.com/Wellness/Fitness/1,2615</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9855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Get Moving While Dinner’s Cooking</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https://schl41demo.staywellhealthlibrary.com/Search/88,p11164</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234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Should Your Family Go Plant-Based?</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https://schl41demo.staywellhealthlibrary.com/Library/News/Newsletters/Child/88,p12450</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6158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Positive Aging: The Happy, Healthy Way to Grow Older</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https://schl41demo.staywellhealthlibrary.com/search/88,p11208</a:t>
                      </a:r>
                      <a:endParaRPr sz="1200" u="sng">
                        <a:solidFill>
                          <a:schemeClr val="hlink"/>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9" name="Google Shape;999;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0" name="Google Shape;1000;p99"/>
          <p:cNvGraphicFramePr/>
          <p:nvPr/>
        </p:nvGraphicFramePr>
        <p:xfrm>
          <a:off x="781501" y="1764025"/>
          <a:ext cx="3000000" cy="3000000"/>
        </p:xfrm>
        <a:graphic>
          <a:graphicData uri="http://schemas.openxmlformats.org/drawingml/2006/table">
            <a:tbl>
              <a:tblPr>
                <a:noFill/>
                <a:tableStyleId>{894F83E3-78C7-490A-A25A-28D462DE1F99}</a:tableStyleId>
              </a:tblPr>
              <a:tblGrid>
                <a:gridCol w="1767125"/>
                <a:gridCol w="3155375"/>
                <a:gridCol w="6302125"/>
              </a:tblGrid>
              <a:tr h="46870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58252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Keeping kids active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Upgrade Your Approach to Kids’ Screen Time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https://schl41demo.staywellhealthlibrary.com/88,p12426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4650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Strength Training: No Longer Off-Limits to Kids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https://schl41demo.staywellhealthlibrary.com/Library/Wellness/Fitness/1,1187</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028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Exercise and Children</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https://schl41demo.staywellhealthlibrary.com/Search/90,P02207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https://schl41demo.staywellhealthlibrary.com/Search/90,P05315</a:t>
                      </a:r>
                      <a:r>
                        <a:rPr lang="en-US" sz="1100" u="sng">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10479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Exercise and Teenagers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https://schl41demo.staywellhealthlibrary.com/YourFamily/Children/HealthyChild/90,P01602</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https://schl41demo.staywellhealthlibrary.com/YourFamily/Children/HealthyChild/90,P04702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514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Preventing Sports Injury in Children</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https://schl41demo.staywellhealthlibrary.com/RelatedItems/90,P02780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4602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Sports and Children with Special Needs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https://schl41demo.staywellhealthlibrary.com/Search/160,20</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1001" name="Google Shape;1001;p99"/>
          <p:cNvSpPr txBox="1"/>
          <p:nvPr/>
        </p:nvSpPr>
        <p:spPr>
          <a:xfrm>
            <a:off x="6861025" y="64713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100" u="sng">
                <a:solidFill>
                  <a:schemeClr val="hlink"/>
                </a:solidFill>
                <a:hlinkClick r:id="rId11"/>
              </a:rPr>
              <a:t>https://schl41demo.staywellhealthlibrary.com/Search/160,20</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family health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graphicFrame>
        <p:nvGraphicFramePr>
          <p:cNvPr id="1007" name="Google Shape;1007;p100"/>
          <p:cNvGraphicFramePr/>
          <p:nvPr/>
        </p:nvGraphicFramePr>
        <p:xfrm>
          <a:off x="274039" y="1528742"/>
          <a:ext cx="3000000" cy="3000000"/>
        </p:xfrm>
        <a:graphic>
          <a:graphicData uri="http://schemas.openxmlformats.org/drawingml/2006/table">
            <a:tbl>
              <a:tblPr>
                <a:noFill/>
                <a:tableStyleId>{894F83E3-78C7-490A-A25A-28D462DE1F99}</a:tableStyleId>
              </a:tblPr>
              <a:tblGrid>
                <a:gridCol w="1869925"/>
                <a:gridCol w="2736250"/>
                <a:gridCol w="7037750"/>
              </a:tblGrid>
              <a:tr h="52615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26472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Sports and safety</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For Parents: Bicycle, In-Line Skating, Skateboard, and Scooter Safety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a:t>
                      </a:r>
                      <a:r>
                        <a:rPr lang="en-US" sz="1100">
                          <a:solidFill>
                            <a:schemeClr val="dk1"/>
                          </a:solidFill>
                          <a:latin typeface="Plus Jakarta Sans"/>
                          <a:ea typeface="Plus Jakarta Sans"/>
                          <a:cs typeface="Plus Jakarta Sans"/>
                          <a:sym typeface="Plus Jakarta Sans"/>
                        </a:rPr>
                        <a:t>ish:</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https://schl41demo.staywellhealthlibrary.com/search/85,p00818</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https://schl41demo.staywellhealthlibrary.com/search/85,P03912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8248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Eye Protection Keeps Kids in the Game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https://schl41demo.staywellhealthlibrary.com/Search/1,799</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7689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Buying a Bike for Your Child</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https://schl41demo.staywellhealthlibrary.com/Library/Wellness/Fitness/1,2954</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10908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Workouts to Help Prevent Sports Injuries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https://schl41demo.staywellhealthlibrary.com/Wellness/Fitness/Children/160,21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1008" name="Google Shape;1008;p100"/>
          <p:cNvSpPr txBox="1"/>
          <p:nvPr>
            <p:ph type="title"/>
          </p:nvPr>
        </p:nvSpPr>
        <p:spPr>
          <a:xfrm>
            <a:off x="664475" y="-124750"/>
            <a:ext cx="10617900" cy="1100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9" name="Google Shape;1009;p100"/>
          <p:cNvSpPr txBox="1"/>
          <p:nvPr>
            <p:ph idx="1" type="body"/>
          </p:nvPr>
        </p:nvSpPr>
        <p:spPr>
          <a:xfrm>
            <a:off x="658925" y="1036503"/>
            <a:ext cx="10629000" cy="431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graphicFrame>
        <p:nvGraphicFramePr>
          <p:cNvPr id="1015" name="Google Shape;1015;p101"/>
          <p:cNvGraphicFramePr/>
          <p:nvPr/>
        </p:nvGraphicFramePr>
        <p:xfrm>
          <a:off x="227651" y="1922792"/>
          <a:ext cx="3000000" cy="3000000"/>
        </p:xfrm>
        <a:graphic>
          <a:graphicData uri="http://schemas.openxmlformats.org/drawingml/2006/table">
            <a:tbl>
              <a:tblPr>
                <a:noFill/>
                <a:tableStyleId>{894F83E3-78C7-490A-A25A-28D462DE1F99}</a:tableStyleId>
              </a:tblPr>
              <a:tblGrid>
                <a:gridCol w="1869925"/>
                <a:gridCol w="2736250"/>
                <a:gridCol w="7037750"/>
              </a:tblGrid>
              <a:tr h="4523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991925">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Upping your fitness game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Exercise Ideas for Older Adults</a:t>
                      </a:r>
                      <a:endParaRPr sz="10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https://schl41demo.staywellhealthlibrary.com/YourFamily/OlderAdults/1,4506</a:t>
                      </a:r>
                      <a:endParaRPr sz="1000" u="sng">
                        <a:solidFill>
                          <a:schemeClr val="hlink"/>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9919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Using Sports Psychology to Improve Your Fitness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https://schl41demo.staywellhealthlibrary.com/Library/Wellness/Fitness/1,1798</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919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Biking Your Way to Better Health</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https://schl41demo.staywellhealthlibrary.com/Search/1,1782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9919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Work Out on the Water</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https://schl41demo.staywellhealthlibrary.com/Search/1,1762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1016" name="Google Shape;1016;p101"/>
          <p:cNvSpPr txBox="1"/>
          <p:nvPr>
            <p:ph type="title"/>
          </p:nvPr>
        </p:nvSpPr>
        <p:spPr>
          <a:xfrm>
            <a:off x="740675" y="-353350"/>
            <a:ext cx="10617900" cy="1393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7" name="Google Shape;1017;p101"/>
          <p:cNvSpPr txBox="1"/>
          <p:nvPr>
            <p:ph idx="1" type="body"/>
          </p:nvPr>
        </p:nvSpPr>
        <p:spPr>
          <a:xfrm>
            <a:off x="641225" y="1039790"/>
            <a:ext cx="10629000" cy="431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sp>
        <p:nvSpPr>
          <p:cNvPr id="1023" name="Google Shape;1023;p102"/>
          <p:cNvSpPr txBox="1"/>
          <p:nvPr>
            <p:ph type="title"/>
          </p:nvPr>
        </p:nvSpPr>
        <p:spPr>
          <a:xfrm>
            <a:off x="664475" y="103850"/>
            <a:ext cx="10617900" cy="1100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4" name="Google Shape;1024;p102"/>
          <p:cNvSpPr txBox="1"/>
          <p:nvPr>
            <p:ph idx="1" type="body"/>
          </p:nvPr>
        </p:nvSpPr>
        <p:spPr>
          <a:xfrm>
            <a:off x="658925" y="1117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5" name="Google Shape;1025;p102"/>
          <p:cNvGraphicFramePr/>
          <p:nvPr/>
        </p:nvGraphicFramePr>
        <p:xfrm>
          <a:off x="227664" y="1844442"/>
          <a:ext cx="3000000" cy="3000000"/>
        </p:xfrm>
        <a:graphic>
          <a:graphicData uri="http://schemas.openxmlformats.org/drawingml/2006/table">
            <a:tbl>
              <a:tblPr>
                <a:noFill/>
                <a:tableStyleId>{894F83E3-78C7-490A-A25A-28D462DE1F99}</a:tableStyleId>
              </a:tblPr>
              <a:tblGrid>
                <a:gridCol w="1869925"/>
                <a:gridCol w="2749675"/>
                <a:gridCol w="7024325"/>
              </a:tblGrid>
              <a:tr h="4601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42295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 and interactive tools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Exercise Safety Tips for Seniors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video:</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https://schl41demo.staywellhealthlibrary.com/MultimediaRoom/VideoLibrary/?e=0#player:207,WN03561_eng</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 video:</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https://schl41demo.staywellhealthlibrary.com/MultimediaRoom/VideoLibrary/?e=0#player:207,WN03561_spa</a:t>
                      </a:r>
                      <a:r>
                        <a:rPr lang="en-US" sz="1100" u="sng">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1473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Your return on investment</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video:</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https://schl41demo.staywellhealthlibrary.com/MultimediaRoom/VideoLibrary/?e=0#player:207,WN03142_eng</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  video:</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https://schl41demo.staywellhealthlibrary.com/MultimediaRoom/VideoLibrary/?e=0#player:207,WN03142_spa</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207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Take the Healthy Snacks Quiz</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https://schl41demo.staywellhealthlibrary.com/Wellness/Fitness/40,HealthySnacksQuiz</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6207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What Do You Know About Swimming Safety for Kids?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https://schl41demo.staywellhealthlibrary.com/Search/40,SwimSafetyKidsQuiz</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0" name="Shape 1030"/>
        <p:cNvGrpSpPr/>
        <p:nvPr/>
      </p:nvGrpSpPr>
      <p:grpSpPr>
        <a:xfrm>
          <a:off x="0" y="0"/>
          <a:ext cx="0" cy="0"/>
          <a:chOff x="0" y="0"/>
          <a:chExt cx="0" cy="0"/>
        </a:xfrm>
      </p:grpSpPr>
      <p:sp>
        <p:nvSpPr>
          <p:cNvPr id="1031" name="Google Shape;1031;p10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32" name="Google Shape;1032;p103"/>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033" name="Google Shape;1033;p103"/>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Family Fitness</a:t>
            </a:r>
            <a:endParaRPr/>
          </a:p>
        </p:txBody>
      </p:sp>
      <p:sp>
        <p:nvSpPr>
          <p:cNvPr id="1034" name="Google Shape;1034;p103"/>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June</a:t>
            </a:r>
            <a:endParaRPr/>
          </a:p>
        </p:txBody>
      </p:sp>
      <p:sp>
        <p:nvSpPr>
          <p:cNvPr id="1035" name="Google Shape;1035;p103"/>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July</a:t>
            </a:r>
            <a:endParaRPr/>
          </a:p>
        </p:txBody>
      </p:sp>
      <p:sp>
        <p:nvSpPr>
          <p:cNvPr id="1036" name="Google Shape;1036;p103"/>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Aug</a:t>
            </a:r>
            <a:endParaRPr/>
          </a:p>
        </p:txBody>
      </p:sp>
      <p:sp>
        <p:nvSpPr>
          <p:cNvPr id="1037" name="Google Shape;1037;p103"/>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Liver</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038" name="Google Shape;1038;p103"/>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Immunizations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3" name="Shape 1043"/>
        <p:cNvGrpSpPr/>
        <p:nvPr/>
      </p:nvGrpSpPr>
      <p:grpSpPr>
        <a:xfrm>
          <a:off x="0" y="0"/>
          <a:ext cx="0" cy="0"/>
          <a:chOff x="0" y="0"/>
          <a:chExt cx="0" cy="0"/>
        </a:xfrm>
      </p:grpSpPr>
      <p:sp>
        <p:nvSpPr>
          <p:cNvPr id="1044" name="Google Shape;1044;p10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45" name="Google Shape;1045;p10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46" name="Google Shape;1046;p10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47" name="Google Shape;1047;p104"/>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48" name="Google Shape;1048;p104"/>
          <p:cNvGrpSpPr/>
          <p:nvPr/>
        </p:nvGrpSpPr>
        <p:grpSpPr>
          <a:xfrm>
            <a:off x="9827386" y="1177750"/>
            <a:ext cx="612622" cy="612000"/>
            <a:chOff x="10134200" y="974025"/>
            <a:chExt cx="681600" cy="612000"/>
          </a:xfrm>
        </p:grpSpPr>
        <p:sp>
          <p:nvSpPr>
            <p:cNvPr id="1049" name="Google Shape;1049;p10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0" name="Google Shape;1050;p10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051" name="Google Shape;1051;p10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52" name="Google Shape;1052;p104"/>
          <p:cNvGraphicFramePr/>
          <p:nvPr/>
        </p:nvGraphicFramePr>
        <p:xfrm>
          <a:off x="7864400" y="3506725"/>
          <a:ext cx="3000000" cy="3000000"/>
        </p:xfrm>
        <a:graphic>
          <a:graphicData uri="http://schemas.openxmlformats.org/drawingml/2006/table">
            <a:tbl>
              <a:tblPr>
                <a:noFill/>
                <a:tableStyleId>{85497103-3FF6-42B5-89AF-20F43753EF8F}</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1053" name="Google Shape;1053;p104"/>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54" name="Google Shape;1054;p104"/>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family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Family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1177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864400" y="3506725"/>
          <a:ext cx="3000000" cy="3000000"/>
        </p:xfrm>
        <a:graphic>
          <a:graphicData uri="http://schemas.openxmlformats.org/drawingml/2006/table">
            <a:tbl>
              <a:tblPr>
                <a:noFill/>
                <a:tableStyleId>{85497103-3FF6-42B5-89AF-20F43753EF8F}</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34050"/>
            <a:ext cx="106179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Healthy eating</a:t>
            </a:r>
            <a:endParaRPr/>
          </a:p>
        </p:txBody>
      </p:sp>
      <p:graphicFrame>
        <p:nvGraphicFramePr>
          <p:cNvPr id="832" name="Google Shape;832;p86"/>
          <p:cNvGraphicFramePr/>
          <p:nvPr/>
        </p:nvGraphicFramePr>
        <p:xfrm>
          <a:off x="741363" y="931588"/>
          <a:ext cx="3000000" cy="3000000"/>
        </p:xfrm>
        <a:graphic>
          <a:graphicData uri="http://schemas.openxmlformats.org/drawingml/2006/table">
            <a:tbl>
              <a:tblPr>
                <a:noFill/>
                <a:tableStyleId>{894F83E3-78C7-490A-A25A-28D462DE1F99}</a:tableStyleId>
              </a:tblPr>
              <a:tblGrid>
                <a:gridCol w="3663550"/>
                <a:gridCol w="3589850"/>
                <a:gridCol w="2035650"/>
              </a:tblGrid>
              <a:tr h="516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83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Ready to support your family’s heart health? Look no further than our guide to heart-healthy habits for inspiration on nutritious eating and other lifestyle choices.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https://schl41demo.staywellhealthlibrary.com/Wellness/Fitness/1,2615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783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Eating a variety of whole grains, nuts, fruits, and veggies offers lots of health benefits. See if plant-based eating could be right for your family!</a:t>
                      </a:r>
                      <a:r>
                        <a:rPr lang="en-US" sz="1200">
                          <a:latin typeface="Times New Roman"/>
                          <a:ea typeface="Times New Roman"/>
                          <a:cs typeface="Times New Roman"/>
                          <a:sym typeface="Times New Roman"/>
                        </a:rPr>
                        <a:t> </a:t>
                      </a:r>
                      <a:r>
                        <a:rPr lang="en-US" sz="1200">
                          <a:latin typeface="Quattrocento Sans"/>
                          <a:ea typeface="Quattrocento Sans"/>
                          <a:cs typeface="Quattrocento Sans"/>
                          <a:sym typeface="Quattrocento Sans"/>
                        </a:rPr>
                        <a: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https://schl41demo.staywellhealthlibrary.com/Library/News/Newsletters/Child/88,p12450</a:t>
                      </a:r>
                      <a:r>
                        <a:rPr lang="en-US" sz="1100">
                          <a:solidFill>
                            <a:schemeClr val="dk1"/>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778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Fill your </a:t>
                      </a:r>
                      <a:r>
                        <a:rPr lang="en-US" sz="1200">
                          <a:latin typeface="Plus Jakarta Sans"/>
                          <a:ea typeface="Plus Jakarta Sans"/>
                          <a:cs typeface="Plus Jakarta Sans"/>
                          <a:sym typeface="Plus Jakarta Sans"/>
                        </a:rPr>
                        <a:t>grocery</a:t>
                      </a:r>
                      <a:r>
                        <a:rPr lang="en-US" sz="1200">
                          <a:latin typeface="Plus Jakarta Sans"/>
                          <a:ea typeface="Plus Jakarta Sans"/>
                          <a:cs typeface="Plus Jakarta Sans"/>
                          <a:sym typeface="Plus Jakarta Sans"/>
                        </a:rPr>
                        <a:t> cart with savings. Eat healthy and save money at the same time.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https://schl41demo.staywellhealthlibrary.com/Search/1,23191</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751200" y="6408375"/>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toddler girl feeding her father a strawberry in kitchen - famiy healthy food stock pictures, royalty-free photos &amp; images" id="838" name="Google Shape;838;p86"/>
          <p:cNvPicPr preferRelativeResize="0"/>
          <p:nvPr/>
        </p:nvPicPr>
        <p:blipFill>
          <a:blip r:embed="rId7">
            <a:alphaModFix/>
          </a:blip>
          <a:stretch>
            <a:fillRect/>
          </a:stretch>
        </p:blipFill>
        <p:spPr>
          <a:xfrm>
            <a:off x="8137625" y="1692700"/>
            <a:ext cx="1892807" cy="1264780"/>
          </a:xfrm>
          <a:prstGeom prst="rect">
            <a:avLst/>
          </a:prstGeom>
          <a:noFill/>
          <a:ln>
            <a:noFill/>
          </a:ln>
        </p:spPr>
      </p:pic>
      <p:pic>
        <p:nvPicPr>
          <p:cNvPr descr="happy indian women cooking food in kitchen - indian family cooking stock pictures, royalty-free photos &amp; images" id="839" name="Google Shape;839;p86"/>
          <p:cNvPicPr preferRelativeResize="0"/>
          <p:nvPr/>
        </p:nvPicPr>
        <p:blipFill>
          <a:blip r:embed="rId8">
            <a:alphaModFix/>
          </a:blip>
          <a:stretch>
            <a:fillRect/>
          </a:stretch>
        </p:blipFill>
        <p:spPr>
          <a:xfrm>
            <a:off x="8119325" y="3495775"/>
            <a:ext cx="1892807" cy="1249253"/>
          </a:xfrm>
          <a:prstGeom prst="rect">
            <a:avLst/>
          </a:prstGeom>
          <a:noFill/>
          <a:ln>
            <a:noFill/>
          </a:ln>
        </p:spPr>
      </p:pic>
      <p:pic>
        <p:nvPicPr>
          <p:cNvPr id="840" name="Google Shape;840;p86"/>
          <p:cNvPicPr preferRelativeResize="0"/>
          <p:nvPr/>
        </p:nvPicPr>
        <p:blipFill>
          <a:blip r:embed="rId9">
            <a:alphaModFix/>
          </a:blip>
          <a:stretch>
            <a:fillRect/>
          </a:stretch>
        </p:blipFill>
        <p:spPr>
          <a:xfrm>
            <a:off x="8147099" y="5082925"/>
            <a:ext cx="1892808" cy="126818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315000" y="-437375"/>
            <a:ext cx="10952400" cy="1246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Active at every age</a:t>
            </a:r>
            <a:endParaRPr/>
          </a:p>
        </p:txBody>
      </p:sp>
      <p:graphicFrame>
        <p:nvGraphicFramePr>
          <p:cNvPr id="847" name="Google Shape;847;p87"/>
          <p:cNvGraphicFramePr/>
          <p:nvPr/>
        </p:nvGraphicFramePr>
        <p:xfrm>
          <a:off x="436563" y="1026563"/>
          <a:ext cx="3000000" cy="3000000"/>
        </p:xfrm>
        <a:graphic>
          <a:graphicData uri="http://schemas.openxmlformats.org/drawingml/2006/table">
            <a:tbl>
              <a:tblPr>
                <a:noFill/>
                <a:tableStyleId>{894F83E3-78C7-490A-A25A-28D462DE1F99}</a:tableStyleId>
              </a:tblPr>
              <a:tblGrid>
                <a:gridCol w="3836850"/>
                <a:gridCol w="3455625"/>
                <a:gridCol w="1996575"/>
              </a:tblGrid>
              <a:tr h="4623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196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Playing sports helps build stronger bodies and self-confidence. Find a variety of </a:t>
                      </a:r>
                      <a:r>
                        <a:rPr lang="en-US" sz="1200">
                          <a:latin typeface="Plus Jakarta Sans"/>
                          <a:ea typeface="Plus Jakarta Sans"/>
                          <a:cs typeface="Plus Jakarta Sans"/>
                          <a:sym typeface="Plus Jakarta Sans"/>
                        </a:rPr>
                        <a:t>activities</a:t>
                      </a:r>
                      <a:r>
                        <a:rPr lang="en-US" sz="1200">
                          <a:latin typeface="Plus Jakarta Sans"/>
                          <a:ea typeface="Plus Jakarta Sans"/>
                          <a:cs typeface="Plus Jakarta Sans"/>
                          <a:sym typeface="Plus Jakarta Sans"/>
                        </a:rPr>
                        <a:t> for children with special health needs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https://schl41demo.staywellhealthlibrary.com/Search/160,20</a:t>
                      </a:r>
                      <a:r>
                        <a:rPr lang="en-US" sz="1100" u="sng">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695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Exercise is important for a child’s overall health. Plus, it sets the stage for an active, healthy adulthood! 🏃‍♂️🏋️‍♀️ Click here for tips on creating a kid-friendly exercise plan.</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https://schl41demo.staywellhealthlibrary.com/Search/90,P02207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https://schl41demo.staywellhealthlibrary.com/Search/90,P05315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072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Exercise can do a lot to help teens’ health, from improving self-image to managing stress. Check out these ideas for how your teenager can maintain a healthy lifestyle.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3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https://schl41demo.staywellhealthlibrary.com/YourFamily/Children/HealthyChild/90,P01602</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https://schl41demo.staywellhealthlibrary.com/YourFamily/Children/HealthyChild/90,P04702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205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From biking to hiking, you decide how to involve the whole family in a fun fitness activity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https://schl41demo.staywellhealthlibrary.com/YourFamily/Children/HealthyChild/Exercise/1,4803</a:t>
                      </a:r>
                      <a:r>
                        <a:rPr lang="en-US" sz="1200" u="sng">
                          <a:solidFill>
                            <a:schemeClr val="accent3"/>
                          </a:solidFill>
                          <a:latin typeface="Plus Jakarta Sans"/>
                          <a:ea typeface="Plus Jakarta Sans"/>
                          <a:cs typeface="Plus Jakarta Sans"/>
                          <a:sym typeface="Plus Jakarta Sans"/>
                        </a:rPr>
                        <a:t>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446400" y="6485975"/>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024050" y="33529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676400" y="2637025"/>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9">
              <a:alphaModFix/>
            </a:blip>
            <a:stretch>
              <a:fillRect/>
            </a:stretch>
          </p:blipFill>
          <p:spPr>
            <a:xfrm>
              <a:off x="10419913" y="1813734"/>
              <a:ext cx="430025" cy="437175"/>
            </a:xfrm>
            <a:prstGeom prst="rect">
              <a:avLst/>
            </a:prstGeom>
            <a:noFill/>
            <a:ln>
              <a:noFill/>
            </a:ln>
          </p:spPr>
        </p:pic>
      </p:grpSp>
      <p:pic>
        <p:nvPicPr>
          <p:cNvPr descr="portrait of a female, teenage martial arts fighter - teenagers exercise stock pictures, royalty-free photos &amp; images" id="853" name="Google Shape;853;p87"/>
          <p:cNvPicPr preferRelativeResize="0"/>
          <p:nvPr/>
        </p:nvPicPr>
        <p:blipFill>
          <a:blip r:embed="rId10">
            <a:alphaModFix/>
          </a:blip>
          <a:stretch>
            <a:fillRect/>
          </a:stretch>
        </p:blipFill>
        <p:spPr>
          <a:xfrm>
            <a:off x="7898350" y="2699875"/>
            <a:ext cx="1499616" cy="993495"/>
          </a:xfrm>
          <a:prstGeom prst="rect">
            <a:avLst/>
          </a:prstGeom>
          <a:noFill/>
          <a:ln>
            <a:noFill/>
          </a:ln>
        </p:spPr>
      </p:pic>
      <p:pic>
        <p:nvPicPr>
          <p:cNvPr descr="basketball player dribbling ball past defender - teen boys active stock pictures, royalty-free photos &amp; images" id="854" name="Google Shape;854;p87"/>
          <p:cNvPicPr preferRelativeResize="0"/>
          <p:nvPr/>
        </p:nvPicPr>
        <p:blipFill>
          <a:blip r:embed="rId11">
            <a:alphaModFix/>
          </a:blip>
          <a:stretch>
            <a:fillRect/>
          </a:stretch>
        </p:blipFill>
        <p:spPr>
          <a:xfrm>
            <a:off x="7898349" y="4139075"/>
            <a:ext cx="1499616" cy="993495"/>
          </a:xfrm>
          <a:prstGeom prst="rect">
            <a:avLst/>
          </a:prstGeom>
          <a:noFill/>
          <a:ln>
            <a:noFill/>
          </a:ln>
        </p:spPr>
      </p:pic>
      <p:pic>
        <p:nvPicPr>
          <p:cNvPr id="855" name="Google Shape;855;p87"/>
          <p:cNvPicPr preferRelativeResize="0"/>
          <p:nvPr/>
        </p:nvPicPr>
        <p:blipFill>
          <a:blip r:embed="rId12">
            <a:alphaModFix/>
          </a:blip>
          <a:stretch>
            <a:fillRect/>
          </a:stretch>
        </p:blipFill>
        <p:spPr>
          <a:xfrm>
            <a:off x="7944082" y="5390250"/>
            <a:ext cx="1408176" cy="1056132"/>
          </a:xfrm>
          <a:prstGeom prst="rect">
            <a:avLst/>
          </a:prstGeom>
          <a:noFill/>
          <a:ln>
            <a:noFill/>
          </a:ln>
        </p:spPr>
      </p:pic>
      <p:pic>
        <p:nvPicPr>
          <p:cNvPr id="856" name="Google Shape;856;p87"/>
          <p:cNvPicPr preferRelativeResize="0"/>
          <p:nvPr/>
        </p:nvPicPr>
        <p:blipFill>
          <a:blip r:embed="rId13">
            <a:alphaModFix/>
          </a:blip>
          <a:stretch>
            <a:fillRect/>
          </a:stretch>
        </p:blipFill>
        <p:spPr>
          <a:xfrm>
            <a:off x="7944078" y="1496298"/>
            <a:ext cx="1408176" cy="99432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88"/>
          <p:cNvSpPr txBox="1"/>
          <p:nvPr>
            <p:ph type="title"/>
          </p:nvPr>
        </p:nvSpPr>
        <p:spPr>
          <a:xfrm>
            <a:off x="678775" y="234125"/>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t>
            </a:r>
            <a:r>
              <a:rPr lang="en-US"/>
              <a:t>Family</a:t>
            </a:r>
            <a:r>
              <a:rPr lang="en-US"/>
              <a:t> fun your way </a:t>
            </a:r>
            <a:endParaRPr/>
          </a:p>
        </p:txBody>
      </p:sp>
      <p:graphicFrame>
        <p:nvGraphicFramePr>
          <p:cNvPr id="863" name="Google Shape;863;p88"/>
          <p:cNvGraphicFramePr/>
          <p:nvPr/>
        </p:nvGraphicFramePr>
        <p:xfrm>
          <a:off x="678763" y="1572288"/>
          <a:ext cx="3000000" cy="3000000"/>
        </p:xfrm>
        <a:graphic>
          <a:graphicData uri="http://schemas.openxmlformats.org/drawingml/2006/table">
            <a:tbl>
              <a:tblPr>
                <a:noFill/>
                <a:tableStyleId>{894F83E3-78C7-490A-A25A-28D462DE1F99}</a:tableStyleId>
              </a:tblPr>
              <a:tblGrid>
                <a:gridCol w="3887625"/>
                <a:gridCol w="3297350"/>
                <a:gridCol w="2014275"/>
              </a:tblGrid>
              <a:tr h="4541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762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Enjoying each other’s company can fit into everyone’s budget. Here are some low-cost and no-cost tips for </a:t>
                      </a:r>
                      <a:r>
                        <a:rPr lang="en-US" sz="1200">
                          <a:latin typeface="Plus Jakarta Sans"/>
                          <a:ea typeface="Plus Jakarta Sans"/>
                          <a:cs typeface="Plus Jakarta Sans"/>
                          <a:sym typeface="Plus Jakarta Sans"/>
                        </a:rPr>
                        <a:t>quality</a:t>
                      </a:r>
                      <a:r>
                        <a:rPr lang="en-US" sz="1200">
                          <a:latin typeface="Plus Jakarta Sans"/>
                          <a:ea typeface="Plus Jakarta Sans"/>
                          <a:cs typeface="Plus Jakarta Sans"/>
                          <a:sym typeface="Plus Jakarta Sans"/>
                        </a:rPr>
                        <a:t> family time.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https://schl41demo.staywellhealthlibrary.com/Search/1,4590</a:t>
                      </a:r>
                      <a:r>
                        <a:rPr lang="en-US" sz="1200">
                          <a:solidFill>
                            <a:schemeClr val="dk1"/>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007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It’s hard for parents to know how much screen time is right for kids. Here’s what the experts say about setting smart limits—that everyone in the family can follow.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https://schl41demo.staywellhealthlibrary.com/88,p12426</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5336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Mental health training: it’s good for your family  fitness </a:t>
                      </a:r>
                      <a:r>
                        <a:rPr lang="en-US" sz="1200">
                          <a:latin typeface="Plus Jakarta Sans"/>
                          <a:ea typeface="Plus Jakarta Sans"/>
                          <a:cs typeface="Plus Jakarta Sans"/>
                          <a:sym typeface="Plus Jakarta Sans"/>
                        </a:rPr>
                        <a:t>activities</a:t>
                      </a:r>
                      <a:r>
                        <a:rPr lang="en-US" sz="1200">
                          <a:latin typeface="Plus Jakarta Sans"/>
                          <a:ea typeface="Plus Jakarta Sans"/>
                          <a:cs typeface="Plus Jakarta Sans"/>
                          <a:sym typeface="Plus Jakarta Sans"/>
                        </a:rPr>
                        <a:t> and an overall healthier lifestyle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https://schl41demo.staywellhealthlibrary.com/Library/Wellness/Fitness/1,1798</a:t>
                      </a:r>
                      <a:r>
                        <a:rPr lang="en-US" sz="1200">
                          <a:solidFill>
                            <a:schemeClr val="dk1"/>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4" name="Google Shape;864;p88"/>
          <p:cNvSpPr txBox="1"/>
          <p:nvPr/>
        </p:nvSpPr>
        <p:spPr>
          <a:xfrm>
            <a:off x="740675" y="6494250"/>
            <a:ext cx="106179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5" name="Google Shape;865;p88"/>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6" name="Google Shape;866;p88"/>
          <p:cNvGrpSpPr/>
          <p:nvPr/>
        </p:nvGrpSpPr>
        <p:grpSpPr>
          <a:xfrm>
            <a:off x="10761675" y="2629625"/>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family hiking with baby and dog - family walk exercise stock pictures, royalty-free photos &amp; images" id="869" name="Google Shape;869;p88"/>
          <p:cNvPicPr preferRelativeResize="0"/>
          <p:nvPr/>
        </p:nvPicPr>
        <p:blipFill>
          <a:blip r:embed="rId7">
            <a:alphaModFix/>
          </a:blip>
          <a:stretch>
            <a:fillRect/>
          </a:stretch>
        </p:blipFill>
        <p:spPr>
          <a:xfrm>
            <a:off x="8063950" y="2063250"/>
            <a:ext cx="1577825" cy="1051875"/>
          </a:xfrm>
          <a:prstGeom prst="rect">
            <a:avLst/>
          </a:prstGeom>
          <a:noFill/>
          <a:ln>
            <a:noFill/>
          </a:ln>
        </p:spPr>
      </p:pic>
      <p:pic>
        <p:nvPicPr>
          <p:cNvPr descr="happy family using digital tablet to video call grandparents - screen time kids stock pictures, royalty-free photos &amp; images" id="870" name="Google Shape;870;p88"/>
          <p:cNvPicPr preferRelativeResize="0"/>
          <p:nvPr/>
        </p:nvPicPr>
        <p:blipFill>
          <a:blip r:embed="rId8">
            <a:alphaModFix/>
          </a:blip>
          <a:stretch>
            <a:fillRect/>
          </a:stretch>
        </p:blipFill>
        <p:spPr>
          <a:xfrm>
            <a:off x="8061907" y="3255436"/>
            <a:ext cx="1581911" cy="1051506"/>
          </a:xfrm>
          <a:prstGeom prst="rect">
            <a:avLst/>
          </a:prstGeom>
          <a:noFill/>
          <a:ln>
            <a:noFill/>
          </a:ln>
        </p:spPr>
      </p:pic>
      <p:pic>
        <p:nvPicPr>
          <p:cNvPr id="871" name="Google Shape;871;p88"/>
          <p:cNvPicPr preferRelativeResize="0"/>
          <p:nvPr/>
        </p:nvPicPr>
        <p:blipFill>
          <a:blip r:embed="rId9">
            <a:alphaModFix/>
          </a:blip>
          <a:stretch>
            <a:fillRect/>
          </a:stretch>
        </p:blipFill>
        <p:spPr>
          <a:xfrm>
            <a:off x="8061907" y="4573330"/>
            <a:ext cx="1581911" cy="10608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89"/>
          <p:cNvSpPr txBox="1"/>
          <p:nvPr>
            <p:ph type="title"/>
          </p:nvPr>
        </p:nvSpPr>
        <p:spPr>
          <a:xfrm>
            <a:off x="631075" y="13285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Stay in the game</a:t>
            </a:r>
            <a:endParaRPr/>
          </a:p>
        </p:txBody>
      </p:sp>
      <p:graphicFrame>
        <p:nvGraphicFramePr>
          <p:cNvPr id="878" name="Google Shape;878;p89"/>
          <p:cNvGraphicFramePr/>
          <p:nvPr/>
        </p:nvGraphicFramePr>
        <p:xfrm>
          <a:off x="602563" y="1038888"/>
          <a:ext cx="3000000" cy="3000000"/>
        </p:xfrm>
        <a:graphic>
          <a:graphicData uri="http://schemas.openxmlformats.org/drawingml/2006/table">
            <a:tbl>
              <a:tblPr>
                <a:noFill/>
                <a:tableStyleId>{894F83E3-78C7-490A-A25A-28D462DE1F99}</a:tableStyleId>
              </a:tblPr>
              <a:tblGrid>
                <a:gridCol w="3887625"/>
                <a:gridCol w="3297350"/>
                <a:gridCol w="2014275"/>
              </a:tblGrid>
              <a:tr h="4618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9740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Protective eyewear can keep your little athlete’s peepers in tip-top shape. 👓 Find out what experts say about sports eyewear safety. </a:t>
                      </a:r>
                      <a:endParaRPr>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https://schl41demo.staywellhealthlibrary.com/Search/1,799</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9740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 Bicycle alert! Before your kids pedal off on their next adventure, make sure you’re all geared up with our top safety tips.</a:t>
                      </a:r>
                      <a:endParaRPr>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https://schl41demo.staywellhealthlibrary.com/Library/Wellness/Fitness/1,2954</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4357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Did you know that if a child is old enough for organized sports, they’re likely old enough to begin training with weights? Here’s what you need to know about strength training for kids.</a:t>
                      </a:r>
                      <a:endParaRPr>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https://schl41demo.staywellhealthlibrary.com/Library/Wellness/Fitness/1,1187</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9" name="Google Shape;879;p89"/>
          <p:cNvSpPr txBox="1"/>
          <p:nvPr/>
        </p:nvSpPr>
        <p:spPr>
          <a:xfrm>
            <a:off x="678775" y="6418975"/>
            <a:ext cx="106749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80" name="Google Shape;880;p89"/>
          <p:cNvSpPr txBox="1"/>
          <p:nvPr/>
        </p:nvSpPr>
        <p:spPr>
          <a:xfrm>
            <a:off x="100240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1" name="Google Shape;881;p89"/>
          <p:cNvGrpSpPr/>
          <p:nvPr/>
        </p:nvGrpSpPr>
        <p:grpSpPr>
          <a:xfrm>
            <a:off x="10676400" y="2560825"/>
            <a:ext cx="681600" cy="681600"/>
            <a:chOff x="10294125" y="1691525"/>
            <a:chExt cx="681600" cy="681600"/>
          </a:xfrm>
        </p:grpSpPr>
        <p:sp>
          <p:nvSpPr>
            <p:cNvPr id="882" name="Google Shape;882;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3" name="Google Shape;883;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young business boys in suits race toy cars - kids sports eye protection stock pictures, royalty-free photos &amp; images" id="884" name="Google Shape;884;p89"/>
          <p:cNvPicPr preferRelativeResize="0"/>
          <p:nvPr/>
        </p:nvPicPr>
        <p:blipFill>
          <a:blip r:embed="rId7">
            <a:alphaModFix/>
          </a:blip>
          <a:stretch>
            <a:fillRect/>
          </a:stretch>
        </p:blipFill>
        <p:spPr>
          <a:xfrm>
            <a:off x="7953286" y="1661575"/>
            <a:ext cx="1627632" cy="1073545"/>
          </a:xfrm>
          <a:prstGeom prst="rect">
            <a:avLst/>
          </a:prstGeom>
          <a:noFill/>
          <a:ln>
            <a:noFill/>
          </a:ln>
        </p:spPr>
      </p:pic>
      <p:pic>
        <p:nvPicPr>
          <p:cNvPr descr="father helping daughter in bike shop - buying a bicycle for child stock pictures, royalty-free photos &amp; images" id="885" name="Google Shape;885;p89"/>
          <p:cNvPicPr preferRelativeResize="0"/>
          <p:nvPr/>
        </p:nvPicPr>
        <p:blipFill>
          <a:blip r:embed="rId8">
            <a:alphaModFix/>
          </a:blip>
          <a:stretch>
            <a:fillRect/>
          </a:stretch>
        </p:blipFill>
        <p:spPr>
          <a:xfrm>
            <a:off x="7953286" y="3151975"/>
            <a:ext cx="1627632" cy="1081897"/>
          </a:xfrm>
          <a:prstGeom prst="rect">
            <a:avLst/>
          </a:prstGeom>
          <a:noFill/>
          <a:ln>
            <a:noFill/>
          </a:ln>
        </p:spPr>
      </p:pic>
      <p:pic>
        <p:nvPicPr>
          <p:cNvPr descr="learning how to use weights - kids weight training stock pictures, royalty-free photos &amp; images" id="886" name="Google Shape;886;p89"/>
          <p:cNvPicPr preferRelativeResize="0"/>
          <p:nvPr/>
        </p:nvPicPr>
        <p:blipFill>
          <a:blip r:embed="rId9">
            <a:alphaModFix/>
          </a:blip>
          <a:stretch>
            <a:fillRect/>
          </a:stretch>
        </p:blipFill>
        <p:spPr>
          <a:xfrm>
            <a:off x="7953286" y="4679709"/>
            <a:ext cx="1627632" cy="10822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