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Lst>
  <p:sldSz cy="6858000" cx="12192000"/>
  <p:notesSz cx="6858000" cy="9144000"/>
  <p:embeddedFontLst>
    <p:embeddedFont>
      <p:font typeface="Plus Jakarta Sans ExtraBold"/>
      <p:bold r:id="rId34"/>
      <p:boldItalic r:id="rId35"/>
    </p:embeddedFont>
    <p:embeddedFont>
      <p:font typeface="Plus Jakarta Sans"/>
      <p:regular r:id="rId36"/>
      <p:bold r:id="rId37"/>
      <p:italic r:id="rId38"/>
      <p:boldItalic r:id="rId39"/>
    </p:embeddedFont>
    <p:embeddedFont>
      <p:font typeface="Montserrat Black"/>
      <p:bold r:id="rId40"/>
      <p:boldItalic r:id="rId41"/>
    </p:embeddedFont>
    <p:embeddedFont>
      <p:font typeface="Plus Jakarta Sans SemiBold"/>
      <p:regular r:id="rId42"/>
      <p:bold r:id="rId43"/>
      <p:italic r:id="rId44"/>
      <p:boldItalic r:id="rId45"/>
    </p:embeddedFont>
    <p:embeddedFont>
      <p:font typeface="Plus Jakarta Sans Medium"/>
      <p:regular r:id="rId46"/>
      <p:bold r:id="rId47"/>
      <p:italic r:id="rId48"/>
      <p:boldItalic r:id="rId49"/>
    </p:embeddedFont>
    <p:embeddedFont>
      <p:font typeface="Plus Jakarta Sans Light"/>
      <p:regular r:id="rId50"/>
      <p:bold r:id="rId51"/>
      <p:italic r:id="rId52"/>
      <p:boldItalic r:id="rId53"/>
    </p:embeddedFont>
    <p:embeddedFont>
      <p:font typeface="DM Serif Display"/>
      <p:regular r:id="rId54"/>
      <p:italic r:id="rId55"/>
    </p:embeddedFont>
    <p:embeddedFont>
      <p:font typeface="Century Gothic"/>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143096F-AF27-4D34-90CF-235570795378}">
  <a:tblStyle styleId="{E143096F-AF27-4D34-90CF-23557079537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66343BC-368A-495B-B17F-298323A32FF8}"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fntdata"/><Relationship Id="rId42" Type="http://schemas.openxmlformats.org/officeDocument/2006/relationships/font" Target="fonts/PlusJakartaSansSemiBold-regular.fntdata"/><Relationship Id="rId41" Type="http://schemas.openxmlformats.org/officeDocument/2006/relationships/font" Target="fonts/MontserratBlack-boldItalic.fntdata"/><Relationship Id="rId44" Type="http://schemas.openxmlformats.org/officeDocument/2006/relationships/font" Target="fonts/PlusJakartaSansSemiBold-italic.fntdata"/><Relationship Id="rId43" Type="http://schemas.openxmlformats.org/officeDocument/2006/relationships/font" Target="fonts/PlusJakartaSansSemiBold-bold.fntdata"/><Relationship Id="rId46" Type="http://schemas.openxmlformats.org/officeDocument/2006/relationships/font" Target="fonts/PlusJakartaSansMedium-regular.fntdata"/><Relationship Id="rId45" Type="http://schemas.openxmlformats.org/officeDocument/2006/relationships/font" Target="fonts/PlusJakartaSansSemiBold-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Medium-italic.fntdata"/><Relationship Id="rId47" Type="http://schemas.openxmlformats.org/officeDocument/2006/relationships/font" Target="fonts/PlusJakartaSansMedium-bold.fntdata"/><Relationship Id="rId49"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font" Target="fonts/PlusJakartaSansExtraBold-boldItalic.fntdata"/><Relationship Id="rId34" Type="http://schemas.openxmlformats.org/officeDocument/2006/relationships/font" Target="fonts/PlusJakartaSansExtraBold-bold.fntdata"/><Relationship Id="rId37" Type="http://schemas.openxmlformats.org/officeDocument/2006/relationships/font" Target="fonts/PlusJakartaSans-bold.fntdata"/><Relationship Id="rId36" Type="http://schemas.openxmlformats.org/officeDocument/2006/relationships/font" Target="fonts/PlusJakartaSans-regular.fntdata"/><Relationship Id="rId39" Type="http://schemas.openxmlformats.org/officeDocument/2006/relationships/font" Target="fonts/PlusJakartaSans-boldItalic.fntdata"/><Relationship Id="rId38" Type="http://schemas.openxmlformats.org/officeDocument/2006/relationships/font" Target="fonts/PlusJakartaSans-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fntdata"/><Relationship Id="rId50" Type="http://schemas.openxmlformats.org/officeDocument/2006/relationships/font" Target="fonts/PlusJakartaSansLight-regular.fntdata"/><Relationship Id="rId53" Type="http://schemas.openxmlformats.org/officeDocument/2006/relationships/font" Target="fonts/PlusJakartaSansLight-boldItalic.fntdata"/><Relationship Id="rId52" Type="http://schemas.openxmlformats.org/officeDocument/2006/relationships/font" Target="fonts/PlusJakartaSansLight-italic.fntdata"/><Relationship Id="rId11" Type="http://schemas.openxmlformats.org/officeDocument/2006/relationships/slide" Target="slides/slide4.xml"/><Relationship Id="rId55" Type="http://schemas.openxmlformats.org/officeDocument/2006/relationships/font" Target="fonts/DMSerifDisplay-italic.fntdata"/><Relationship Id="rId10" Type="http://schemas.openxmlformats.org/officeDocument/2006/relationships/slide" Target="slides/slide3.xml"/><Relationship Id="rId54" Type="http://schemas.openxmlformats.org/officeDocument/2006/relationships/font" Target="fonts/DMSerifDisplay-regular.fntdata"/><Relationship Id="rId13" Type="http://schemas.openxmlformats.org/officeDocument/2006/relationships/slide" Target="slides/slide6.xml"/><Relationship Id="rId57" Type="http://schemas.openxmlformats.org/officeDocument/2006/relationships/font" Target="fonts/CenturyGothic-bold.fntdata"/><Relationship Id="rId12" Type="http://schemas.openxmlformats.org/officeDocument/2006/relationships/slide" Target="slides/slide5.xml"/><Relationship Id="rId56" Type="http://schemas.openxmlformats.org/officeDocument/2006/relationships/font" Target="fonts/CenturyGothic-regular.fntdata"/><Relationship Id="rId15" Type="http://schemas.openxmlformats.org/officeDocument/2006/relationships/slide" Target="slides/slide8.xml"/><Relationship Id="rId59" Type="http://schemas.openxmlformats.org/officeDocument/2006/relationships/font" Target="fonts/CenturyGothic-boldItalic.fntdata"/><Relationship Id="rId14" Type="http://schemas.openxmlformats.org/officeDocument/2006/relationships/slide" Target="slides/slide7.xml"/><Relationship Id="rId58" Type="http://schemas.openxmlformats.org/officeDocument/2006/relationships/font" Target="fonts/CenturyGothic-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4" name="Google Shape;924;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5" name="Google Shape;925;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9" name="Google Shape;93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4fdcfcecff_0_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7" name="Google Shape;947;g24fdcfcecff_0_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8" name="Google Shape;948;g24fdcfcecff_0_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4" name="Google Shape;95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55" name="Google Shape;95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2" name="Google Shape;982;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4" name="Google Shape;994;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2" name="Google Shape;1002;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0" name="Google Shape;1010;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g24fecba2a88_0_1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7" name="Google Shape;1017;g24fecba2a88_0_1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8" name="Google Shape;1018;g24fecba2a88_0_1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6" name="Google Shape;1026;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1" name="Shape 1031"/>
        <p:cNvGrpSpPr/>
        <p:nvPr/>
      </p:nvGrpSpPr>
      <p:grpSpPr>
        <a:xfrm>
          <a:off x="0" y="0"/>
          <a:ext cx="0" cy="0"/>
          <a:chOff x="0" y="0"/>
          <a:chExt cx="0" cy="0"/>
        </a:xfrm>
      </p:grpSpPr>
      <p:sp>
        <p:nvSpPr>
          <p:cNvPr id="1032" name="Google Shape;1032;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3" name="Google Shape;1033;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4" name="Google Shape;1034;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1" name="Google Shape;1041;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2" name="Google Shape;1042;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54" name="Google Shape;1054;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55" name="Google Shape;1055;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4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hyperlink" Target="https://schl41demo.staywellhealthlibrary.com/Search/1,1686" TargetMode="External"/><Relationship Id="rId5" Type="http://schemas.openxmlformats.org/officeDocument/2006/relationships/hyperlink" Target="https://schl41demo.staywellhealthlibrary.com/Search/85,P00209" TargetMode="External"/><Relationship Id="rId6" Type="http://schemas.openxmlformats.org/officeDocument/2006/relationships/hyperlink" Target="https://schl41demo.staywellhealthlibrary.com/RelatedItems/85,p0333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NewYearQuiz" TargetMode="Externa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7.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6.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InteractiveTools/Quizzes/40,NewYearQuiz" TargetMode="External"/><Relationship Id="rId6" Type="http://schemas.openxmlformats.org/officeDocument/2006/relationships/hyperlink" Target="https://schl41demo.staywellhealthlibrary.com/MultimediaRoom/VideoLibrary/?e=0#player:207,wn03134_eng" TargetMode="External"/><Relationship Id="rId7" Type="http://schemas.openxmlformats.org/officeDocument/2006/relationships/hyperlink" Target="https://schl41demo.staywellhealthlibrary.com/Search/1,4705"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40.jp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Search/1,1686" TargetMode="External"/><Relationship Id="rId4" Type="http://schemas.openxmlformats.org/officeDocument/2006/relationships/hyperlink" Target="https://schl41demo.staywellhealthlibrary.com/Search/85,P00216" TargetMode="External"/><Relationship Id="rId9" Type="http://schemas.openxmlformats.org/officeDocument/2006/relationships/hyperlink" Target="https://schl41demo.staywellhealthlibrary.com/Search/1,4803" TargetMode="External"/><Relationship Id="rId5" Type="http://schemas.openxmlformats.org/officeDocument/2006/relationships/hyperlink" Target="https://schl41demo.staywellhealthlibrary.com/Search/85,P00216" TargetMode="External"/><Relationship Id="rId6" Type="http://schemas.openxmlformats.org/officeDocument/2006/relationships/hyperlink" Target="https://schl41demo.staywellhealthlibrary.com/Search/85,P03339" TargetMode="External"/><Relationship Id="rId7" Type="http://schemas.openxmlformats.org/officeDocument/2006/relationships/hyperlink" Target="https://schl41demo.staywellhealthlibrary.com/Search/88,p10979" TargetMode="External"/><Relationship Id="rId8" Type="http://schemas.openxmlformats.org/officeDocument/2006/relationships/hyperlink" Target="https://schl41demo.staywellhealthlibrary.com/Search/1,2453" TargetMode="External"/><Relationship Id="rId10" Type="http://schemas.openxmlformats.org/officeDocument/2006/relationships/hyperlink" Target="https://schl41demo.staywellhealthlibrary.com/Search/1,1789"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MultimediaRoom/VideoLibrary/?e=0#player:207,wn03134_eng" TargetMode="External"/><Relationship Id="rId4" Type="http://schemas.openxmlformats.org/officeDocument/2006/relationships/hyperlink" Target="https://schl41demo.staywellhealthlibrary.com/Spanish/VideoLibrary/?e=0#player:207,wn03134_spa" TargetMode="External"/><Relationship Id="rId9" Type="http://schemas.openxmlformats.org/officeDocument/2006/relationships/hyperlink" Target="https://schl41demo.staywellhealthlibrary.com/Search/88,p12406" TargetMode="External"/><Relationship Id="rId5" Type="http://schemas.openxmlformats.org/officeDocument/2006/relationships/hyperlink" Target="https://schl41demo.staywellhealthlibrary.com/Search/85,P01570" TargetMode="External"/><Relationship Id="rId6" Type="http://schemas.openxmlformats.org/officeDocument/2006/relationships/hyperlink" Target="https://schl41demo.staywellhealthlibrary.com/Search/85,P04670" TargetMode="External"/><Relationship Id="rId7" Type="http://schemas.openxmlformats.org/officeDocument/2006/relationships/hyperlink" Target="https://schl41demo.staywellhealthlibrary.com/Search/85,P07862" TargetMode="External"/><Relationship Id="rId8" Type="http://schemas.openxmlformats.org/officeDocument/2006/relationships/hyperlink" Target="https://schl41demo.staywellhealthlibrary.com/Search/85,p07922"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Search/1,4705" TargetMode="External"/><Relationship Id="rId4" Type="http://schemas.openxmlformats.org/officeDocument/2006/relationships/hyperlink" Target="https://schl41demo.staywellhealthlibrary.com/Search/88,p11254" TargetMode="External"/><Relationship Id="rId5" Type="http://schemas.openxmlformats.org/officeDocument/2006/relationships/hyperlink" Target="https://schl41demo.staywellhealthlibrary.com/Search/88,p12366" TargetMode="External"/><Relationship Id="rId6" Type="http://schemas.openxmlformats.org/officeDocument/2006/relationships/hyperlink" Target="https://schl41demo.staywellhealthlibrary.com/Search/88,p12336"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InteractiveTools/Quizzes/40,AlcoholAbuseQuiz" TargetMode="External"/><Relationship Id="rId4" Type="http://schemas.openxmlformats.org/officeDocument/2006/relationships/hyperlink" Target="https://schl41demo.staywellhealthlibrary.com/Search/1,870" TargetMode="External"/><Relationship Id="rId5" Type="http://schemas.openxmlformats.org/officeDocument/2006/relationships/hyperlink" Target="https://schl41demo.staywellhealthlibrary.com/Search/1,4033" TargetMode="External"/><Relationship Id="rId6" Type="http://schemas.openxmlformats.org/officeDocument/2006/relationships/hyperlink" Target="https://schl41demo.staywellhealthlibrary.com/Wellness/BloodPressure/Smoking/1,256"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InteractiveTools/Quizzes/40,QuitSmokingSmokeQuitQuiz" TargetMode="External"/><Relationship Id="rId4" Type="http://schemas.openxmlformats.org/officeDocument/2006/relationships/hyperlink" Target="https://schl41demo.staywellhealthlibrary.com/Search/40,QuitSmokingSmokeQuitQuiz_ES" TargetMode="External"/><Relationship Id="rId5" Type="http://schemas.openxmlformats.org/officeDocument/2006/relationships/hyperlink" Target="https://schl41demo.staywellhealthlibrary.com/Search/1,2843" TargetMode="External"/><Relationship Id="rId6" Type="http://schemas.openxmlformats.org/officeDocument/2006/relationships/hyperlink" Target="https://schl41demo.staywellhealthlibrary.com/Search/1,2843" TargetMode="External"/><Relationship Id="rId7" Type="http://schemas.openxmlformats.org/officeDocument/2006/relationships/hyperlink" Target="https://schl41demo.staywellhealthlibrary.com/Wellness/Smoking/1,4546" TargetMode="External"/><Relationship Id="rId8" Type="http://schemas.openxmlformats.org/officeDocument/2006/relationships/hyperlink" Target="https://schl41demo.staywellhealthlibrary.com/Search/1,1428"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hyperlink" Target="https://schl41demo.staywellhealthlibrary.com/Library/News/Newsletters/Heart/88,p12379" TargetMode="External"/><Relationship Id="rId4" Type="http://schemas.openxmlformats.org/officeDocument/2006/relationships/hyperlink" Target="https://schl41demo.staywellhealthlibrary.com/Library/News/Newsletters/Men/88,p12345" TargetMode="External"/><Relationship Id="rId9" Type="http://schemas.openxmlformats.org/officeDocument/2006/relationships/hyperlink" Target="https://schl41demo.staywellhealthlibrary.com/Wellness/Smoking/85,P03341" TargetMode="External"/><Relationship Id="rId5" Type="http://schemas.openxmlformats.org/officeDocument/2006/relationships/hyperlink" Target="https://schl41demo.staywellhealthlibrary.com/Search/88,p11185" TargetMode="External"/><Relationship Id="rId6" Type="http://schemas.openxmlformats.org/officeDocument/2006/relationships/hyperlink" Target="https://schl41demo.staywellhealthlibrary.com/Search/88,p11202" TargetMode="External"/><Relationship Id="rId7" Type="http://schemas.openxmlformats.org/officeDocument/2006/relationships/hyperlink" Target="https://schl41demo.staywellhealthlibrary.com/Search/1,1037" TargetMode="External"/><Relationship Id="rId8" Type="http://schemas.openxmlformats.org/officeDocument/2006/relationships/hyperlink" Target="https://schl41demo.staywellhealthlibrary.com/Wellness/Smoking/85,P00218"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6.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4.png"/><Relationship Id="rId8"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8.png"/><Relationship Id="rId5"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4.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1,1686" TargetMode="External"/><Relationship Id="rId4" Type="http://schemas.openxmlformats.org/officeDocument/2006/relationships/hyperlink" Target="https://schl41demo.staywellhealthlibrary.com/Search/1,4700" TargetMode="External"/><Relationship Id="rId9" Type="http://schemas.openxmlformats.org/officeDocument/2006/relationships/image" Target="../media/image28.jpg"/><Relationship Id="rId5" Type="http://schemas.openxmlformats.org/officeDocument/2006/relationships/hyperlink" Target="https://schl41demo.staywellhealthlibrary.com/Search/88,p12357" TargetMode="External"/><Relationship Id="rId6" Type="http://schemas.openxmlformats.org/officeDocument/2006/relationships/hyperlink" Target="https://schl41demo.staywellhealthlibrary.com/Search/1,3065" TargetMode="External"/><Relationship Id="rId7" Type="http://schemas.openxmlformats.org/officeDocument/2006/relationships/image" Target="../media/image27.png"/><Relationship Id="rId8" Type="http://schemas.openxmlformats.org/officeDocument/2006/relationships/image" Target="../media/image22.jpg"/><Relationship Id="rId11" Type="http://schemas.openxmlformats.org/officeDocument/2006/relationships/image" Target="../media/image44.jpg"/><Relationship Id="rId10"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Wellness/Weight/Exercise/85,P00217" TargetMode="External"/><Relationship Id="rId4" Type="http://schemas.openxmlformats.org/officeDocument/2006/relationships/hyperlink" Target="https://schl41demo.staywellhealthlibrary.com/Search/40,ActiveActivitySeniorQuiz" TargetMode="External"/><Relationship Id="rId5" Type="http://schemas.openxmlformats.org/officeDocument/2006/relationships/hyperlink" Target="https://schl41demo.staywellhealthlibrary.com/spanish/Search/40,ActiveActivitySeniorQuiz_ES" TargetMode="External"/><Relationship Id="rId6" Type="http://schemas.openxmlformats.org/officeDocument/2006/relationships/image" Target="../media/image30.jpg"/><Relationship Id="rId7" Type="http://schemas.openxmlformats.org/officeDocument/2006/relationships/image" Target="../media/image25.jpg"/><Relationship Id="rId8"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4705" TargetMode="External"/><Relationship Id="rId4" Type="http://schemas.openxmlformats.org/officeDocument/2006/relationships/hyperlink" Target="https://schl41demo.staywellhealthlibrary.com/Search/40,FoodQuiz1" TargetMode="External"/><Relationship Id="rId9" Type="http://schemas.openxmlformats.org/officeDocument/2006/relationships/image" Target="../media/image27.png"/><Relationship Id="rId5" Type="http://schemas.openxmlformats.org/officeDocument/2006/relationships/hyperlink" Target="https://schl41demo.staywellhealthlibrary.com/Library/Recipes/Dietary/HighFiber/30,23981" TargetMode="External"/><Relationship Id="rId6" Type="http://schemas.openxmlformats.org/officeDocument/2006/relationships/image" Target="../media/image26.jpg"/><Relationship Id="rId7" Type="http://schemas.openxmlformats.org/officeDocument/2006/relationships/image" Target="../media/image37.jpg"/><Relationship Id="rId8" Type="http://schemas.openxmlformats.org/officeDocument/2006/relationships/image" Target="../media/image3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85,P07862" TargetMode="External"/><Relationship Id="rId4" Type="http://schemas.openxmlformats.org/officeDocument/2006/relationships/hyperlink" Target="https://schl41demo.staywellhealthlibrary.com/Search/85,p07922" TargetMode="External"/><Relationship Id="rId9" Type="http://schemas.openxmlformats.org/officeDocument/2006/relationships/image" Target="../media/image38.jpg"/><Relationship Id="rId5" Type="http://schemas.openxmlformats.org/officeDocument/2006/relationships/hyperlink" Target="https://schl41demo.staywellhealthlibrary.com/Search/88,p12366" TargetMode="External"/><Relationship Id="rId6" Type="http://schemas.openxmlformats.org/officeDocument/2006/relationships/hyperlink" Target="https://schl41demo.staywellhealthlibrary.com/Search/1,256" TargetMode="External"/><Relationship Id="rId7" Type="http://schemas.openxmlformats.org/officeDocument/2006/relationships/image" Target="../media/image14.png"/><Relationship Id="rId8" Type="http://schemas.openxmlformats.org/officeDocument/2006/relationships/image" Target="../media/image29.jpg"/><Relationship Id="rId10"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Resolutions</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healthy resolution-related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80175" y="3506425"/>
            <a:ext cx="2691900" cy="2824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Healthy Resolution keywords</a:t>
            </a:r>
            <a:endParaRPr b="1" sz="1200">
              <a:solidFill>
                <a:srgbClr val="FFFFFF"/>
              </a:solidFill>
              <a:latin typeface="Plus Jakarta Sans"/>
              <a:ea typeface="Plus Jakarta Sans"/>
              <a:cs typeface="Plus Jakarta Sans"/>
              <a:sym typeface="Plus Jakarta Sans"/>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how to keep your healthy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conflict resolution in relationships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new years healthy eating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hearing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communities resolution</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healthy family resolutions</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5 healthy resolutions you can stick to</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5 healthy new year's resolutions that don't involve a scale</a:t>
            </a:r>
            <a:endParaRPr sz="1000">
              <a:solidFill>
                <a:srgbClr val="FFFFFF"/>
              </a:solidFill>
              <a:latin typeface="Calibri"/>
              <a:ea typeface="Calibri"/>
              <a:cs typeface="Calibri"/>
              <a:sym typeface="Calibri"/>
            </a:endParaRPr>
          </a:p>
          <a:p>
            <a:pPr indent="-177800" lvl="0" marL="457200" rtl="0" algn="l">
              <a:lnSpc>
                <a:spcPct val="115000"/>
              </a:lnSpc>
              <a:spcBef>
                <a:spcPts val="0"/>
              </a:spcBef>
              <a:spcAft>
                <a:spcPts val="0"/>
              </a:spcAft>
              <a:buClr>
                <a:srgbClr val="FFFFFF"/>
              </a:buClr>
              <a:buSzPts val="1000"/>
              <a:buFont typeface="Plus Jakarta Sans"/>
              <a:buChar char="●"/>
            </a:pPr>
            <a:r>
              <a:rPr lang="en-US" sz="1000">
                <a:solidFill>
                  <a:srgbClr val="FFFFFF"/>
                </a:solidFill>
                <a:latin typeface="Calibri"/>
                <a:ea typeface="Calibri"/>
                <a:cs typeface="Calibri"/>
                <a:sym typeface="Calibri"/>
              </a:rPr>
              <a:t>my new year's resolution is to eat healthy</a:t>
            </a:r>
            <a:endParaRPr sz="1000">
              <a:solidFill>
                <a:srgbClr val="FFFFFF"/>
              </a:solidFill>
              <a:latin typeface="Calibri"/>
              <a:ea typeface="Calibri"/>
              <a:cs typeface="Calibri"/>
              <a:sym typeface="Calibri"/>
            </a:endParaRPr>
          </a:p>
          <a:p>
            <a:pPr indent="-292100" lvl="0" marL="457200" rtl="0" algn="l">
              <a:lnSpc>
                <a:spcPct val="115000"/>
              </a:lnSpc>
              <a:spcBef>
                <a:spcPts val="0"/>
              </a:spcBef>
              <a:spcAft>
                <a:spcPts val="0"/>
              </a:spcAft>
              <a:buClr>
                <a:srgbClr val="FFFFFF"/>
              </a:buClr>
              <a:buSzPts val="1000"/>
              <a:buFont typeface="Calibri"/>
              <a:buChar char="●"/>
            </a:pPr>
            <a:r>
              <a:t/>
            </a:r>
            <a:endParaRPr sz="1000">
              <a:solidFill>
                <a:srgbClr val="FFFFF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Resolution Revolution: Designing Goals That Stick!</a:t>
            </a:r>
            <a:endParaRPr>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Have you ever scribbled down a New Year’s resolution and then, you know, sort of forgotten about it? You’re not alone! But another trip around the sun means you get another shot. As you think of goals for next year, keep the following suggestions in mind. These ideas can help you start small and build on your achievements step-by-step.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Make Them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key to resolutions is to make them realistic and attainable. These tips can help: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Begin by assessing your lifestyle.</a:t>
            </a:r>
            <a:r>
              <a:rPr lang="en-US" sz="1200">
                <a:solidFill>
                  <a:srgbClr val="000000"/>
                </a:solidFill>
                <a:latin typeface="Plus Jakarta Sans"/>
                <a:ea typeface="Plus Jakarta Sans"/>
                <a:cs typeface="Plus Jakarta Sans"/>
                <a:sym typeface="Plus Jakarta Sans"/>
              </a:rPr>
              <a:t> Focus on areas you’d really like to change. For example, if you want to improve what you eat, keep a food diary for a week.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Focus on changes you can actually make.</a:t>
            </a:r>
            <a:r>
              <a:rPr lang="en-US" sz="1200">
                <a:solidFill>
                  <a:srgbClr val="000000"/>
                </a:solidFill>
                <a:latin typeface="Plus Jakarta Sans"/>
                <a:ea typeface="Plus Jakarta Sans"/>
                <a:cs typeface="Plus Jakarta Sans"/>
                <a:sym typeface="Plus Jakarta Sans"/>
              </a:rPr>
              <a:t> Don’t resolve to exercise 7 days a week, for example. Go for 3 or 4 times a week. That way, it’s more doable and less stressful.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Ditch the once-a-year workout promises. Dive into our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month-by-month guide</a:t>
            </a:r>
            <a:r>
              <a:rPr i="1" lang="en-US" sz="1200">
                <a:solidFill>
                  <a:srgbClr val="000000"/>
                </a:solidFill>
                <a:latin typeface="Plus Jakarta Sans"/>
                <a:ea typeface="Plus Jakarta Sans"/>
                <a:cs typeface="Plus Jakarta Sans"/>
                <a:sym typeface="Plus Jakarta Sans"/>
              </a:rPr>
              <a:t> for a fitter, better you all year round.</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Break major resolutions into small, specific steps.</a:t>
            </a:r>
            <a:r>
              <a:rPr lang="en-US" sz="1200">
                <a:solidFill>
                  <a:srgbClr val="000000"/>
                </a:solidFill>
                <a:latin typeface="Plus Jakarta Sans"/>
                <a:ea typeface="Plus Jakarta Sans"/>
                <a:cs typeface="Plus Jakarta Sans"/>
                <a:sym typeface="Plus Jakarta Sans"/>
              </a:rPr>
              <a:t> For instance, if you want to improve your eating habits (and your family’s), begin by: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Adding an extra serving of fruits or vegetables to every meal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Eating a healthy breakfast every day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Drinking water or sparkling water, not sugary soda </a:t>
            </a:r>
            <a:endParaRPr sz="1200">
              <a:solidFill>
                <a:srgbClr val="000000"/>
              </a:solidFill>
              <a:latin typeface="Plus Jakarta Sans"/>
              <a:ea typeface="Plus Jakarta Sans"/>
              <a:cs typeface="Plus Jakarta Sans"/>
              <a:sym typeface="Plus Jakarta Sans"/>
            </a:endParaRPr>
          </a:p>
          <a:p>
            <a:pPr indent="-304800" lvl="1" marL="914400" rtl="0" algn="l">
              <a:lnSpc>
                <a:spcPct val="100000"/>
              </a:lnSpc>
              <a:spcBef>
                <a:spcPts val="0"/>
              </a:spcBef>
              <a:spcAft>
                <a:spcPts val="0"/>
              </a:spcAft>
              <a:buClr>
                <a:srgbClr val="000000"/>
              </a:buClr>
              <a:buSzPts val="1200"/>
              <a:buFont typeface="Plus Jakarta Sans"/>
              <a:buChar char="o"/>
            </a:pPr>
            <a:r>
              <a:rPr lang="en-US" sz="1200">
                <a:solidFill>
                  <a:srgbClr val="000000"/>
                </a:solidFill>
                <a:latin typeface="Plus Jakarta Sans"/>
                <a:ea typeface="Plus Jakarta Sans"/>
                <a:cs typeface="Plus Jakarta Sans"/>
                <a:sym typeface="Plus Jakarta Sans"/>
              </a:rPr>
              <a:t>Choosing 100% whole-grain bread and pasta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heart’s health deserves the best! Adopt a diet that’s not just tasty, but also backed by the experts.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learn about MyPlate. (Also available in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56139" y="446000"/>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17" name="Google Shape;917;p92"/>
          <p:cNvSpPr txBox="1"/>
          <p:nvPr>
            <p:ph idx="2" type="body"/>
          </p:nvPr>
        </p:nvSpPr>
        <p:spPr>
          <a:xfrm>
            <a:off x="723900" y="1858050"/>
            <a:ext cx="8826300" cy="4593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Keep Them</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Once you’ve settled on a few attainable resolutions, these strategies can help bolster your self-motivation: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Work on one thing at a time.</a:t>
            </a:r>
            <a:r>
              <a:rPr lang="en-US" sz="1200">
                <a:solidFill>
                  <a:srgbClr val="000000"/>
                </a:solidFill>
                <a:latin typeface="Plus Jakarta Sans"/>
                <a:ea typeface="Plus Jakarta Sans"/>
                <a:cs typeface="Plus Jakarta Sans"/>
                <a:sym typeface="Plus Jakarta Sans"/>
              </a:rPr>
              <a:t> Trying to stick to more than that at once could overwhelm you.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Rally the troops. </a:t>
            </a:r>
            <a:r>
              <a:rPr lang="en-US" sz="1200">
                <a:solidFill>
                  <a:srgbClr val="000000"/>
                </a:solidFill>
                <a:latin typeface="Plus Jakarta Sans"/>
                <a:ea typeface="Plus Jakarta Sans"/>
                <a:cs typeface="Plus Jakarta Sans"/>
                <a:sym typeface="Plus Jakarta Sans"/>
              </a:rPr>
              <a:t>Let friends and family know your goals and ask for their support. Even better, include them in your plan! Team up with someone with similar resolutions so that you can work together.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Mark your progress.</a:t>
            </a:r>
            <a:r>
              <a:rPr lang="en-US" sz="1200">
                <a:solidFill>
                  <a:srgbClr val="000000"/>
                </a:solidFill>
                <a:latin typeface="Plus Jakarta Sans"/>
                <a:ea typeface="Plus Jakarta Sans"/>
                <a:cs typeface="Plus Jakarta Sans"/>
                <a:sym typeface="Plus Jakarta Sans"/>
              </a:rPr>
              <a:t> Every few weeks or so, see how you’re doing with meeting your goals. Tweak your plan based on how things are going.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Cut yourself some slack.</a:t>
            </a:r>
            <a:r>
              <a:rPr lang="en-US" sz="1200">
                <a:solidFill>
                  <a:srgbClr val="000000"/>
                </a:solidFill>
                <a:latin typeface="Plus Jakarta Sans"/>
                <a:ea typeface="Plus Jakarta Sans"/>
                <a:cs typeface="Plus Jakarta Sans"/>
                <a:sym typeface="Plus Jakarta Sans"/>
              </a:rPr>
              <a:t> Ate that extra cookie? Skipped the gym for a Netflix binge? It’s OK! Take a deep breath and jump back on the wagon. You got this.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Hello, 2024! 🎉 What’s your ultimate health goal? Not sure? Let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New Year’s quiz</a:t>
            </a:r>
            <a:r>
              <a:rPr i="1" lang="en-US" sz="1200">
                <a:solidFill>
                  <a:srgbClr val="000000"/>
                </a:solidFill>
                <a:latin typeface="Plus Jakarta Sans"/>
                <a:ea typeface="Plus Jakarta Sans"/>
                <a:cs typeface="Plus Jakarta Sans"/>
                <a:sym typeface="Plus Jakarta Sans"/>
              </a:rPr>
              <a:t> guide your resolution journey.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8" name="Google Shape;918;p92"/>
          <p:cNvGrpSpPr/>
          <p:nvPr/>
        </p:nvGrpSpPr>
        <p:grpSpPr>
          <a:xfrm>
            <a:off x="10219200" y="263702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pic>
        <p:nvPicPr>
          <p:cNvPr id="927" name="Google Shape;927;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8" name="Google Shape;928;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9" name="Google Shape;929;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0" name="Google Shape;930;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31" name="Google Shape;931;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2" name="Google Shape;932;p93"/>
          <p:cNvSpPr txBox="1"/>
          <p:nvPr>
            <p:ph idx="1" type="body"/>
          </p:nvPr>
        </p:nvSpPr>
        <p:spPr>
          <a:xfrm>
            <a:off x="533400" y="2614400"/>
            <a:ext cx="5733300" cy="1909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making a resolution for a “Dry January.”</a:t>
            </a:r>
            <a:r>
              <a:rPr lang="en-US"/>
              <a:t> </a:t>
            </a:r>
            <a:endParaRPr/>
          </a:p>
        </p:txBody>
      </p:sp>
      <p:sp>
        <p:nvSpPr>
          <p:cNvPr id="933" name="Google Shape;933;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4" name="Google Shape;934;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5" name="Google Shape;935;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sp>
        <p:nvSpPr>
          <p:cNvPr id="941" name="Google Shape;941;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Resolutions</a:t>
            </a:r>
            <a:endParaRPr/>
          </a:p>
          <a:p>
            <a:pPr indent="0" lvl="0" marL="0" rtl="0" algn="l">
              <a:spcBef>
                <a:spcPts val="0"/>
              </a:spcBef>
              <a:spcAft>
                <a:spcPts val="0"/>
              </a:spcAft>
              <a:buNone/>
            </a:pPr>
            <a:r>
              <a:rPr lang="en-US"/>
              <a:t> infographics</a:t>
            </a:r>
            <a:endParaRPr/>
          </a:p>
        </p:txBody>
      </p:sp>
      <p:sp>
        <p:nvSpPr>
          <p:cNvPr id="942" name="Google Shape;942;p94"/>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tips for a new resolution to make January a “dry” one. </a:t>
            </a:r>
            <a:r>
              <a:rPr lang="en-US" sz="1400">
                <a:solidFill>
                  <a:srgbClr val="4C4C4C"/>
                </a:solidFill>
                <a:latin typeface="Plus Jakarta Sans"/>
                <a:ea typeface="Plus Jakarta Sans"/>
                <a:cs typeface="Plus Jakarta Sans"/>
                <a:sym typeface="Plus Jakarta Sans"/>
              </a:rPr>
              <a:t>These graphics will help your audience understand tips to setting and keeping your resolution.</a:t>
            </a:r>
            <a:endParaRPr/>
          </a:p>
        </p:txBody>
      </p:sp>
      <p:pic>
        <p:nvPicPr>
          <p:cNvPr id="943" name="Google Shape;943;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4" name="Google Shape;944;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Here comes a dry January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The perks of a dry </a:t>
            </a:r>
            <a:r>
              <a:rPr lang="en-US"/>
              <a:t>January</a:t>
            </a:r>
            <a:endParaRPr/>
          </a:p>
          <a:p>
            <a:pPr indent="-317500" lvl="0" marL="457200" rtl="0" algn="l">
              <a:spcBef>
                <a:spcPts val="0"/>
              </a:spcBef>
              <a:spcAft>
                <a:spcPts val="0"/>
              </a:spcAft>
              <a:buClr>
                <a:schemeClr val="accent1"/>
              </a:buClr>
              <a:buSzPts val="1400"/>
              <a:buAutoNum type="arabicPeriod"/>
            </a:pPr>
            <a:r>
              <a:rPr lang="en-US"/>
              <a:t>Hidden gains of abstinence</a:t>
            </a:r>
            <a:endParaRPr/>
          </a:p>
          <a:p>
            <a:pPr indent="-317500" lvl="0" marL="457200" rtl="0" algn="l">
              <a:spcBef>
                <a:spcPts val="0"/>
              </a:spcBef>
              <a:spcAft>
                <a:spcPts val="0"/>
              </a:spcAft>
              <a:buClr>
                <a:schemeClr val="accent1"/>
              </a:buClr>
              <a:buSzPts val="1400"/>
              <a:buAutoNum type="arabicPeriod"/>
            </a:pPr>
            <a:r>
              <a:rPr lang="en-US"/>
              <a:t>Tips for success</a:t>
            </a:r>
            <a:endParaRPr/>
          </a:p>
          <a:p>
            <a:pPr indent="-317500" lvl="0" marL="457200" rtl="0" algn="l">
              <a:spcBef>
                <a:spcPts val="0"/>
              </a:spcBef>
              <a:spcAft>
                <a:spcPts val="0"/>
              </a:spcAft>
              <a:buClr>
                <a:schemeClr val="accent1"/>
              </a:buClr>
              <a:buSzPts val="1400"/>
              <a:buAutoNum type="arabicPeriod"/>
            </a:pPr>
            <a:r>
              <a:rPr lang="en-US"/>
              <a:t>A recipe for a fun mocktail</a:t>
            </a:r>
            <a:endParaRPr/>
          </a:p>
          <a:p>
            <a:pPr indent="-317500" lvl="0" marL="457200" rtl="0" algn="l">
              <a:spcBef>
                <a:spcPts val="0"/>
              </a:spcBef>
              <a:spcAft>
                <a:spcPts val="0"/>
              </a:spcAft>
              <a:buClr>
                <a:schemeClr val="accent1"/>
              </a:buClr>
              <a:buSzPts val="1400"/>
              <a:buAutoNum type="arabicPeriod"/>
            </a:pPr>
            <a:r>
              <a:rPr lang="en-US"/>
              <a:t>31 days for a Healthier you</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infographic: </a:t>
            </a:r>
            <a:endParaRPr/>
          </a:p>
          <a:p>
            <a:pPr indent="0" lvl="0" marL="0" rtl="0" algn="l">
              <a:spcBef>
                <a:spcPts val="0"/>
              </a:spcBef>
              <a:spcAft>
                <a:spcPts val="0"/>
              </a:spcAft>
              <a:buNone/>
            </a:pPr>
            <a:r>
              <a:rPr lang="en-US"/>
              <a:t>5 ways to have a healthier year</a:t>
            </a:r>
            <a:endParaRPr/>
          </a:p>
        </p:txBody>
      </p:sp>
      <p:pic>
        <p:nvPicPr>
          <p:cNvPr id="951" name="Google Shape;951;p95"/>
          <p:cNvPicPr preferRelativeResize="0"/>
          <p:nvPr/>
        </p:nvPicPr>
        <p:blipFill rotWithShape="1">
          <a:blip r:embed="rId3">
            <a:alphaModFix/>
          </a:blip>
          <a:srcRect b="0" l="1506" r="0" t="901"/>
          <a:stretch/>
        </p:blipFill>
        <p:spPr>
          <a:xfrm>
            <a:off x="3586025" y="1524350"/>
            <a:ext cx="3943224" cy="51151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pic>
        <p:nvPicPr>
          <p:cNvPr id="957" name="Google Shape;957;p96"/>
          <p:cNvPicPr preferRelativeResize="0"/>
          <p:nvPr>
            <p:ph idx="2" type="pic"/>
          </p:nvPr>
        </p:nvPicPr>
        <p:blipFill rotWithShape="1">
          <a:blip r:embed="rId3">
            <a:alphaModFix/>
          </a:blip>
          <a:srcRect b="-1260" l="36850" r="-266" t="1260"/>
          <a:stretch/>
        </p:blipFill>
        <p:spPr>
          <a:xfrm flipH="1">
            <a:off x="6458875" y="416100"/>
            <a:ext cx="5733300" cy="6025800"/>
          </a:xfrm>
          <a:prstGeom prst="flowChartDelay">
            <a:avLst/>
          </a:prstGeom>
        </p:spPr>
      </p:pic>
      <p:sp>
        <p:nvSpPr>
          <p:cNvPr id="958" name="Google Shape;958;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9" name="Google Shape;959;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0" name="Google Shape;960;p9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61" name="Google Shape;961;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62" name="Google Shape;962;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63" name="Google Shape;963;p96"/>
          <p:cNvSpPr txBox="1"/>
          <p:nvPr>
            <p:ph idx="1" type="body"/>
          </p:nvPr>
        </p:nvSpPr>
        <p:spPr>
          <a:xfrm>
            <a:off x="723900" y="2484975"/>
            <a:ext cx="5115900" cy="30912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New Year's Resolution Quiz</a:t>
            </a:r>
            <a:endParaRPr b="0" sz="1200">
              <a:solidFill>
                <a:schemeClr val="accent3"/>
              </a:solidFill>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Creating Your Weight Loss Plan</a:t>
            </a:r>
            <a:r>
              <a:rPr b="0" lang="en-US" sz="1100">
                <a:solidFill>
                  <a:schemeClr val="accent3"/>
                </a:solidFill>
                <a:latin typeface="Plus Jakarta Sans"/>
                <a:ea typeface="Plus Jakarta Sans"/>
                <a:cs typeface="Plus Jakarta Sans"/>
                <a:sym typeface="Plus Jakarta Sans"/>
              </a:rPr>
              <a:t> </a:t>
            </a:r>
            <a:r>
              <a:rPr b="0" lang="en-US" sz="1100">
                <a:latin typeface="Plus Jakarta Sans"/>
                <a:ea typeface="Plus Jakarta Sans"/>
                <a:cs typeface="Plus Jakarta Sans"/>
                <a:sym typeface="Plus Jakarta Sans"/>
              </a:rPr>
              <a:t>video in English and Spanish</a:t>
            </a:r>
            <a:endParaRPr b="0" sz="1100">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Simple Steps to Help You Eat Better</a:t>
            </a:r>
            <a:endParaRPr b="0"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64" name="Google Shape;964;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71" name="Google Shape;971;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72" name="Google Shape;972;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73" name="Google Shape;973;p97"/>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74" name="Google Shape;974;p97"/>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75" name="Google Shape;975;p97"/>
          <p:cNvGrpSpPr/>
          <p:nvPr/>
        </p:nvGrpSpPr>
        <p:grpSpPr>
          <a:xfrm>
            <a:off x="2370600" y="5227825"/>
            <a:ext cx="681600" cy="681600"/>
            <a:chOff x="10294125" y="2443000"/>
            <a:chExt cx="681600" cy="681600"/>
          </a:xfrm>
        </p:grpSpPr>
        <p:sp>
          <p:nvSpPr>
            <p:cNvPr id="976" name="Google Shape;976;p9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7" name="Google Shape;977;p97"/>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8" name="Google Shape;978;p97"/>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5" name="Google Shape;985;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86" name="Google Shape;986;p9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87" name="Google Shape;987;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8" name="Google Shape;988;p98"/>
          <p:cNvGrpSpPr/>
          <p:nvPr/>
        </p:nvGrpSpPr>
        <p:grpSpPr>
          <a:xfrm>
            <a:off x="2657375" y="3637800"/>
            <a:ext cx="681600" cy="681600"/>
            <a:chOff x="10294125" y="1691525"/>
            <a:chExt cx="681600" cy="681600"/>
          </a:xfrm>
        </p:grpSpPr>
        <p:sp>
          <p:nvSpPr>
            <p:cNvPr id="989" name="Google Shape;989;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0" name="Google Shape;990;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7" name="Google Shape;997;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8" name="Google Shape;998;p99"/>
          <p:cNvGraphicFramePr/>
          <p:nvPr/>
        </p:nvGraphicFramePr>
        <p:xfrm>
          <a:off x="674189" y="1820175"/>
          <a:ext cx="3000000" cy="3000000"/>
        </p:xfrm>
        <a:graphic>
          <a:graphicData uri="http://schemas.openxmlformats.org/drawingml/2006/table">
            <a:tbl>
              <a:tblPr>
                <a:noFill/>
                <a:tableStyleId>{D66343BC-368A-495B-B17F-298323A32FF8}</a:tableStyleId>
              </a:tblPr>
              <a:tblGrid>
                <a:gridCol w="1793550"/>
                <a:gridCol w="2453200"/>
                <a:gridCol w="6596875"/>
              </a:tblGrid>
              <a:tr h="3461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0087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Preparing for a year of fitness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Preparing for Your Best Year of Fitness</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https://schl41demo.staywellhealthlibrary.com/Search/1,1686</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68675">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Exercise: Before Starting  an Exercise Program</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rPr>
                        <a:t>English: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a:t>
                      </a: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healthlibrary.com/Wellness/Weight/85,P0021</a:t>
                      </a:r>
                      <a:r>
                        <a:rPr lang="en-US" sz="1000" u="sng">
                          <a:solidFill>
                            <a:schemeClr val="accent3"/>
                          </a:solidFill>
                          <a:latin typeface="Plus Jakarta Sans"/>
                          <a:ea typeface="Plus Jakarta Sans"/>
                          <a:cs typeface="Plus Jakarta Sans"/>
                          <a:sym typeface="Plus Jakarta Sans"/>
                        </a:rPr>
                        <a:t>6</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https://schl41demo.staywellhealthlibrary.com/Search/85,P03339</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4230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7 Ways to Sneak Microbursts of Activity into Your Day</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https://schl41demo.staywellhealthlibrary.com/Search/88,p10979</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4230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Strength Training at Home</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https://schl41demo.staywellhealthlibrary.com/Search/1,2453</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4230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Making Family Fitness Fun</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https://schl41demo.staywellhealthlibrary.com/Search/1,4803</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42300">
                <a:tc vMerge="1"/>
                <a:tc>
                  <a:txBody>
                    <a:bodyPr/>
                    <a:lstStyle/>
                    <a:p>
                      <a:pPr indent="0" lvl="0" marL="0" rtl="0" algn="l">
                        <a:lnSpc>
                          <a:spcPct val="115000"/>
                        </a:lnSpc>
                        <a:spcBef>
                          <a:spcPts val="0"/>
                        </a:spcBef>
                        <a:spcAft>
                          <a:spcPts val="0"/>
                        </a:spcAft>
                        <a:buNone/>
                      </a:pPr>
                      <a:r>
                        <a:rPr lang="en-US" sz="1000">
                          <a:latin typeface="Plus Jakarta Sans"/>
                          <a:ea typeface="Plus Jakarta Sans"/>
                          <a:cs typeface="Plus Jakarta Sans"/>
                          <a:sym typeface="Plus Jakarta Sans"/>
                        </a:rPr>
                        <a:t>Five Fresh Forms of Indoor Fitness</a:t>
                      </a:r>
                      <a:endParaRPr sz="10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https://schl41demo.staywellhealthlibrary.com/Search/1,1639</a:t>
                      </a:r>
                      <a:endParaRPr sz="10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behavior change tips that help establish and maintain healthy habits.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5" name="Google Shape;1005;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6" name="Google Shape;1006;p100"/>
          <p:cNvGraphicFramePr/>
          <p:nvPr/>
        </p:nvGraphicFramePr>
        <p:xfrm>
          <a:off x="735126" y="1725200"/>
          <a:ext cx="3000000" cy="3000000"/>
        </p:xfrm>
        <a:graphic>
          <a:graphicData uri="http://schemas.openxmlformats.org/drawingml/2006/table">
            <a:tbl>
              <a:tblPr>
                <a:noFill/>
                <a:tableStyleId>{D66343BC-368A-495B-B17F-298323A32FF8}</a:tableStyleId>
              </a:tblPr>
              <a:tblGrid>
                <a:gridCol w="1834450"/>
                <a:gridCol w="2223425"/>
                <a:gridCol w="7033100"/>
              </a:tblGrid>
              <a:tr h="46150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116967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Aim for a healthy weight</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Creating Your Weight Loss Plan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Video</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https://schl41demo.staywellhealthlibrary.com/MultimediaRoom/VideoLibrary/?e=0#player:207,wn03134_eng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 Video</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https://schl41demo.staywellhealthlibrary.com/Spanish/VideoLibrary/?e=0#player:207,wn03134_spa</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2"/>
                    </a:solidFill>
                  </a:tcPr>
                </a:tc>
              </a:tr>
              <a:tr h="1169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Watching Your Weight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https://schl41demo.staywellhealthlibrary.com/Search/85,P01570</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https://schl41demo.staywellhealthlibrary.com/Search/85,P04670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1169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Maintaining Weight Loss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https://schl41demo.staywellhealthlibrary.com/Search/85,P07862</a:t>
                      </a:r>
                      <a:r>
                        <a:rPr lang="en-US" sz="1100">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https://schl41demo.staywellhealthlibrary.com/Search/85,p07922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8603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Regain a Few Pounds? Weight Loss Still Helps Your Health</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https://schl41demo.staywellhealthlibrary.com/Search/88,p12406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3" name="Google Shape;1013;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4" name="Google Shape;1014;p101"/>
          <p:cNvGraphicFramePr/>
          <p:nvPr/>
        </p:nvGraphicFramePr>
        <p:xfrm>
          <a:off x="724801" y="1858275"/>
          <a:ext cx="3000000" cy="3000000"/>
        </p:xfrm>
        <a:graphic>
          <a:graphicData uri="http://schemas.openxmlformats.org/drawingml/2006/table">
            <a:tbl>
              <a:tblPr>
                <a:noFill/>
                <a:tableStyleId>{D66343BC-368A-495B-B17F-298323A32FF8}</a:tableStyleId>
              </a:tblPr>
              <a:tblGrid>
                <a:gridCol w="1782850"/>
                <a:gridCol w="2438575"/>
                <a:gridCol w="6557550"/>
              </a:tblGrid>
              <a:tr h="4383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6522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New year, new nutrition goals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Simple Steps to Help You Eat Better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https://schl41demo.staywellhealthlibrary.com/Search/1,4705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807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to Ease into Plant-Based Eating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https://schl41demo.staywellhealthlibrary.com/Search/88,p11254</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65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Choose Healthier Over Processed Foods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https://schl41demo.staywellhealthlibrary.com/Search/88,p12366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65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Food Labels Can Help You Make Heart-Healthy Choices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https://schl41demo.staywellhealthlibrary.com/Search/88,p12336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1" name="Google Shape;1021;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2" name="Google Shape;1022;p102"/>
          <p:cNvGraphicFramePr/>
          <p:nvPr/>
        </p:nvGraphicFramePr>
        <p:xfrm>
          <a:off x="706514" y="2191650"/>
          <a:ext cx="3000000" cy="3000000"/>
        </p:xfrm>
        <a:graphic>
          <a:graphicData uri="http://schemas.openxmlformats.org/drawingml/2006/table">
            <a:tbl>
              <a:tblPr>
                <a:noFill/>
                <a:tableStyleId>{D66343BC-368A-495B-B17F-298323A32FF8}</a:tableStyleId>
              </a:tblPr>
              <a:tblGrid>
                <a:gridCol w="1782850"/>
                <a:gridCol w="2438575"/>
                <a:gridCol w="6557550"/>
              </a:tblGrid>
              <a:tr h="42035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318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This year, resolve to reduce your alcohol intake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Alcohol Abuse?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https://schl41demo.staywellhealthlibrary.com/InteractiveTools/Quizzes/40,AlcoholAbuseQuiz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31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Social Drinking vs. Problem Drinking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https://schl41demo.staywellhealthlibrary.com/Search/1,870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31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and Older Adults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https://schl41demo.staywellhealthlibrary.com/Search/1,4033</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31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and Your Heart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https://schl41demo.staywellhealthlibrary.com/Wellness/BloodPressure/Smoking/1,256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9" name="Google Shape;1029;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0" name="Google Shape;1030;p103"/>
          <p:cNvGraphicFramePr/>
          <p:nvPr/>
        </p:nvGraphicFramePr>
        <p:xfrm>
          <a:off x="724801" y="1858275"/>
          <a:ext cx="3000000" cy="3000000"/>
        </p:xfrm>
        <a:graphic>
          <a:graphicData uri="http://schemas.openxmlformats.org/drawingml/2006/table">
            <a:tbl>
              <a:tblPr>
                <a:noFill/>
                <a:tableStyleId>{D66343BC-368A-495B-B17F-298323A32FF8}</a:tableStyleId>
              </a:tblPr>
              <a:tblGrid>
                <a:gridCol w="1758050"/>
                <a:gridCol w="2404650"/>
                <a:gridCol w="6466300"/>
              </a:tblGrid>
              <a:tr h="5692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2828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Take steps to stop smoking</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Quitting Smoking?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https://schl41demo.staywellhealthlibrary.com/InteractiveTools/Quizzes/40,QuitSmokingSmokeQuitQuiz</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https://schl41demo.staywellhealthlibrary.com/Search/40,QuitSmokingSmokeQuitQuiz_ES</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978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Quit-Smoking Tools: Help for Kicking Your Habit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https://schl41demo.staywellhealthlibrary.com/Search/1,2843</a:t>
                      </a:r>
                      <a:endParaRPr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573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Tips for a Successful Quit-Smoking Day</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https://schl41demo.staywellhealthlibrary.com/Wellness/Smoking/1,4546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9890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Maintaining Weight Once You've Quit Smoking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https://schl41demo.staywellhealthlibrary.com/Search/1,1428</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10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37" name="Google Shape;1037;p10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8" name="Google Shape;1038;p104"/>
          <p:cNvGraphicFramePr/>
          <p:nvPr/>
        </p:nvGraphicFramePr>
        <p:xfrm>
          <a:off x="724801" y="1687875"/>
          <a:ext cx="3000000" cy="3000000"/>
        </p:xfrm>
        <a:graphic>
          <a:graphicData uri="http://schemas.openxmlformats.org/drawingml/2006/table">
            <a:tbl>
              <a:tblPr>
                <a:noFill/>
                <a:tableStyleId>{D66343BC-368A-495B-B17F-298323A32FF8}</a:tableStyleId>
              </a:tblPr>
              <a:tblGrid>
                <a:gridCol w="1758050"/>
                <a:gridCol w="2404650"/>
                <a:gridCol w="6466300"/>
              </a:tblGrid>
              <a:tr h="42485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75750">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Fitness tips, no matter your age</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Fitting Balance into Your Fitness Plan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https://schl41demo.staywellhealthlibrary.com/Search/88,p12379</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757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Best Fitness Habits to Slow Aging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https://schl41demo.staywellhealthlibrary.com/Search/88,p12345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812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Eating Healthy at 60 and Beyond</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https://schl41demo.staywellhealthlibrary.com/Search/88,p11185</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09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Find (and Keep) Your Exercise Motivation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https://schl41demo.staywellhealthlibrary.com/Search/88,p11202</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09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and Why to Keep a Training Log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https://schl41demo.staywellhealthlibrary.com/Search/1,1037</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09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Risks of Physical Inactivity</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https://schl41demo.staywellhealthlibrary.com/Wellness/Smoking/85,P00218</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https://schl41demo.staywellhealthlibrary.com/Wellness/Smoking/85,P03341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3" name="Shape 1043"/>
        <p:cNvGrpSpPr/>
        <p:nvPr/>
      </p:nvGrpSpPr>
      <p:grpSpPr>
        <a:xfrm>
          <a:off x="0" y="0"/>
          <a:ext cx="0" cy="0"/>
          <a:chOff x="0" y="0"/>
          <a:chExt cx="0" cy="0"/>
        </a:xfrm>
      </p:grpSpPr>
      <p:sp>
        <p:nvSpPr>
          <p:cNvPr id="1044" name="Google Shape;1044;p10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45" name="Google Shape;1045;p105"/>
          <p:cNvSpPr txBox="1"/>
          <p:nvPr>
            <p:ph idx="1" type="body"/>
          </p:nvPr>
        </p:nvSpPr>
        <p:spPr>
          <a:xfrm>
            <a:off x="2319957" y="44985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Holidays</a:t>
            </a:r>
            <a:endParaRPr b="1" sz="1500">
              <a:latin typeface="Plus Jakarta Sans"/>
              <a:ea typeface="Plus Jakarta Sans"/>
              <a:cs typeface="Plus Jakarta Sans"/>
              <a:sym typeface="Plus Jakarta Sans"/>
            </a:endParaRPr>
          </a:p>
        </p:txBody>
      </p:sp>
      <p:sp>
        <p:nvSpPr>
          <p:cNvPr id="1046" name="Google Shape;1046;p105"/>
          <p:cNvSpPr txBox="1"/>
          <p:nvPr>
            <p:ph idx="2" type="body"/>
          </p:nvPr>
        </p:nvSpPr>
        <p:spPr>
          <a:xfrm>
            <a:off x="5105106" y="2741401"/>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Resolutions</a:t>
            </a:r>
            <a:endParaRPr/>
          </a:p>
        </p:txBody>
      </p:sp>
      <p:sp>
        <p:nvSpPr>
          <p:cNvPr id="1047" name="Google Shape;1047;p105"/>
          <p:cNvSpPr txBox="1"/>
          <p:nvPr>
            <p:ph idx="3" type="body"/>
          </p:nvPr>
        </p:nvSpPr>
        <p:spPr>
          <a:xfrm>
            <a:off x="8336279" y="44600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048" name="Google Shape;1048;p105"/>
          <p:cNvSpPr txBox="1"/>
          <p:nvPr>
            <p:ph idx="4" type="body"/>
          </p:nvPr>
        </p:nvSpPr>
        <p:spPr>
          <a:xfrm>
            <a:off x="2916218"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1049" name="Google Shape;1049;p105"/>
          <p:cNvSpPr txBox="1"/>
          <p:nvPr>
            <p:ph idx="5" type="body"/>
          </p:nvPr>
        </p:nvSpPr>
        <p:spPr>
          <a:xfrm>
            <a:off x="8622536"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050" name="Google Shape;1050;p105"/>
          <p:cNvSpPr txBox="1"/>
          <p:nvPr>
            <p:ph idx="6" type="body"/>
          </p:nvPr>
        </p:nvSpPr>
        <p:spPr>
          <a:xfrm>
            <a:off x="5763590" y="46894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Jan</a:t>
            </a:r>
            <a:endParaRPr/>
          </a:p>
        </p:txBody>
      </p:sp>
      <p:sp>
        <p:nvSpPr>
          <p:cNvPr id="1051" name="Google Shape;1051;p105"/>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6" name="Shape 1056"/>
        <p:cNvGrpSpPr/>
        <p:nvPr/>
      </p:nvGrpSpPr>
      <p:grpSpPr>
        <a:xfrm>
          <a:off x="0" y="0"/>
          <a:ext cx="0" cy="0"/>
          <a:chOff x="0" y="0"/>
          <a:chExt cx="0" cy="0"/>
        </a:xfrm>
      </p:grpSpPr>
      <p:sp>
        <p:nvSpPr>
          <p:cNvPr id="1057" name="Google Shape;1057;p10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58" name="Google Shape;1058;p10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59" name="Google Shape;1059;p10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60" name="Google Shape;1060;p106"/>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61" name="Google Shape;1061;p106"/>
          <p:cNvGrpSpPr/>
          <p:nvPr/>
        </p:nvGrpSpPr>
        <p:grpSpPr>
          <a:xfrm>
            <a:off x="9827386" y="1177750"/>
            <a:ext cx="612622" cy="612000"/>
            <a:chOff x="10134200" y="974025"/>
            <a:chExt cx="681600" cy="612000"/>
          </a:xfrm>
        </p:grpSpPr>
        <p:sp>
          <p:nvSpPr>
            <p:cNvPr id="1062" name="Google Shape;1062;p10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63" name="Google Shape;1063;p106"/>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64" name="Google Shape;1064;p106"/>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65" name="Google Shape;1065;p106"/>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106"/>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67" name="Google Shape;1067;p106"/>
          <p:cNvGraphicFramePr/>
          <p:nvPr/>
        </p:nvGraphicFramePr>
        <p:xfrm>
          <a:off x="7864400" y="3582925"/>
          <a:ext cx="3000000" cy="3000000"/>
        </p:xfrm>
        <a:graphic>
          <a:graphicData uri="http://schemas.openxmlformats.org/drawingml/2006/table">
            <a:tbl>
              <a:tblPr>
                <a:noFill/>
                <a:tableStyleId>{E143096F-AF27-4D34-90CF-235570795378}</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healthy habits-related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Resolutions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67801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82925"/>
          <a:ext cx="3000000" cy="3000000"/>
        </p:xfrm>
        <a:graphic>
          <a:graphicData uri="http://schemas.openxmlformats.org/drawingml/2006/table">
            <a:tbl>
              <a:tblPr>
                <a:noFill/>
                <a:tableStyleId>{E143096F-AF27-4D34-90CF-235570795378}</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270750"/>
            <a:ext cx="10617900" cy="8295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1: Focus on all aspects of a healthier you</a:t>
            </a:r>
            <a:endParaRPr/>
          </a:p>
        </p:txBody>
      </p:sp>
      <p:graphicFrame>
        <p:nvGraphicFramePr>
          <p:cNvPr id="832" name="Google Shape;832;p86"/>
          <p:cNvGraphicFramePr/>
          <p:nvPr/>
        </p:nvGraphicFramePr>
        <p:xfrm>
          <a:off x="741363" y="1236388"/>
          <a:ext cx="3000000" cy="3000000"/>
        </p:xfrm>
        <a:graphic>
          <a:graphicData uri="http://schemas.openxmlformats.org/drawingml/2006/table">
            <a:tbl>
              <a:tblPr>
                <a:noFill/>
                <a:tableStyleId>{D66343BC-368A-495B-B17F-298323A32FF8}</a:tableStyleId>
              </a:tblPr>
              <a:tblGrid>
                <a:gridCol w="3836850"/>
                <a:gridCol w="3416550"/>
                <a:gridCol w="2035650"/>
              </a:tblGrid>
              <a:tr h="4360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12500">
                <a:tc>
                  <a:txBody>
                    <a:bodyPr/>
                    <a:lstStyle/>
                    <a:p>
                      <a:pPr indent="0" lvl="0" marL="0" rtl="0" algn="l">
                        <a:spcBef>
                          <a:spcPts val="0"/>
                        </a:spcBef>
                        <a:spcAft>
                          <a:spcPts val="0"/>
                        </a:spcAft>
                        <a:buNone/>
                      </a:pPr>
                      <a:r>
                        <a:rPr i="1" lang="en-US" sz="1200">
                          <a:latin typeface="Plus Jakarta Sans"/>
                          <a:ea typeface="Plus Jakarta Sans"/>
                          <a:cs typeface="Plus Jakarta Sans"/>
                          <a:sym typeface="Plus Jakarta Sans"/>
                        </a:rPr>
                        <a:t>Dive into ou</a:t>
                      </a:r>
                      <a:r>
                        <a:rPr i="1" lang="en-US" sz="1200">
                          <a:latin typeface="Plus Jakarta Sans"/>
                          <a:ea typeface="Plus Jakarta Sans"/>
                          <a:cs typeface="Plus Jakarta Sans"/>
                          <a:sym typeface="Plus Jakarta Sans"/>
                        </a:rPr>
                        <a:t>r month-by-month guide f</a:t>
                      </a:r>
                      <a:r>
                        <a:rPr i="1" lang="en-US" sz="1200">
                          <a:latin typeface="Plus Jakarta Sans"/>
                          <a:ea typeface="Plus Jakarta Sans"/>
                          <a:cs typeface="Plus Jakarta Sans"/>
                          <a:sym typeface="Plus Jakarta Sans"/>
                        </a:rPr>
                        <a:t>or a fitter, better you all year round.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https://schl41demo.staywellhealthlibrary.com/Search/1,1686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97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 all know the classic resolutions: eat better and exercise more. But what about the power of social support? Here’s why you should focus on connecting with those around you in 2024.</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https://schl41demo.staywellhealthlibrary.com/Search/1,4700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752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In 2024, let’s explore a different kind of fitness journey. It’s time to build those emotional muscles!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https://schl41demo.staywellhealthlibrary.com/Search/88,p12357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752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As you brainstorm your 2024 goals, prioritize self-care. Here, we unveil relaxation techniques that promise real results.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https://schl41demo.staywellhealthlibrary.com/Search/1,3065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multicultural crowd of people. group of different men and women. young, adult and older peole. european, asian, african and arabian people. empty faces. vector illustration. - social community stock illustrations" id="838" name="Google Shape;838;p86"/>
          <p:cNvPicPr preferRelativeResize="0"/>
          <p:nvPr/>
        </p:nvPicPr>
        <p:blipFill>
          <a:blip r:embed="rId8">
            <a:alphaModFix/>
          </a:blip>
          <a:stretch>
            <a:fillRect/>
          </a:stretch>
        </p:blipFill>
        <p:spPr>
          <a:xfrm>
            <a:off x="8079700" y="2837625"/>
            <a:ext cx="1719050" cy="1106575"/>
          </a:xfrm>
          <a:prstGeom prst="rect">
            <a:avLst/>
          </a:prstGeom>
          <a:noFill/>
          <a:ln>
            <a:noFill/>
          </a:ln>
        </p:spPr>
      </p:pic>
      <p:pic>
        <p:nvPicPr>
          <p:cNvPr descr="strong heart - strong heart stock illustrations" id="839" name="Google Shape;839;p86"/>
          <p:cNvPicPr preferRelativeResize="0"/>
          <p:nvPr/>
        </p:nvPicPr>
        <p:blipFill>
          <a:blip r:embed="rId9">
            <a:alphaModFix/>
          </a:blip>
          <a:stretch>
            <a:fillRect/>
          </a:stretch>
        </p:blipFill>
        <p:spPr>
          <a:xfrm>
            <a:off x="8079688" y="3982301"/>
            <a:ext cx="1719075" cy="1106424"/>
          </a:xfrm>
          <a:prstGeom prst="rect">
            <a:avLst/>
          </a:prstGeom>
          <a:noFill/>
          <a:ln>
            <a:noFill/>
          </a:ln>
        </p:spPr>
      </p:pic>
      <p:pic>
        <p:nvPicPr>
          <p:cNvPr descr="man napping with dog while lying on sofa at home - man relaxing with dog stock pictures, royalty-free photos &amp; images" id="840" name="Google Shape;840;p86"/>
          <p:cNvPicPr preferRelativeResize="0"/>
          <p:nvPr/>
        </p:nvPicPr>
        <p:blipFill>
          <a:blip r:embed="rId10">
            <a:alphaModFix/>
          </a:blip>
          <a:stretch>
            <a:fillRect/>
          </a:stretch>
        </p:blipFill>
        <p:spPr>
          <a:xfrm>
            <a:off x="8079689" y="5236375"/>
            <a:ext cx="1719073" cy="1106424"/>
          </a:xfrm>
          <a:prstGeom prst="rect">
            <a:avLst/>
          </a:prstGeom>
          <a:noFill/>
          <a:ln>
            <a:noFill/>
          </a:ln>
        </p:spPr>
      </p:pic>
      <p:pic>
        <p:nvPicPr>
          <p:cNvPr id="841" name="Google Shape;841;p86"/>
          <p:cNvPicPr preferRelativeResize="0"/>
          <p:nvPr/>
        </p:nvPicPr>
        <p:blipFill rotWithShape="1">
          <a:blip r:embed="rId11">
            <a:alphaModFix/>
          </a:blip>
          <a:srcRect b="0" l="0" r="0" t="25661"/>
          <a:stretch/>
        </p:blipFill>
        <p:spPr>
          <a:xfrm>
            <a:off x="8079688" y="1693100"/>
            <a:ext cx="1719071" cy="1106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Let’s get moving</a:t>
            </a:r>
            <a:endParaRPr/>
          </a:p>
        </p:txBody>
      </p:sp>
      <p:graphicFrame>
        <p:nvGraphicFramePr>
          <p:cNvPr id="848" name="Google Shape;848;p87"/>
          <p:cNvGraphicFramePr/>
          <p:nvPr/>
        </p:nvGraphicFramePr>
        <p:xfrm>
          <a:off x="741363" y="1331363"/>
          <a:ext cx="3000000" cy="3000000"/>
        </p:xfrm>
        <a:graphic>
          <a:graphicData uri="http://schemas.openxmlformats.org/drawingml/2006/table">
            <a:tbl>
              <a:tblPr>
                <a:noFill/>
                <a:tableStyleId>{D66343BC-368A-495B-B17F-298323A32FF8}</a:tableStyleId>
              </a:tblPr>
              <a:tblGrid>
                <a:gridCol w="3836850"/>
                <a:gridCol w="3416550"/>
                <a:gridCol w="2035650"/>
              </a:tblGrid>
              <a:tr h="53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772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Push-ups, planks, and positivity! Make 2024 the year of powerful transformations, one workout at a time. Use these tips to build your own exercise program.</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https://schl41demo.staywellhealthlibrary.com/Wellness/Weight/Exercise/85,P00217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Whether you’re a fitness newbie or just need a refresher for 2024, our activity quiz is here to guide and enlighten. Check how much you know!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r>
                        <a:rPr lang="en-US" sz="1200">
                          <a:latin typeface="Plus Jakarta Sans"/>
                          <a:ea typeface="Plus Jakarta Sans"/>
                          <a:cs typeface="Plus Jakarta Sans"/>
                          <a:sym typeface="Plus Jakarta Sans"/>
                        </a:rPr>
                        <a:t>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https://schl41demo.staywellhealthlibrary.com/Search/40,ActiveActivitySeniorQuiz</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https://schl41demo.staywellhealthlibrary.com/spanish/Search/40,ActiveActivitySeniorQuiz_ES</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49" name="Google Shape;849;p8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woman doing exercises through online videos at home - plank exercise stock pictures, royalty-free photos &amp; images" id="850" name="Google Shape;850;p87"/>
          <p:cNvPicPr preferRelativeResize="0"/>
          <p:nvPr/>
        </p:nvPicPr>
        <p:blipFill>
          <a:blip r:embed="rId6">
            <a:alphaModFix/>
          </a:blip>
          <a:stretch>
            <a:fillRect/>
          </a:stretch>
        </p:blipFill>
        <p:spPr>
          <a:xfrm>
            <a:off x="8103975" y="1973575"/>
            <a:ext cx="1751500" cy="1169050"/>
          </a:xfrm>
          <a:prstGeom prst="rect">
            <a:avLst/>
          </a:prstGeom>
          <a:noFill/>
          <a:ln>
            <a:noFill/>
          </a:ln>
        </p:spPr>
      </p:pic>
      <p:pic>
        <p:nvPicPr>
          <p:cNvPr descr="innovation and new ideas lightbulb concept with question mark - quiz stock pictures, royalty-free photos &amp; images" id="851" name="Google Shape;851;p87"/>
          <p:cNvPicPr preferRelativeResize="0"/>
          <p:nvPr/>
        </p:nvPicPr>
        <p:blipFill rotWithShape="1">
          <a:blip r:embed="rId7">
            <a:alphaModFix/>
          </a:blip>
          <a:srcRect b="0" l="11134" r="0" t="0"/>
          <a:stretch/>
        </p:blipFill>
        <p:spPr>
          <a:xfrm>
            <a:off x="8103975" y="3429000"/>
            <a:ext cx="1751500" cy="1170432"/>
          </a:xfrm>
          <a:prstGeom prst="rect">
            <a:avLst/>
          </a:prstGeom>
          <a:noFill/>
          <a:ln>
            <a:noFill/>
          </a:ln>
        </p:spPr>
      </p:pic>
      <p:sp>
        <p:nvSpPr>
          <p:cNvPr id="852" name="Google Shape;852;p8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3" name="Google Shape;853;p87"/>
          <p:cNvGrpSpPr/>
          <p:nvPr/>
        </p:nvGrpSpPr>
        <p:grpSpPr>
          <a:xfrm>
            <a:off x="10752600" y="2941825"/>
            <a:ext cx="681600" cy="681600"/>
            <a:chOff x="10294125" y="1691525"/>
            <a:chExt cx="681600" cy="681600"/>
          </a:xfrm>
        </p:grpSpPr>
        <p:sp>
          <p:nvSpPr>
            <p:cNvPr id="854" name="Google Shape;854;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5" name="Google Shape;855;p87"/>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Healthy eating</a:t>
            </a:r>
            <a:endParaRPr/>
          </a:p>
        </p:txBody>
      </p:sp>
      <p:graphicFrame>
        <p:nvGraphicFramePr>
          <p:cNvPr id="862" name="Google Shape;862;p88"/>
          <p:cNvGraphicFramePr/>
          <p:nvPr/>
        </p:nvGraphicFramePr>
        <p:xfrm>
          <a:off x="678763" y="886488"/>
          <a:ext cx="3000000" cy="3000000"/>
        </p:xfrm>
        <a:graphic>
          <a:graphicData uri="http://schemas.openxmlformats.org/drawingml/2006/table">
            <a:tbl>
              <a:tblPr>
                <a:noFill/>
                <a:tableStyleId>{D66343BC-368A-495B-B17F-298323A32FF8}</a:tableStyleId>
              </a:tblPr>
              <a:tblGrid>
                <a:gridCol w="3887625"/>
                <a:gridCol w="3297350"/>
                <a:gridCol w="2014275"/>
              </a:tblGrid>
              <a:tr h="61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512500">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Start 2024 by boosting both your health and your pantry. Click here to learn how to fill your home and your grocery cart with nutritious choices.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https://schl41demo.staywellhealthlibrary.com/Search/1,4705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841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the key to healthy eating? Or the best way to energize your body? Put your nutrition wisdom to the test with our food quiz. New year, new knowledge!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https://schl41demo.staywellhealthlibrary.com/Search/40,FoodQuiz1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14125">
                <a:tc>
                  <a:txBody>
                    <a:bodyPr/>
                    <a:lstStyle/>
                    <a:p>
                      <a:pPr indent="0" lvl="0" marL="0" marR="0" rtl="0" algn="l">
                        <a:lnSpc>
                          <a:spcPct val="100000"/>
                        </a:lnSpc>
                        <a:spcBef>
                          <a:spcPts val="0"/>
                        </a:spcBef>
                        <a:spcAft>
                          <a:spcPts val="0"/>
                        </a:spcAft>
                        <a:buClr>
                          <a:srgbClr val="000000"/>
                        </a:buClr>
                        <a:buSzPts val="1000"/>
                        <a:buFont typeface="Arial"/>
                        <a:buNone/>
                      </a:pPr>
                      <a:r>
                        <a:rPr lang="en-US" sz="1200">
                          <a:latin typeface="Plus Jakarta Sans"/>
                          <a:ea typeface="Plus Jakarta Sans"/>
                          <a:cs typeface="Plus Jakarta Sans"/>
                          <a:sym typeface="Plus Jakarta Sans"/>
                        </a:rPr>
                        <a:t>Healthy eating doesn’t mean dull eating. Kick off your nutrition resolution with our Pear and Quinoa Salad recipe—a delightful blend of wholesome goodness and fruity sweetness.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https://schl41demo.staywellhealthlibrary.com/Library/Recipes/Dietary/HighFiber/30,23981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3" name="Google Shape;863;p88"/>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shot of a elderly man holding a grocery bag in the kitchen - man grocery shopping stock pictures, royalty-free photos &amp; images" id="864" name="Google Shape;864;p88"/>
          <p:cNvPicPr preferRelativeResize="0"/>
          <p:nvPr/>
        </p:nvPicPr>
        <p:blipFill>
          <a:blip r:embed="rId6">
            <a:alphaModFix/>
          </a:blip>
          <a:stretch>
            <a:fillRect/>
          </a:stretch>
        </p:blipFill>
        <p:spPr>
          <a:xfrm>
            <a:off x="7943988" y="1667325"/>
            <a:ext cx="1719072" cy="1106424"/>
          </a:xfrm>
          <a:prstGeom prst="rect">
            <a:avLst/>
          </a:prstGeom>
          <a:noFill/>
          <a:ln>
            <a:noFill/>
          </a:ln>
        </p:spPr>
      </p:pic>
      <p:pic>
        <p:nvPicPr>
          <p:cNvPr descr="pouring dressing over a salad - pears for salad stock pictures, royalty-free photos &amp; images" id="865" name="Google Shape;865;p88"/>
          <p:cNvPicPr preferRelativeResize="0"/>
          <p:nvPr/>
        </p:nvPicPr>
        <p:blipFill>
          <a:blip r:embed="rId7">
            <a:alphaModFix/>
          </a:blip>
          <a:stretch>
            <a:fillRect/>
          </a:stretch>
        </p:blipFill>
        <p:spPr>
          <a:xfrm>
            <a:off x="8312142" y="4618375"/>
            <a:ext cx="982767" cy="1477775"/>
          </a:xfrm>
          <a:prstGeom prst="rect">
            <a:avLst/>
          </a:prstGeom>
          <a:noFill/>
          <a:ln>
            <a:noFill/>
          </a:ln>
        </p:spPr>
      </p:pic>
      <p:pic>
        <p:nvPicPr>
          <p:cNvPr descr="brain food resembling a brain.\ - brain food stock pictures, royalty-free photos &amp; images" id="866" name="Google Shape;866;p88"/>
          <p:cNvPicPr preferRelativeResize="0"/>
          <p:nvPr/>
        </p:nvPicPr>
        <p:blipFill>
          <a:blip r:embed="rId8">
            <a:alphaModFix/>
          </a:blip>
          <a:stretch>
            <a:fillRect/>
          </a:stretch>
        </p:blipFill>
        <p:spPr>
          <a:xfrm>
            <a:off x="7943988" y="3311225"/>
            <a:ext cx="1719072" cy="1106424"/>
          </a:xfrm>
          <a:prstGeom prst="rect">
            <a:avLst/>
          </a:prstGeom>
          <a:noFill/>
          <a:ln>
            <a:noFill/>
          </a:ln>
        </p:spPr>
      </p:pic>
      <p:sp>
        <p:nvSpPr>
          <p:cNvPr id="867" name="Google Shape;867;p88"/>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8" name="Google Shape;868;p88"/>
          <p:cNvGrpSpPr/>
          <p:nvPr/>
        </p:nvGrpSpPr>
        <p:grpSpPr>
          <a:xfrm>
            <a:off x="10761675" y="2629625"/>
            <a:ext cx="681600" cy="681600"/>
            <a:chOff x="10294125" y="2443000"/>
            <a:chExt cx="681600" cy="681600"/>
          </a:xfrm>
        </p:grpSpPr>
        <p:sp>
          <p:nvSpPr>
            <p:cNvPr id="869" name="Google Shape;869;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0" name="Google Shape;870;p88"/>
            <p:cNvPicPr preferRelativeResize="0"/>
            <p:nvPr/>
          </p:nvPicPr>
          <p:blipFill>
            <a:blip r:embed="rId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89"/>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Set goals for healthier behaviors</a:t>
            </a:r>
            <a:endParaRPr/>
          </a:p>
        </p:txBody>
      </p:sp>
      <p:graphicFrame>
        <p:nvGraphicFramePr>
          <p:cNvPr id="877" name="Google Shape;877;p89"/>
          <p:cNvGraphicFramePr/>
          <p:nvPr/>
        </p:nvGraphicFramePr>
        <p:xfrm>
          <a:off x="741363" y="1483763"/>
          <a:ext cx="3000000" cy="3000000"/>
        </p:xfrm>
        <a:graphic>
          <a:graphicData uri="http://schemas.openxmlformats.org/drawingml/2006/table">
            <a:tbl>
              <a:tblPr>
                <a:noFill/>
                <a:tableStyleId>{D66343BC-368A-495B-B17F-298323A32FF8}</a:tableStyleId>
              </a:tblPr>
              <a:tblGrid>
                <a:gridCol w="3836850"/>
                <a:gridCol w="3416550"/>
                <a:gridCol w="2035650"/>
              </a:tblGrid>
              <a:tr h="4031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99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Every January, many of us set sights on dropping those extra pounds. But the real victory is losing weight and keeping it off. Here’s how to maintain your goal weight year-round.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https://schl41demo.staywellhealthlibrary.com/Search/85,P07862</a:t>
                      </a:r>
                      <a:r>
                        <a:rPr lang="en-US" sz="1100">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https://schl41demo.staywellhealthlibrary.com/Search/85,p07922</a:t>
                      </a:r>
                      <a:r>
                        <a:rPr lang="en-US" sz="1100">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58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Swap and drop! 🍕➡️🥗 Tiny changes in your diet can lead to big results. This year, explore tasty alternatives that shed pounds, not flavor.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https://schl41demo.staywellhealthlibrary.com/Search/88,p12366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7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Pledge to drink smart in 2024. Moderation keeps the nights merry and the mornings bright! Learn what moderation means for you.</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https://schl41demo.staywellhealthlibrary.com/Search/1,256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8" name="Google Shape;878;p8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733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3018025"/>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two young women in kitchen with melon mouths - swap this for that food stock pictures, royalty-free photos &amp; images" id="883" name="Google Shape;883;p89"/>
          <p:cNvPicPr preferRelativeResize="0"/>
          <p:nvPr/>
        </p:nvPicPr>
        <p:blipFill>
          <a:blip r:embed="rId8">
            <a:alphaModFix/>
          </a:blip>
          <a:stretch>
            <a:fillRect/>
          </a:stretch>
        </p:blipFill>
        <p:spPr>
          <a:xfrm>
            <a:off x="8123650" y="3674225"/>
            <a:ext cx="1719072" cy="1106424"/>
          </a:xfrm>
          <a:prstGeom prst="rect">
            <a:avLst/>
          </a:prstGeom>
          <a:noFill/>
          <a:ln>
            <a:noFill/>
          </a:ln>
        </p:spPr>
      </p:pic>
      <p:pic>
        <p:nvPicPr>
          <p:cNvPr descr="funny portrait of a young black curvy woman during a training session - weight loss stock pictures, royalty-free photos &amp; images" id="884" name="Google Shape;884;p89"/>
          <p:cNvPicPr preferRelativeResize="0"/>
          <p:nvPr/>
        </p:nvPicPr>
        <p:blipFill>
          <a:blip r:embed="rId9">
            <a:alphaModFix/>
          </a:blip>
          <a:stretch>
            <a:fillRect/>
          </a:stretch>
        </p:blipFill>
        <p:spPr>
          <a:xfrm>
            <a:off x="8123662" y="2087975"/>
            <a:ext cx="1719072" cy="1106424"/>
          </a:xfrm>
          <a:prstGeom prst="rect">
            <a:avLst/>
          </a:prstGeom>
          <a:noFill/>
          <a:ln>
            <a:noFill/>
          </a:ln>
        </p:spPr>
      </p:pic>
      <p:pic>
        <p:nvPicPr>
          <p:cNvPr descr="it's time to wake up - cheerful man morning stock pictures, royalty-free photos &amp; images" id="885" name="Google Shape;885;p89"/>
          <p:cNvPicPr preferRelativeResize="0"/>
          <p:nvPr/>
        </p:nvPicPr>
        <p:blipFill>
          <a:blip r:embed="rId10">
            <a:alphaModFix/>
          </a:blip>
          <a:stretch>
            <a:fillRect/>
          </a:stretch>
        </p:blipFill>
        <p:spPr>
          <a:xfrm>
            <a:off x="8154342" y="4961625"/>
            <a:ext cx="1657683" cy="11064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