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Lst>
  <p:sldSz cy="6858000" cx="12192000"/>
  <p:notesSz cx="6858000" cy="9144000"/>
  <p:embeddedFontLst>
    <p:embeddedFont>
      <p:font typeface="Plus Jakarta Sans ExtraBold"/>
      <p:bold r:id="rId32"/>
      <p:boldItalic r:id="rId33"/>
    </p:embeddedFont>
    <p:embeddedFont>
      <p:font typeface="Plus Jakarta Sans"/>
      <p:regular r:id="rId34"/>
      <p:bold r:id="rId35"/>
      <p:italic r:id="rId36"/>
      <p:boldItalic r:id="rId37"/>
    </p:embeddedFont>
    <p:embeddedFont>
      <p:font typeface="Montserrat Black"/>
      <p:bold r:id="rId38"/>
      <p:boldItalic r:id="rId39"/>
    </p:embeddedFont>
    <p:embeddedFont>
      <p:font typeface="Plus Jakarta Sans SemiBold"/>
      <p:regular r:id="rId40"/>
      <p:bold r:id="rId41"/>
      <p:italic r:id="rId42"/>
      <p:boldItalic r:id="rId43"/>
    </p:embeddedFont>
    <p:embeddedFont>
      <p:font typeface="Plus Jakarta Sans Medium"/>
      <p:regular r:id="rId44"/>
      <p:bold r:id="rId45"/>
      <p:italic r:id="rId46"/>
      <p:boldItalic r:id="rId47"/>
    </p:embeddedFont>
    <p:embeddedFont>
      <p:font typeface="Plus Jakarta Sans Light"/>
      <p:regular r:id="rId48"/>
      <p:bold r:id="rId49"/>
      <p:italic r:id="rId50"/>
      <p:boldItalic r:id="rId51"/>
    </p:embeddedFont>
    <p:embeddedFont>
      <p:font typeface="DM Serif Display"/>
      <p:regular r:id="rId52"/>
      <p:italic r:id="rId53"/>
    </p:embeddedFont>
    <p:embeddedFont>
      <p:font typeface="Century Gothic"/>
      <p:regular r:id="rId54"/>
      <p:bold r:id="rId55"/>
      <p:italic r:id="rId56"/>
      <p:boldItalic r:id="rId5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6FF9256-01FE-47D8-9F58-DEEACBFCC9FE}">
  <a:tblStyle styleId="{E6FF9256-01FE-47D8-9F58-DEEACBFCC9FE}"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regular.fntdata"/><Relationship Id="rId42" Type="http://schemas.openxmlformats.org/officeDocument/2006/relationships/font" Target="fonts/PlusJakartaSansSemiBold-italic.fntdata"/><Relationship Id="rId41" Type="http://schemas.openxmlformats.org/officeDocument/2006/relationships/font" Target="fonts/PlusJakartaSansSemiBold-bold.fntdata"/><Relationship Id="rId44" Type="http://schemas.openxmlformats.org/officeDocument/2006/relationships/font" Target="fonts/PlusJakartaSansMedium-regular.fntdata"/><Relationship Id="rId43" Type="http://schemas.openxmlformats.org/officeDocument/2006/relationships/font" Target="fonts/PlusJakartaSansSemiBold-boldItalic.fntdata"/><Relationship Id="rId46" Type="http://schemas.openxmlformats.org/officeDocument/2006/relationships/font" Target="fonts/PlusJakartaSansMedium-italic.fntdata"/><Relationship Id="rId45" Type="http://schemas.openxmlformats.org/officeDocument/2006/relationships/font" Target="fonts/PlusJakartaSansMedium-bold.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Light-regular.fntdata"/><Relationship Id="rId47" Type="http://schemas.openxmlformats.org/officeDocument/2006/relationships/font" Target="fonts/PlusJakartaSansMedium-boldItalic.fntdata"/><Relationship Id="rId49" Type="http://schemas.openxmlformats.org/officeDocument/2006/relationships/font" Target="fonts/PlusJakartaSansLight-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font" Target="fonts/PlusJakartaSansExtraBold-boldItalic.fntdata"/><Relationship Id="rId32" Type="http://schemas.openxmlformats.org/officeDocument/2006/relationships/font" Target="fonts/PlusJakartaSansExtraBold-bold.fntdata"/><Relationship Id="rId35" Type="http://schemas.openxmlformats.org/officeDocument/2006/relationships/font" Target="fonts/PlusJakartaSans-bold.fntdata"/><Relationship Id="rId34" Type="http://schemas.openxmlformats.org/officeDocument/2006/relationships/font" Target="fonts/PlusJakartaSans-regular.fntdata"/><Relationship Id="rId37" Type="http://schemas.openxmlformats.org/officeDocument/2006/relationships/font" Target="fonts/PlusJakartaSans-boldItalic.fntdata"/><Relationship Id="rId36" Type="http://schemas.openxmlformats.org/officeDocument/2006/relationships/font" Target="fonts/PlusJakartaSans-italic.fntdata"/><Relationship Id="rId39" Type="http://schemas.openxmlformats.org/officeDocument/2006/relationships/font" Target="fonts/MontserratBlack-boldItalic.fntdata"/><Relationship Id="rId38" Type="http://schemas.openxmlformats.org/officeDocument/2006/relationships/font" Target="fonts/MontserratBlack-bold.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PlusJakartaSansLight-boldItalic.fntdata"/><Relationship Id="rId50" Type="http://schemas.openxmlformats.org/officeDocument/2006/relationships/font" Target="fonts/PlusJakartaSansLight-italic.fntdata"/><Relationship Id="rId53" Type="http://schemas.openxmlformats.org/officeDocument/2006/relationships/font" Target="fonts/DMSerifDisplay-italic.fntdata"/><Relationship Id="rId52" Type="http://schemas.openxmlformats.org/officeDocument/2006/relationships/font" Target="fonts/DMSerifDisplay-regular.fntdata"/><Relationship Id="rId11" Type="http://schemas.openxmlformats.org/officeDocument/2006/relationships/slide" Target="slides/slide4.xml"/><Relationship Id="rId55" Type="http://schemas.openxmlformats.org/officeDocument/2006/relationships/font" Target="fonts/CenturyGothic-bold.fntdata"/><Relationship Id="rId10" Type="http://schemas.openxmlformats.org/officeDocument/2006/relationships/slide" Target="slides/slide3.xml"/><Relationship Id="rId54" Type="http://schemas.openxmlformats.org/officeDocument/2006/relationships/font" Target="fonts/CenturyGothic-regular.fntdata"/><Relationship Id="rId13" Type="http://schemas.openxmlformats.org/officeDocument/2006/relationships/slide" Target="slides/slide6.xml"/><Relationship Id="rId57" Type="http://schemas.openxmlformats.org/officeDocument/2006/relationships/font" Target="fonts/CenturyGothic-boldItalic.fntdata"/><Relationship Id="rId12" Type="http://schemas.openxmlformats.org/officeDocument/2006/relationships/slide" Target="slides/slide5.xml"/><Relationship Id="rId56" Type="http://schemas.openxmlformats.org/officeDocument/2006/relationships/font" Target="fonts/CenturyGothic-italic.fntdata"/><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Cover slide (dk green) </a:t>
            </a:r>
            <a:endParaRPr>
              <a:latin typeface="Plus Jakarta Sans Medium"/>
              <a:ea typeface="Plus Jakarta Sans Medium"/>
              <a:cs typeface="Plus Jakarta Sans Medium"/>
              <a:sym typeface="Plus Jakarta Sans Medium"/>
            </a:endParaRPr>
          </a:p>
          <a:p>
            <a:pPr indent="0" lvl="0" marL="0" rtl="0" algn="l">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To replace photo, click on image, and select “Replace image”</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7" name="Google Shape;887;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88" name="Google Shape;888;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7" name="Shape 897"/>
        <p:cNvGrpSpPr/>
        <p:nvPr/>
      </p:nvGrpSpPr>
      <p:grpSpPr>
        <a:xfrm>
          <a:off x="0" y="0"/>
          <a:ext cx="0" cy="0"/>
          <a:chOff x="0" y="0"/>
          <a:chExt cx="0" cy="0"/>
        </a:xfrm>
      </p:grpSpPr>
      <p:sp>
        <p:nvSpPr>
          <p:cNvPr id="898" name="Google Shape;898;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99" name="Google Shape;899;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0" name="Google Shape;900;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9" name="Shape 909"/>
        <p:cNvGrpSpPr/>
        <p:nvPr/>
      </p:nvGrpSpPr>
      <p:grpSpPr>
        <a:xfrm>
          <a:off x="0" y="0"/>
          <a:ext cx="0" cy="0"/>
          <a:chOff x="0" y="0"/>
          <a:chExt cx="0" cy="0"/>
        </a:xfrm>
      </p:grpSpPr>
      <p:sp>
        <p:nvSpPr>
          <p:cNvPr id="910" name="Google Shape;910;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1" name="Google Shape;911;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2" name="Google Shape;912;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0" name="Shape 920"/>
        <p:cNvGrpSpPr/>
        <p:nvPr/>
      </p:nvGrpSpPr>
      <p:grpSpPr>
        <a:xfrm>
          <a:off x="0" y="0"/>
          <a:ext cx="0" cy="0"/>
          <a:chOff x="0" y="0"/>
          <a:chExt cx="0" cy="0"/>
        </a:xfrm>
      </p:grpSpPr>
      <p:sp>
        <p:nvSpPr>
          <p:cNvPr id="921" name="Google Shape;921;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2" name="Google Shape;922;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23" name="Google Shape;923;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4" name="Shape 934"/>
        <p:cNvGrpSpPr/>
        <p:nvPr/>
      </p:nvGrpSpPr>
      <p:grpSpPr>
        <a:xfrm>
          <a:off x="0" y="0"/>
          <a:ext cx="0" cy="0"/>
          <a:chOff x="0" y="0"/>
          <a:chExt cx="0" cy="0"/>
        </a:xfrm>
      </p:grpSpPr>
      <p:sp>
        <p:nvSpPr>
          <p:cNvPr id="935" name="Google Shape;935;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36" name="Google Shape;936;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37" name="Google Shape;937;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3" name="Shape 943"/>
        <p:cNvGrpSpPr/>
        <p:nvPr/>
      </p:nvGrpSpPr>
      <p:grpSpPr>
        <a:xfrm>
          <a:off x="0" y="0"/>
          <a:ext cx="0" cy="0"/>
          <a:chOff x="0" y="0"/>
          <a:chExt cx="0" cy="0"/>
        </a:xfrm>
      </p:grpSpPr>
      <p:sp>
        <p:nvSpPr>
          <p:cNvPr id="944" name="Google Shape;944;g22951dd7a99_1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5" name="Google Shape;945;g22951dd7a99_1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6" name="Google Shape;946;g22951dd7a99_1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2" name="Shape 952"/>
        <p:cNvGrpSpPr/>
        <p:nvPr/>
      </p:nvGrpSpPr>
      <p:grpSpPr>
        <a:xfrm>
          <a:off x="0" y="0"/>
          <a:ext cx="0" cy="0"/>
          <a:chOff x="0" y="0"/>
          <a:chExt cx="0" cy="0"/>
        </a:xfrm>
      </p:grpSpPr>
      <p:sp>
        <p:nvSpPr>
          <p:cNvPr id="953" name="Google Shape;953;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4" name="Google Shape;954;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55" name="Google Shape;955;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5" name="Shape 965"/>
        <p:cNvGrpSpPr/>
        <p:nvPr/>
      </p:nvGrpSpPr>
      <p:grpSpPr>
        <a:xfrm>
          <a:off x="0" y="0"/>
          <a:ext cx="0" cy="0"/>
          <a:chOff x="0" y="0"/>
          <a:chExt cx="0" cy="0"/>
        </a:xfrm>
      </p:grpSpPr>
      <p:sp>
        <p:nvSpPr>
          <p:cNvPr id="966" name="Google Shape;966;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7" name="Google Shape;967;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8" name="Google Shape;968;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9" name="Shape 979"/>
        <p:cNvGrpSpPr/>
        <p:nvPr/>
      </p:nvGrpSpPr>
      <p:grpSpPr>
        <a:xfrm>
          <a:off x="0" y="0"/>
          <a:ext cx="0" cy="0"/>
          <a:chOff x="0" y="0"/>
          <a:chExt cx="0" cy="0"/>
        </a:xfrm>
      </p:grpSpPr>
      <p:sp>
        <p:nvSpPr>
          <p:cNvPr id="980" name="Google Shape;980;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1" name="Google Shape;981;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2" name="Google Shape;982;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1" name="Shape 991"/>
        <p:cNvGrpSpPr/>
        <p:nvPr/>
      </p:nvGrpSpPr>
      <p:grpSpPr>
        <a:xfrm>
          <a:off x="0" y="0"/>
          <a:ext cx="0" cy="0"/>
          <a:chOff x="0" y="0"/>
          <a:chExt cx="0" cy="0"/>
        </a:xfrm>
      </p:grpSpPr>
      <p:sp>
        <p:nvSpPr>
          <p:cNvPr id="992" name="Google Shape;992;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3" name="Google Shape;993;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4" name="Google Shape;994;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9" name="Shape 999"/>
        <p:cNvGrpSpPr/>
        <p:nvPr/>
      </p:nvGrpSpPr>
      <p:grpSpPr>
        <a:xfrm>
          <a:off x="0" y="0"/>
          <a:ext cx="0" cy="0"/>
          <a:chOff x="0" y="0"/>
          <a:chExt cx="0" cy="0"/>
        </a:xfrm>
      </p:grpSpPr>
      <p:sp>
        <p:nvSpPr>
          <p:cNvPr id="1000" name="Google Shape;1000;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1" name="Google Shape;1001;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2" name="Google Shape;1002;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7" name="Shape 1007"/>
        <p:cNvGrpSpPr/>
        <p:nvPr/>
      </p:nvGrpSpPr>
      <p:grpSpPr>
        <a:xfrm>
          <a:off x="0" y="0"/>
          <a:ext cx="0" cy="0"/>
          <a:chOff x="0" y="0"/>
          <a:chExt cx="0" cy="0"/>
        </a:xfrm>
      </p:grpSpPr>
      <p:sp>
        <p:nvSpPr>
          <p:cNvPr id="1008" name="Google Shape;1008;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9" name="Google Shape;1009;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0" name="Google Shape;1010;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5" name="Shape 1015"/>
        <p:cNvGrpSpPr/>
        <p:nvPr/>
      </p:nvGrpSpPr>
      <p:grpSpPr>
        <a:xfrm>
          <a:off x="0" y="0"/>
          <a:ext cx="0" cy="0"/>
          <a:chOff x="0" y="0"/>
          <a:chExt cx="0" cy="0"/>
        </a:xfrm>
      </p:grpSpPr>
      <p:sp>
        <p:nvSpPr>
          <p:cNvPr id="1016" name="Google Shape;1016;g22951048abd_0_9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7" name="Google Shape;1017;g22951048abd_0_9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8" name="Google Shape;1018;g22951048abd_0_9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3" name="Shape 1023"/>
        <p:cNvGrpSpPr/>
        <p:nvPr/>
      </p:nvGrpSpPr>
      <p:grpSpPr>
        <a:xfrm>
          <a:off x="0" y="0"/>
          <a:ext cx="0" cy="0"/>
          <a:chOff x="0" y="0"/>
          <a:chExt cx="0" cy="0"/>
        </a:xfrm>
      </p:grpSpPr>
      <p:sp>
        <p:nvSpPr>
          <p:cNvPr id="1024" name="Google Shape;1024;g22951048abd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25" name="Google Shape;1025;g22951048abd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6" name="Google Shape;1026;g22951048abd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1" name="Shape 1031"/>
        <p:cNvGrpSpPr/>
        <p:nvPr/>
      </p:nvGrpSpPr>
      <p:grpSpPr>
        <a:xfrm>
          <a:off x="0" y="0"/>
          <a:ext cx="0" cy="0"/>
          <a:chOff x="0" y="0"/>
          <a:chExt cx="0" cy="0"/>
        </a:xfrm>
      </p:grpSpPr>
      <p:sp>
        <p:nvSpPr>
          <p:cNvPr id="1032" name="Google Shape;1032;g267a9270b94_0_11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33" name="Google Shape;1033;g267a9270b94_0_117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34" name="Google Shape;1034;g267a9270b94_0_117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7a9270b94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7a9270b94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7a9270b94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g22dbd14cc83_0_1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8" name="Google Shape;858;g22dbd14cc83_0_1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9" name="Google Shape;859;g22dbd14cc83_0_1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1" name="Shape 871"/>
        <p:cNvGrpSpPr/>
        <p:nvPr/>
      </p:nvGrpSpPr>
      <p:grpSpPr>
        <a:xfrm>
          <a:off x="0" y="0"/>
          <a:ext cx="0" cy="0"/>
          <a:chOff x="0" y="0"/>
          <a:chExt cx="0" cy="0"/>
        </a:xfrm>
      </p:grpSpPr>
      <p:sp>
        <p:nvSpPr>
          <p:cNvPr id="872" name="Google Shape;872;g22dbd14cc83_0_12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3" name="Google Shape;873;g22dbd14cc83_0_12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4" name="Google Shape;874;g22dbd14cc83_0_12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1.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3.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3.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2.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3.png"/><Relationship Id="rId2" Type="http://schemas.openxmlformats.org/officeDocument/2006/relationships/image" Target="../media/image2.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png"/><Relationship Id="rId4" Type="http://schemas.openxmlformats.org/officeDocument/2006/relationships/image" Target="../media/image39.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schl41demo.staywellhealthlibrary.com/Search/85,P01359" TargetMode="Externa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Search/85,P01350" TargetMode="External"/><Relationship Id="rId4" Type="http://schemas.openxmlformats.org/officeDocument/2006/relationships/hyperlink" Target="https://schl41demo.staywellhealthlibrary.com/Search/85,P04450" TargetMode="External"/><Relationship Id="rId5" Type="http://schemas.openxmlformats.org/officeDocument/2006/relationships/hyperlink" Target="https://schl41demo.staywellhealthlibrary.com/Search/90,P01929" TargetMode="External"/><Relationship Id="rId6" Type="http://schemas.openxmlformats.org/officeDocument/2006/relationships/image" Target="../media/image3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3.xml"/><Relationship Id="rId3" Type="http://schemas.openxmlformats.org/officeDocument/2006/relationships/image" Target="../media/image43.jpg"/><Relationship Id="rId4" Type="http://schemas.openxmlformats.org/officeDocument/2006/relationships/hyperlink" Target="https://clientsupport.staywell.com/index.php"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image" Target="../media/image4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hyperlink" Target="https://clientsupport.staywell.com/index.php" TargetMode="External"/><Relationship Id="rId4" Type="http://schemas.openxmlformats.org/officeDocument/2006/relationships/image" Target="../media/image46.png"/><Relationship Id="rId5" Type="http://schemas.openxmlformats.org/officeDocument/2006/relationships/image" Target="../media/image4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6.xml"/><Relationship Id="rId3" Type="http://schemas.openxmlformats.org/officeDocument/2006/relationships/image" Target="../media/image47.jpg"/><Relationship Id="rId4" Type="http://schemas.openxmlformats.org/officeDocument/2006/relationships/hyperlink" Target="https://schl41demo.staywellhealthlibrary.com/InteractiveTools/Quizzes/40,SummerSunQuiz" TargetMode="External"/><Relationship Id="rId5" Type="http://schemas.openxmlformats.org/officeDocument/2006/relationships/hyperlink" Target="https://schl41demo.staywellhealthlibrary.com/40,MelanomaSkinCancerCaQuiz" TargetMode="External"/><Relationship Id="rId6" Type="http://schemas.openxmlformats.org/officeDocument/2006/relationships/hyperlink" Target="https://schl41demo.staywellhealthlibrary.com/Search/40,PsoriasisQuiz"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45.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8.xml"/><Relationship Id="rId3" Type="http://schemas.openxmlformats.org/officeDocument/2006/relationships/image" Target="../media/image41.jp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schl41demo.staywellhealthlibrary.com/85,p01336" TargetMode="External"/><Relationship Id="rId4" Type="http://schemas.openxmlformats.org/officeDocument/2006/relationships/hyperlink" Target="https://schl41demo.staywellhealthlibrary.com/85,p04436" TargetMode="External"/><Relationship Id="rId9" Type="http://schemas.openxmlformats.org/officeDocument/2006/relationships/hyperlink" Target="https://schl41demo.staywellhealthlibrary.com/85,p00301" TargetMode="External"/><Relationship Id="rId5" Type="http://schemas.openxmlformats.org/officeDocument/2006/relationships/hyperlink" Target="https://schl41demo.staywellhealthlibrary.com/Search/85,P01342" TargetMode="External"/><Relationship Id="rId6" Type="http://schemas.openxmlformats.org/officeDocument/2006/relationships/hyperlink" Target="https://schl41demo.staywellhealthlibrary.com/Search/85,P04442" TargetMode="External"/><Relationship Id="rId7" Type="http://schemas.openxmlformats.org/officeDocument/2006/relationships/hyperlink" Target="https://schl41demo.staywellhealthlibrary.com/85,P00278" TargetMode="External"/><Relationship Id="rId8" Type="http://schemas.openxmlformats.org/officeDocument/2006/relationships/hyperlink" Target="https://schl41demo.staywellhealthlibrary.com/85,P03397" TargetMode="External"/><Relationship Id="rId10" Type="http://schemas.openxmlformats.org/officeDocument/2006/relationships/hyperlink" Target="https://schl41demo.staywellhealthlibrary.com/85,p03420"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4.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schl41demo.staywellhealthlibrary.com/85,p01351" TargetMode="External"/><Relationship Id="rId4" Type="http://schemas.openxmlformats.org/officeDocument/2006/relationships/hyperlink" Target="https://schl41demo.staywellhealthlibrary.com/85,p04451" TargetMode="External"/><Relationship Id="rId9" Type="http://schemas.openxmlformats.org/officeDocument/2006/relationships/hyperlink" Target="https://schl41demo.staywellhealthlibrary.com/Search/90,p01929" TargetMode="External"/><Relationship Id="rId5" Type="http://schemas.openxmlformats.org/officeDocument/2006/relationships/hyperlink" Target="https://schl41demo.staywellhealthlibrary.com/Search/85,P00317" TargetMode="External"/><Relationship Id="rId6" Type="http://schemas.openxmlformats.org/officeDocument/2006/relationships/hyperlink" Target="https://schl41demo.staywellhealthlibrary.com/Search/85,P03436" TargetMode="External"/><Relationship Id="rId7" Type="http://schemas.openxmlformats.org/officeDocument/2006/relationships/hyperlink" Target="https://schl41demo.staywellhealthlibrary.com/85,p00323" TargetMode="External"/><Relationship Id="rId8" Type="http://schemas.openxmlformats.org/officeDocument/2006/relationships/hyperlink" Target="https://schl41demo.staywellhealthlibrary.com/85,p03442" TargetMode="External"/><Relationship Id="rId10" Type="http://schemas.openxmlformats.org/officeDocument/2006/relationships/hyperlink" Target="https://schl41demo.staywellhealthlibrary.com/Search/90,p05033"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schl41demo.staywellhealthlibrary.com/Search/85,P01350" TargetMode="External"/><Relationship Id="rId4" Type="http://schemas.openxmlformats.org/officeDocument/2006/relationships/hyperlink" Target="https://schl41demo.staywellhealthlibrary.com/Search/85,P04450" TargetMode="External"/><Relationship Id="rId9" Type="http://schemas.openxmlformats.org/officeDocument/2006/relationships/hyperlink" Target="https://schl41demo.staywellhealthlibrary.com/40,MelanomaSkinCancerCaQuiz" TargetMode="External"/><Relationship Id="rId5" Type="http://schemas.openxmlformats.org/officeDocument/2006/relationships/hyperlink" Target="https://schl41demo.staywellhealthlibrary.com/85,P01354" TargetMode="External"/><Relationship Id="rId6" Type="http://schemas.openxmlformats.org/officeDocument/2006/relationships/hyperlink" Target="https://schl41demo.staywellhealthlibrary.com/85,P04454" TargetMode="External"/><Relationship Id="rId7" Type="http://schemas.openxmlformats.org/officeDocument/2006/relationships/hyperlink" Target="https://schl41demo.staywellhealthlibrary.com/Search/85,p01335" TargetMode="External"/><Relationship Id="rId8" Type="http://schemas.openxmlformats.org/officeDocument/2006/relationships/hyperlink" Target="https://schl41demo.staywellhealthlibrary.com/Search/85,p04435"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hyperlink" Target="https://schl41demo.staywellhealthlibrary.com/85,p00306" TargetMode="External"/><Relationship Id="rId4" Type="http://schemas.openxmlformats.org/officeDocument/2006/relationships/hyperlink" Target="https://schl41demo.staywellhealthlibrary.com/85,p03425" TargetMode="External"/><Relationship Id="rId9" Type="http://schemas.openxmlformats.org/officeDocument/2006/relationships/hyperlink" Target="https://schl41demo.staywellhealthlibrary.com/Search/85,p00326" TargetMode="External"/><Relationship Id="rId5" Type="http://schemas.openxmlformats.org/officeDocument/2006/relationships/hyperlink" Target="https://schl41demo.staywellhealthlibrary.com/85,P00257" TargetMode="External"/><Relationship Id="rId6" Type="http://schemas.openxmlformats.org/officeDocument/2006/relationships/hyperlink" Target="https://schl41demo.staywellhealthlibrary.com/85,P03376" TargetMode="External"/><Relationship Id="rId7" Type="http://schemas.openxmlformats.org/officeDocument/2006/relationships/hyperlink" Target="https://schl41demo.staywellhealthlibrary.com/Search/85,p00308" TargetMode="External"/><Relationship Id="rId8" Type="http://schemas.openxmlformats.org/officeDocument/2006/relationships/hyperlink" Target="https://schl41demo.staywellhealthlibrary.com/Search/85,P03427" TargetMode="External"/><Relationship Id="rId10" Type="http://schemas.openxmlformats.org/officeDocument/2006/relationships/hyperlink" Target="https://schl41demo.staywellhealthlibrary.com/Search/85,p03445"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hyperlink" Target="https://schl41demo.staywellhealthlibrary.com/85,P00254" TargetMode="External"/><Relationship Id="rId4" Type="http://schemas.openxmlformats.org/officeDocument/2006/relationships/hyperlink" Target="https://schl41demo.staywellhealthlibrary.com/85,P03373" TargetMode="External"/><Relationship Id="rId9" Type="http://schemas.openxmlformats.org/officeDocument/2006/relationships/hyperlink" Target="https://schl41demo.staywellhealthlibrary.com/90,P01898" TargetMode="External"/><Relationship Id="rId5" Type="http://schemas.openxmlformats.org/officeDocument/2006/relationships/hyperlink" Target="https://schl41demo.staywellhealthlibrary.com/134,7" TargetMode="External"/><Relationship Id="rId6" Type="http://schemas.openxmlformats.org/officeDocument/2006/relationships/hyperlink" Target="https://schl41demo.staywellhealthlibrary.com/56,2539" TargetMode="External"/><Relationship Id="rId7" Type="http://schemas.openxmlformats.org/officeDocument/2006/relationships/hyperlink" Target="https://schl41demo.staywellhealthlibrary.com/90,p01895" TargetMode="External"/><Relationship Id="rId8" Type="http://schemas.openxmlformats.org/officeDocument/2006/relationships/hyperlink" Target="https://schl41demo.staywellhealthlibrary.com/90,P04998" TargetMode="External"/><Relationship Id="rId10" Type="http://schemas.openxmlformats.org/officeDocument/2006/relationships/hyperlink" Target="https://schl41demo.staywellhealthlibrary.com/Library/DiseasesConditions/Pediatric/90,P05001"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0.png"/><Relationship Id="rId8" Type="http://schemas.openxmlformats.org/officeDocument/2006/relationships/image" Target="../media/image3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33.png"/><Relationship Id="rId4" Type="http://schemas.openxmlformats.org/officeDocument/2006/relationships/image" Target="../media/image28.png"/><Relationship Id="rId5"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0.png"/><Relationship Id="rId8" Type="http://schemas.openxmlformats.org/officeDocument/2006/relationships/image" Target="../media/image3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8.jpg"/><Relationship Id="rId4" Type="http://schemas.openxmlformats.org/officeDocument/2006/relationships/hyperlink" Target="https://clientsupport.staywell.com/index.php"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Library/DiseasesConditions/Adult/Skin/85,P01351" TargetMode="External"/><Relationship Id="rId4" Type="http://schemas.openxmlformats.org/officeDocument/2006/relationships/hyperlink" Target="https://schl41demo.staywellhealthlibrary.com/spanish/DiseasesConditions/Adult/Skin/85,P04451" TargetMode="External"/><Relationship Id="rId9" Type="http://schemas.openxmlformats.org/officeDocument/2006/relationships/image" Target="../media/image22.jpg"/><Relationship Id="rId5" Type="http://schemas.openxmlformats.org/officeDocument/2006/relationships/hyperlink" Target="https://schl41demo.staywellhealthlibrary.com/Search/6,1659969116" TargetMode="External"/><Relationship Id="rId6" Type="http://schemas.openxmlformats.org/officeDocument/2006/relationships/hyperlink" Target="https://schl41demo.staywellhealthlibrary.com/Library/DiseasesConditions/Adult/Skin/85,P01359" TargetMode="External"/><Relationship Id="rId7" Type="http://schemas.openxmlformats.org/officeDocument/2006/relationships/hyperlink" Target="https://schl41demo.staywellhealthlibrary.com/spanish/DiseasesConditions/Adult/Skin/85,P04459" TargetMode="External"/><Relationship Id="rId8" Type="http://schemas.openxmlformats.org/officeDocument/2006/relationships/image" Target="../media/image21.jpg"/><Relationship Id="rId11" Type="http://schemas.openxmlformats.org/officeDocument/2006/relationships/image" Target="../media/image20.png"/><Relationship Id="rId10" Type="http://schemas.openxmlformats.org/officeDocument/2006/relationships/image" Target="../media/image2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InteractiveTools/Quizzes/40,SummerSunQuiz" TargetMode="External"/><Relationship Id="rId4" Type="http://schemas.openxmlformats.org/officeDocument/2006/relationships/hyperlink" Target="https://schl41demo.staywellhealthlibrary.com/Library/DiseasesConditions/Adult/Skin/34,17257-1" TargetMode="External"/><Relationship Id="rId9" Type="http://schemas.openxmlformats.org/officeDocument/2006/relationships/image" Target="../media/image30.png"/><Relationship Id="rId5" Type="http://schemas.openxmlformats.org/officeDocument/2006/relationships/hyperlink" Target="https://schl41demo.staywellhealthlibrary.com/MultimediaRoom/VideoLibrary/?e=0#player:138,v1091" TargetMode="External"/><Relationship Id="rId6" Type="http://schemas.openxmlformats.org/officeDocument/2006/relationships/hyperlink" Target="https://schl41demo.staywellhealthlibrary.com/spanish/VideoLibrary/?e=0#player:138,W1813" TargetMode="External"/><Relationship Id="rId7" Type="http://schemas.openxmlformats.org/officeDocument/2006/relationships/image" Target="../media/image26.jpg"/><Relationship Id="rId8" Type="http://schemas.openxmlformats.org/officeDocument/2006/relationships/image" Target="../media/image29.jpg"/><Relationship Id="rId10" Type="http://schemas.openxmlformats.org/officeDocument/2006/relationships/image" Target="../media/image2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20.png"/><Relationship Id="rId4" Type="http://schemas.openxmlformats.org/officeDocument/2006/relationships/hyperlink" Target="https://schl41demo.staywellhealthlibrary.com/Search/6,1650814745" TargetMode="External"/><Relationship Id="rId9" Type="http://schemas.openxmlformats.org/officeDocument/2006/relationships/image" Target="../media/image32.png"/><Relationship Id="rId5" Type="http://schemas.openxmlformats.org/officeDocument/2006/relationships/hyperlink" Target="https://schl41demo.staywellhealthlibrary.com/Search/85,P00323" TargetMode="External"/><Relationship Id="rId6" Type="http://schemas.openxmlformats.org/officeDocument/2006/relationships/hyperlink" Target="https://schl41demo.staywellhealthlibrary.com/Library/DiseasesConditions/Adult/Skin/85,P01342" TargetMode="External"/><Relationship Id="rId7" Type="http://schemas.openxmlformats.org/officeDocument/2006/relationships/hyperlink" Target="https://schl41demo.staywellhealthlibrary.com/spanish/DiseasesConditions/Adult/Skin/85,P04442" TargetMode="External"/><Relationship Id="rId8" Type="http://schemas.openxmlformats.org/officeDocument/2006/relationships/image" Target="../media/image31.png"/><Relationship Id="rId10" Type="http://schemas.openxmlformats.org/officeDocument/2006/relationships/image" Target="../media/image3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Library/DiseasesConditions/Adult/Skin/85,P01350" TargetMode="External"/><Relationship Id="rId4" Type="http://schemas.openxmlformats.org/officeDocument/2006/relationships/hyperlink" Target="https://schl41demo.staywellhealthlibrary.com/spanish/DiseasesConditions/Adult/Skin/85,P04450" TargetMode="External"/><Relationship Id="rId9" Type="http://schemas.openxmlformats.org/officeDocument/2006/relationships/image" Target="../media/image37.jpg"/><Relationship Id="rId5" Type="http://schemas.openxmlformats.org/officeDocument/2006/relationships/hyperlink" Target="https://schl41demo.staywellhealthlibrary.com/Library/DiseasesConditions/Adult/Skin/85,P01350" TargetMode="External"/><Relationship Id="rId6" Type="http://schemas.openxmlformats.org/officeDocument/2006/relationships/hyperlink" Target="https://schl41demo.staywellhealthlibrary.com/spanish/DiseasesConditions/Adult/Skin/85,P04450" TargetMode="External"/><Relationship Id="rId7" Type="http://schemas.openxmlformats.org/officeDocument/2006/relationships/image" Target="../media/image30.png"/><Relationship Id="rId8" Type="http://schemas.openxmlformats.org/officeDocument/2006/relationships/image" Target="../media/image3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85" r="16678" t="0"/>
          <a:stretch/>
        </p:blipFill>
        <p:spPr>
          <a:xfrm>
            <a:off x="7025175" y="-4532225"/>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a:t>
            </a:r>
            <a:r>
              <a:rPr lang="en-US"/>
              <a:t>Healthy Skin &amp; Sun Safety</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pic>
        <p:nvPicPr>
          <p:cNvPr id="890" name="Google Shape;890;p90"/>
          <p:cNvPicPr preferRelativeResize="0"/>
          <p:nvPr>
            <p:ph idx="2" type="pic"/>
          </p:nvPr>
        </p:nvPicPr>
        <p:blipFill rotWithShape="1">
          <a:blip r:embed="rId3">
            <a:alphaModFix/>
          </a:blip>
          <a:srcRect b="0" l="19959" r="16576" t="0"/>
          <a:stretch/>
        </p:blipFill>
        <p:spPr>
          <a:xfrm flipH="1">
            <a:off x="6458875" y="416100"/>
            <a:ext cx="5733300" cy="6025800"/>
          </a:xfrm>
          <a:prstGeom prst="flowChartDelay">
            <a:avLst/>
          </a:prstGeom>
        </p:spPr>
      </p:pic>
      <p:sp>
        <p:nvSpPr>
          <p:cNvPr id="891" name="Google Shape;891;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2" name="Google Shape;892;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3" name="Google Shape;893;p90"/>
          <p:cNvSpPr txBox="1"/>
          <p:nvPr>
            <p:ph idx="1" type="body"/>
          </p:nvPr>
        </p:nvSpPr>
        <p:spPr>
          <a:xfrm>
            <a:off x="740675" y="2704850"/>
            <a:ext cx="5463300" cy="3349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and dermatology care teams by highlighting a specialist or nurse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4" name="Google Shape;894;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skin health-related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95" name="Google Shape;895;p90"/>
          <p:cNvSpPr/>
          <p:nvPr/>
        </p:nvSpPr>
        <p:spPr>
          <a:xfrm flipH="1">
            <a:off x="6134450" y="3443875"/>
            <a:ext cx="3027900" cy="2930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6" name="Google Shape;896;p90"/>
          <p:cNvSpPr txBox="1"/>
          <p:nvPr/>
        </p:nvSpPr>
        <p:spPr>
          <a:xfrm>
            <a:off x="6226175" y="3430225"/>
            <a:ext cx="2684700" cy="253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300">
                <a:solidFill>
                  <a:schemeClr val="lt2"/>
                </a:solidFill>
                <a:latin typeface="Plus Jakarta Sans"/>
                <a:ea typeface="Plus Jakarta Sans"/>
                <a:cs typeface="Plus Jakarta Sans"/>
                <a:sym typeface="Plus Jakarta Sans"/>
              </a:rPr>
              <a:t>Top skin health keywords</a:t>
            </a:r>
            <a:endParaRPr b="1" sz="13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40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dermatologist near me</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skin cancer</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advanced dermatology</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pediatric dermatologist near me</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types of skin cancer</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skin cancer symptoms</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what does skin cancer look like</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skin cancer types</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signs of skin cancer</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skin cancer images</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dermatologist definition</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symptoms of skin cancer</a:t>
            </a:r>
            <a:endParaRPr sz="1000">
              <a:solidFill>
                <a:schemeClr val="lt2"/>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1" name="Shape 901"/>
        <p:cNvGrpSpPr/>
        <p:nvPr/>
      </p:nvGrpSpPr>
      <p:grpSpPr>
        <a:xfrm>
          <a:off x="0" y="0"/>
          <a:ext cx="0" cy="0"/>
          <a:chOff x="0" y="0"/>
          <a:chExt cx="0" cy="0"/>
        </a:xfrm>
      </p:grpSpPr>
      <p:sp>
        <p:nvSpPr>
          <p:cNvPr id="902" name="Google Shape;902;p91"/>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3" name="Google Shape;903;p91"/>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Don’t Get Burned by These 6 Sun Safety Myths</a:t>
            </a:r>
            <a:endParaRPr>
              <a:solidFill>
                <a:srgbClr val="000000"/>
              </a:solidFill>
              <a:latin typeface="Plus Jakarta Sans"/>
              <a:ea typeface="Plus Jakarta Sans"/>
              <a:cs typeface="Plus Jakarta Sans"/>
              <a:sym typeface="Plus Jakarta Sans"/>
            </a:endParaRPr>
          </a:p>
        </p:txBody>
      </p:sp>
      <p:sp>
        <p:nvSpPr>
          <p:cNvPr id="904" name="Google Shape;904;p91"/>
          <p:cNvSpPr txBox="1"/>
          <p:nvPr>
            <p:ph idx="2" type="body"/>
          </p:nvPr>
        </p:nvSpPr>
        <p:spPr>
          <a:xfrm>
            <a:off x="740675" y="1891425"/>
            <a:ext cx="8562900" cy="44514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Hold on to your beach hats, folks—it’s time to address a glaring nationwide issue. The American Academy of Dermatology (AAD) recently conducted a survey, quizzing 1,000 U.S. adults on the basics of skin cancer, tanning, and sun protection. The results are in, and a staggering one-third flunked the test.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To help close the gaps in our skin safety know-how, let’s turn up the heat on 6 common misconceptions: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1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a:solidFill>
                  <a:srgbClr val="000000"/>
                </a:solidFill>
                <a:latin typeface="Plus Jakarta Sans"/>
                <a:ea typeface="Plus Jakarta Sans"/>
                <a:cs typeface="Plus Jakarta Sans"/>
                <a:sym typeface="Plus Jakarta Sans"/>
              </a:rPr>
              <a:t>Myth #1: Tanning is harmless as long as you don’t burn.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Reality:</a:t>
            </a:r>
            <a:r>
              <a:rPr lang="en-US" sz="1200">
                <a:solidFill>
                  <a:srgbClr val="000000"/>
                </a:solidFill>
                <a:latin typeface="Plus Jakarta Sans"/>
                <a:ea typeface="Plus Jakarta Sans"/>
                <a:cs typeface="Plus Jakarta Sans"/>
                <a:sym typeface="Plus Jakarta Sans"/>
              </a:rPr>
              <a:t> Any change in the color of your skin after exposure to the sun’s ultraviolet (UV) rays is actually a sign of injury. What if the UV rays come from a tanning bed instead of the sun? They can still cause lasting skin damage.</a:t>
            </a:r>
            <a:endParaRPr sz="11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When it comes to sun safety, we’ve got your back … and face, and arms, and legs! Jump into our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UV radiation guide</a:t>
            </a:r>
            <a:r>
              <a:rPr i="1" lang="en-US" sz="1200">
                <a:solidFill>
                  <a:srgbClr val="000000"/>
                </a:solidFill>
                <a:latin typeface="Plus Jakarta Sans"/>
                <a:ea typeface="Plus Jakarta Sans"/>
                <a:cs typeface="Plus Jakarta Sans"/>
                <a:sym typeface="Plus Jakarta Sans"/>
              </a:rPr>
              <a:t> to learn more about these invisible rays and what they mean for your health.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a:solidFill>
                  <a:srgbClr val="000000"/>
                </a:solidFill>
                <a:latin typeface="Plus Jakarta Sans"/>
                <a:ea typeface="Plus Jakarta Sans"/>
                <a:cs typeface="Plus Jakarta Sans"/>
                <a:sym typeface="Plus Jakarta Sans"/>
              </a:rPr>
              <a:t>Myth #2: Having a “base tan” lowers the risk of getting skin cancer.</a:t>
            </a:r>
            <a:endParaRPr sz="11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Reality:</a:t>
            </a:r>
            <a:r>
              <a:rPr lang="en-US" sz="1200">
                <a:solidFill>
                  <a:srgbClr val="000000"/>
                </a:solidFill>
                <a:latin typeface="Plus Jakarta Sans"/>
                <a:ea typeface="Plus Jakarta Sans"/>
                <a:cs typeface="Plus Jakarta Sans"/>
                <a:sym typeface="Plus Jakarta Sans"/>
              </a:rPr>
              <a:t> Nope. A base tan only provides an SPF of about 2 to 4, barely a shadow of protection. If you want the look of a tan without the cancer risk (and early wrinkles), consider self-tanner instead. Just remember that it doesn’t keep you safe from the sun.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rPr b="1" lang="en-US">
                <a:solidFill>
                  <a:srgbClr val="000000"/>
                </a:solidFill>
                <a:latin typeface="Plus Jakarta Sans"/>
                <a:ea typeface="Plus Jakarta Sans"/>
                <a:cs typeface="Plus Jakarta Sans"/>
                <a:sym typeface="Plus Jakarta Sans"/>
              </a:rPr>
              <a:t>Myth #3: I have darker skin, so I don’t need sunscreen.</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Reality: </a:t>
            </a:r>
            <a:r>
              <a:rPr lang="en-US" sz="1200">
                <a:solidFill>
                  <a:srgbClr val="000000"/>
                </a:solidFill>
                <a:latin typeface="Plus Jakarta Sans"/>
                <a:ea typeface="Plus Jakarta Sans"/>
                <a:cs typeface="Plus Jakarta Sans"/>
                <a:sym typeface="Plus Jakarta Sans"/>
              </a:rPr>
              <a:t>While it’s true that darker skin naturally has more melanin, which does provide some protection, it doesn’t make you invincible to harmful UV rays. No matter your complexion, liberally applying sunscreen should be part of your sun-safety routine.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sp>
        <p:nvSpPr>
          <p:cNvPr id="905" name="Google Shape;905;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Dermatology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6" name="Google Shape;906;p91"/>
          <p:cNvGrpSpPr/>
          <p:nvPr/>
        </p:nvGrpSpPr>
        <p:grpSpPr>
          <a:xfrm>
            <a:off x="10219200" y="2637025"/>
            <a:ext cx="681600" cy="681600"/>
            <a:chOff x="10294125" y="1691525"/>
            <a:chExt cx="681600" cy="681600"/>
          </a:xfrm>
        </p:grpSpPr>
        <p:sp>
          <p:nvSpPr>
            <p:cNvPr id="907" name="Google Shape;907;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8" name="Google Shape;908;p91"/>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3" name="Shape 913"/>
        <p:cNvGrpSpPr/>
        <p:nvPr/>
      </p:nvGrpSpPr>
      <p:grpSpPr>
        <a:xfrm>
          <a:off x="0" y="0"/>
          <a:ext cx="0" cy="0"/>
          <a:chOff x="0" y="0"/>
          <a:chExt cx="0" cy="0"/>
        </a:xfrm>
      </p:grpSpPr>
      <p:sp>
        <p:nvSpPr>
          <p:cNvPr id="914" name="Google Shape;914;p92"/>
          <p:cNvSpPr txBox="1"/>
          <p:nvPr>
            <p:ph type="title"/>
          </p:nvPr>
        </p:nvSpPr>
        <p:spPr>
          <a:xfrm>
            <a:off x="740664" y="-39127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915" name="Google Shape;915;p92"/>
          <p:cNvSpPr txBox="1"/>
          <p:nvPr>
            <p:ph idx="2" type="body"/>
          </p:nvPr>
        </p:nvSpPr>
        <p:spPr>
          <a:xfrm>
            <a:off x="740675" y="1434225"/>
            <a:ext cx="8562900" cy="5177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Follow these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skin cancer prevention tips</a:t>
            </a:r>
            <a:r>
              <a:rPr i="1" lang="en-US" sz="1200">
                <a:solidFill>
                  <a:srgbClr val="000000"/>
                </a:solidFill>
                <a:latin typeface="Plus Jakarta Sans"/>
                <a:ea typeface="Plus Jakarta Sans"/>
                <a:cs typeface="Plus Jakarta Sans"/>
                <a:sym typeface="Plus Jakarta Sans"/>
              </a:rPr>
              <a:t> to keep your skin safe, healthy, and ready to outshine the sun! (Also available in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1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a:solidFill>
                  <a:srgbClr val="000000"/>
                </a:solidFill>
                <a:latin typeface="Plus Jakarta Sans"/>
                <a:ea typeface="Plus Jakarta Sans"/>
                <a:cs typeface="Plus Jakarta Sans"/>
                <a:sym typeface="Plus Jakarta Sans"/>
              </a:rPr>
              <a:t>Myth #4: SPF 30 protects you for 30 minutes.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Reality:</a:t>
            </a:r>
            <a:r>
              <a:rPr lang="en-US" sz="1200">
                <a:solidFill>
                  <a:srgbClr val="000000"/>
                </a:solidFill>
                <a:latin typeface="Plus Jakarta Sans"/>
                <a:ea typeface="Plus Jakarta Sans"/>
                <a:cs typeface="Plus Jakarta Sans"/>
                <a:sym typeface="Plus Jakarta Sans"/>
              </a:rPr>
              <a:t> If only it was that simple! However, SPF is actually based on the amount—not length—of sun exposure. While SPF 15 sunscreen is the lowest number allowed by the FDA, the AAD recommends using at least SPF 30, which blocks 97% of UVB rays.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a:solidFill>
                  <a:srgbClr val="000000"/>
                </a:solidFill>
                <a:latin typeface="Plus Jakarta Sans"/>
                <a:ea typeface="Plus Jakarta Sans"/>
                <a:cs typeface="Plus Jakarta Sans"/>
                <a:sym typeface="Plus Jakarta Sans"/>
              </a:rPr>
              <a:t>Myth #5: Sunscreens are packed with allergens.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Reality: </a:t>
            </a:r>
            <a:r>
              <a:rPr lang="en-US" sz="1200">
                <a:solidFill>
                  <a:srgbClr val="000000"/>
                </a:solidFill>
                <a:latin typeface="Plus Jakarta Sans"/>
                <a:ea typeface="Plus Jakarta Sans"/>
                <a:cs typeface="Plus Jakarta Sans"/>
                <a:sym typeface="Plus Jakarta Sans"/>
              </a:rPr>
              <a:t>Allergic reactions are few and far between. If you have sensitive skin, don’t shy away from sunscreen. Instead, look for labels with physical blockers, like zinc oxide and titanium dioxide. These sunscreens are less likely to cause allergic reactions than chemical ones. Also, experiment with lotions, creams, gels, ointments, sticks, and sprays to find your perfect sun protection.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1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a:solidFill>
                  <a:srgbClr val="000000"/>
                </a:solidFill>
                <a:latin typeface="Plus Jakarta Sans"/>
                <a:ea typeface="Plus Jakarta Sans"/>
                <a:cs typeface="Plus Jakarta Sans"/>
                <a:sym typeface="Plus Jakarta Sans"/>
              </a:rPr>
              <a:t>Myth #6: High SPF sunscreens can be applied less often.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Reality:</a:t>
            </a:r>
            <a:r>
              <a:rPr lang="en-US" sz="1200">
                <a:solidFill>
                  <a:srgbClr val="000000"/>
                </a:solidFill>
                <a:latin typeface="Plus Jakarta Sans"/>
                <a:ea typeface="Plus Jakarta Sans"/>
                <a:cs typeface="Plus Jakarta Sans"/>
                <a:sym typeface="Plus Jakarta Sans"/>
              </a:rPr>
              <a:t> Not true. You should reapply any sunscreen every 2 hours when outdoors, or more often if you’re sweating or swimming. Even water-resistant sunscreens only hold up for 40 to 80 minutes in the water. Check the product label for specifics.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Don’t forget: Little ones need protection from sizzling sun rays, too.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Click here</a:t>
            </a:r>
            <a:r>
              <a:rPr i="1" lang="en-US" sz="1200">
                <a:solidFill>
                  <a:srgbClr val="000000"/>
                </a:solidFill>
                <a:latin typeface="Plus Jakarta Sans"/>
                <a:ea typeface="Plus Jakarta Sans"/>
                <a:cs typeface="Plus Jakarta Sans"/>
                <a:sym typeface="Plus Jakarta Sans"/>
              </a:rPr>
              <a:t> to learn the first aid rules of sunburn—and how to prevent burns from happening in the first place. </a:t>
            </a:r>
            <a:endParaRPr i="1"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grpSp>
        <p:nvGrpSpPr>
          <p:cNvPr id="916" name="Google Shape;916;p92"/>
          <p:cNvGrpSpPr/>
          <p:nvPr/>
        </p:nvGrpSpPr>
        <p:grpSpPr>
          <a:xfrm>
            <a:off x="10219200" y="2637025"/>
            <a:ext cx="681600" cy="681600"/>
            <a:chOff x="10294125" y="2443000"/>
            <a:chExt cx="681600" cy="681600"/>
          </a:xfrm>
        </p:grpSpPr>
        <p:sp>
          <p:nvSpPr>
            <p:cNvPr id="917" name="Google Shape;917;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8" name="Google Shape;918;p92"/>
            <p:cNvPicPr preferRelativeResize="0"/>
            <p:nvPr/>
          </p:nvPicPr>
          <p:blipFill>
            <a:blip r:embed="rId6">
              <a:alphaModFix/>
            </a:blip>
            <a:stretch>
              <a:fillRect/>
            </a:stretch>
          </p:blipFill>
          <p:spPr>
            <a:xfrm>
              <a:off x="10401437" y="2562524"/>
              <a:ext cx="466975" cy="442550"/>
            </a:xfrm>
            <a:prstGeom prst="rect">
              <a:avLst/>
            </a:prstGeom>
            <a:noFill/>
            <a:ln>
              <a:noFill/>
            </a:ln>
          </p:spPr>
        </p:pic>
      </p:grpSp>
      <p:sp>
        <p:nvSpPr>
          <p:cNvPr id="919" name="Google Shape;919;p92"/>
          <p:cNvSpPr txBox="1"/>
          <p:nvPr/>
        </p:nvSpPr>
        <p:spPr>
          <a:xfrm>
            <a:off x="9566850" y="33529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4" name="Shape 924"/>
        <p:cNvGrpSpPr/>
        <p:nvPr/>
      </p:nvGrpSpPr>
      <p:grpSpPr>
        <a:xfrm>
          <a:off x="0" y="0"/>
          <a:ext cx="0" cy="0"/>
          <a:chOff x="0" y="0"/>
          <a:chExt cx="0" cy="0"/>
        </a:xfrm>
      </p:grpSpPr>
      <p:pic>
        <p:nvPicPr>
          <p:cNvPr id="925" name="Google Shape;925;p93"/>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26" name="Google Shape;926;p93"/>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7" name="Google Shape;927;p93"/>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8" name="Google Shape;928;p93"/>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29" name="Google Shape;929;p93"/>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30" name="Google Shape;930;p93"/>
          <p:cNvSpPr txBox="1"/>
          <p:nvPr>
            <p:ph idx="1" type="body"/>
          </p:nvPr>
        </p:nvSpPr>
        <p:spPr>
          <a:xfrm>
            <a:off x="533400" y="2614400"/>
            <a:ext cx="5733300" cy="23268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using sunscreen for healthier skin.</a:t>
            </a:r>
            <a:endParaRPr b="0" sz="1500">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31" name="Google Shape;931;p93"/>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32" name="Google Shape;932;p93"/>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33" name="Google Shape;933;p93"/>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lt2"/>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8" name="Shape 938"/>
        <p:cNvGrpSpPr/>
        <p:nvPr/>
      </p:nvGrpSpPr>
      <p:grpSpPr>
        <a:xfrm>
          <a:off x="0" y="0"/>
          <a:ext cx="0" cy="0"/>
          <a:chOff x="0" y="0"/>
          <a:chExt cx="0" cy="0"/>
        </a:xfrm>
      </p:grpSpPr>
      <p:sp>
        <p:nvSpPr>
          <p:cNvPr id="939" name="Google Shape;939;p94"/>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Skin health &amp; UV safety infographics</a:t>
            </a:r>
            <a:endParaRPr/>
          </a:p>
        </p:txBody>
      </p:sp>
      <p:sp>
        <p:nvSpPr>
          <p:cNvPr id="940" name="Google Shape;940;p94"/>
          <p:cNvSpPr txBox="1"/>
          <p:nvPr>
            <p:ph idx="1" type="body"/>
          </p:nvPr>
        </p:nvSpPr>
        <p:spPr>
          <a:xfrm>
            <a:off x="609600" y="14721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Raise awareness of sun safety and prevent lasting exposure. These graphics will raise awareness and help your audience understand more about skin health.</a:t>
            </a:r>
            <a:endParaRPr/>
          </a:p>
        </p:txBody>
      </p:sp>
      <p:pic>
        <p:nvPicPr>
          <p:cNvPr id="941" name="Google Shape;941;p94"/>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42" name="Google Shape;942;p94"/>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8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Which SPF is best?</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Learn the lingo</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Get the facts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Choose your SPF</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Check the label</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Find your favorite</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Follow the rules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Tans fade but sun damage last forever</a:t>
            </a:r>
            <a:endParaRPr>
              <a:solidFill>
                <a:srgbClr val="5E5E5E"/>
              </a:solidFill>
            </a:endParaRPr>
          </a:p>
          <a:p>
            <a:pPr indent="0" lvl="0" marL="0" rtl="0" algn="l">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7" name="Shape 947"/>
        <p:cNvGrpSpPr/>
        <p:nvPr/>
      </p:nvGrpSpPr>
      <p:grpSpPr>
        <a:xfrm>
          <a:off x="0" y="0"/>
          <a:ext cx="0" cy="0"/>
          <a:chOff x="0" y="0"/>
          <a:chExt cx="0" cy="0"/>
        </a:xfrm>
      </p:grpSpPr>
      <p:sp>
        <p:nvSpPr>
          <p:cNvPr id="948" name="Google Shape;948;p95"/>
          <p:cNvSpPr txBox="1"/>
          <p:nvPr>
            <p:ph idx="1" type="body"/>
          </p:nvPr>
        </p:nvSpPr>
        <p:spPr>
          <a:xfrm>
            <a:off x="533400" y="1681975"/>
            <a:ext cx="9512700" cy="6960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these bonus info</a:t>
            </a:r>
            <a:r>
              <a:rPr b="1" lang="en-US">
                <a:solidFill>
                  <a:srgbClr val="4C4C4C"/>
                </a:solidFill>
                <a:latin typeface="Plus Jakarta Sans"/>
                <a:ea typeface="Plus Jakarta Sans"/>
                <a:cs typeface="Plus Jakarta Sans"/>
                <a:sym typeface="Plus Jakarta Sans"/>
              </a:rPr>
              <a:t>graphics to continue to help your audience understand more about sunscreen safe and effective usage. Look for the PDFs in the zip file downloaded from the </a:t>
            </a:r>
            <a:r>
              <a:rPr b="1" lang="en-US"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Client Support Site</a:t>
            </a:r>
            <a:r>
              <a:rPr b="1" lang="en-US">
                <a:latin typeface="Plus Jakarta Sans"/>
                <a:ea typeface="Plus Jakarta Sans"/>
                <a:cs typeface="Plus Jakarta Sans"/>
                <a:sym typeface="Plus Jakarta Sans"/>
              </a:rPr>
              <a:t>.</a:t>
            </a:r>
            <a:endParaRPr b="1">
              <a:latin typeface="Plus Jakarta Sans"/>
              <a:ea typeface="Plus Jakarta Sans"/>
              <a:cs typeface="Plus Jakarta Sans"/>
              <a:sym typeface="Plus Jakarta Sans"/>
            </a:endParaRPr>
          </a:p>
        </p:txBody>
      </p:sp>
      <p:sp>
        <p:nvSpPr>
          <p:cNvPr id="949" name="Google Shape;949;p95"/>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Bonus skin</a:t>
            </a:r>
            <a:r>
              <a:rPr lang="en-US"/>
              <a:t> health infographics</a:t>
            </a:r>
            <a:endParaRPr/>
          </a:p>
        </p:txBody>
      </p:sp>
      <p:pic>
        <p:nvPicPr>
          <p:cNvPr id="950" name="Google Shape;950;p95"/>
          <p:cNvPicPr preferRelativeResize="0"/>
          <p:nvPr/>
        </p:nvPicPr>
        <p:blipFill rotWithShape="1">
          <a:blip r:embed="rId4">
            <a:alphaModFix/>
          </a:blip>
          <a:srcRect b="0" l="1361" r="0" t="0"/>
          <a:stretch/>
        </p:blipFill>
        <p:spPr>
          <a:xfrm>
            <a:off x="1589000" y="3138663"/>
            <a:ext cx="4137901" cy="2846924"/>
          </a:xfrm>
          <a:prstGeom prst="rect">
            <a:avLst/>
          </a:prstGeom>
          <a:noFill/>
          <a:ln>
            <a:noFill/>
          </a:ln>
        </p:spPr>
      </p:pic>
      <p:pic>
        <p:nvPicPr>
          <p:cNvPr id="951" name="Google Shape;951;p95"/>
          <p:cNvPicPr preferRelativeResize="0"/>
          <p:nvPr/>
        </p:nvPicPr>
        <p:blipFill>
          <a:blip r:embed="rId5">
            <a:alphaModFix/>
          </a:blip>
          <a:stretch>
            <a:fillRect/>
          </a:stretch>
        </p:blipFill>
        <p:spPr>
          <a:xfrm>
            <a:off x="6354426" y="3139975"/>
            <a:ext cx="4142232" cy="284692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6" name="Shape 956"/>
        <p:cNvGrpSpPr/>
        <p:nvPr/>
      </p:nvGrpSpPr>
      <p:grpSpPr>
        <a:xfrm>
          <a:off x="0" y="0"/>
          <a:ext cx="0" cy="0"/>
          <a:chOff x="0" y="0"/>
          <a:chExt cx="0" cy="0"/>
        </a:xfrm>
      </p:grpSpPr>
      <p:pic>
        <p:nvPicPr>
          <p:cNvPr id="957" name="Google Shape;957;p96"/>
          <p:cNvPicPr preferRelativeResize="0"/>
          <p:nvPr>
            <p:ph idx="2" type="pic"/>
          </p:nvPr>
        </p:nvPicPr>
        <p:blipFill rotWithShape="1">
          <a:blip r:embed="rId3">
            <a:alphaModFix/>
          </a:blip>
          <a:srcRect b="0" l="18245" r="18245" t="0"/>
          <a:stretch/>
        </p:blipFill>
        <p:spPr>
          <a:xfrm flipH="1">
            <a:off x="6458875" y="416100"/>
            <a:ext cx="5733300" cy="6025800"/>
          </a:xfrm>
          <a:prstGeom prst="flowChartDelay">
            <a:avLst/>
          </a:prstGeom>
        </p:spPr>
      </p:pic>
      <p:sp>
        <p:nvSpPr>
          <p:cNvPr id="958" name="Google Shape;958;p9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9" name="Google Shape;959;p9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0" name="Google Shape;960;p96"/>
          <p:cNvSpPr txBox="1"/>
          <p:nvPr/>
        </p:nvSpPr>
        <p:spPr>
          <a:xfrm>
            <a:off x="5831550" y="5006600"/>
            <a:ext cx="20370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Add a custom banner to your site by reaching out to our Help Desk</a:t>
            </a:r>
            <a:endParaRPr b="1" sz="2000">
              <a:solidFill>
                <a:schemeClr val="lt2"/>
              </a:solidFill>
              <a:latin typeface="Plus Jakarta Sans"/>
              <a:ea typeface="Plus Jakarta Sans"/>
              <a:cs typeface="Plus Jakarta Sans"/>
              <a:sym typeface="Plus Jakarta Sans"/>
            </a:endParaRPr>
          </a:p>
        </p:txBody>
      </p:sp>
      <p:sp>
        <p:nvSpPr>
          <p:cNvPr id="961" name="Google Shape;961;p96"/>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(CHL) </a:t>
            </a:r>
            <a:r>
              <a:rPr lang="en-US"/>
              <a:t>r</a:t>
            </a:r>
            <a:r>
              <a:rPr lang="en-US"/>
              <a:t>esources</a:t>
            </a:r>
            <a:endParaRPr/>
          </a:p>
        </p:txBody>
      </p:sp>
      <p:sp>
        <p:nvSpPr>
          <p:cNvPr id="962" name="Google Shape;962;p96"/>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a:t>
            </a:r>
            <a:r>
              <a:rPr b="1" lang="en-US" sz="1210">
                <a:solidFill>
                  <a:srgbClr val="4C4C4C"/>
                </a:solidFill>
                <a:latin typeface="Plus Jakarta Sans"/>
                <a:ea typeface="Plus Jakarta Sans"/>
                <a:cs typeface="Plus Jakarta Sans"/>
                <a:sym typeface="Plus Jakarta Sans"/>
              </a:rPr>
              <a:t> (CHL) </a:t>
            </a:r>
            <a:r>
              <a:rPr b="1" lang="en-US" sz="1210">
                <a:solidFill>
                  <a:srgbClr val="4C4C4C"/>
                </a:solidFill>
                <a:latin typeface="Plus Jakarta Sans"/>
                <a:ea typeface="Plus Jakarta Sans"/>
                <a:cs typeface="Plus Jakarta Sans"/>
                <a:sym typeface="Plus Jakarta Sans"/>
              </a:rPr>
              <a:t>contains answers to common questions that people have about healthy skin-related health topics, preventive health, and self-care. </a:t>
            </a:r>
            <a:endParaRPr b="1" sz="1395">
              <a:latin typeface="Plus Jakarta Sans"/>
              <a:ea typeface="Plus Jakarta Sans"/>
              <a:cs typeface="Plus Jakarta Sans"/>
              <a:sym typeface="Plus Jakarta Sans"/>
            </a:endParaRPr>
          </a:p>
        </p:txBody>
      </p:sp>
      <p:sp>
        <p:nvSpPr>
          <p:cNvPr id="963" name="Google Shape;963;p96"/>
          <p:cNvSpPr txBox="1"/>
          <p:nvPr>
            <p:ph idx="1" type="body"/>
          </p:nvPr>
        </p:nvSpPr>
        <p:spPr>
          <a:xfrm>
            <a:off x="723900" y="2484975"/>
            <a:ext cx="5115900" cy="2958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Century Gothic"/>
                <a:ea typeface="Century Gothic"/>
                <a:cs typeface="Century Gothic"/>
                <a:sym typeface="Century Gothic"/>
                <a:hlinkClick r:id="rId4">
                  <a:extLst>
                    <a:ext uri="{A12FA001-AC4F-418D-AE19-62706E023703}">
                      <ahyp:hlinkClr val="tx"/>
                    </a:ext>
                  </a:extLst>
                </a:hlinkClick>
              </a:rPr>
              <a:t>Summer Sun Quiz</a:t>
            </a:r>
            <a:endParaRPr b="0" sz="1200">
              <a:solidFill>
                <a:schemeClr val="accent3"/>
              </a:solidFill>
              <a:latin typeface="Century Gothic"/>
              <a:ea typeface="Century Gothic"/>
              <a:cs typeface="Century Gothic"/>
              <a:sym typeface="Century Gothic"/>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Century Gothic"/>
                <a:ea typeface="Century Gothic"/>
                <a:cs typeface="Century Gothic"/>
                <a:sym typeface="Century Gothic"/>
                <a:hlinkClick r:id="rId5">
                  <a:extLst>
                    <a:ext uri="{A12FA001-AC4F-418D-AE19-62706E023703}">
                      <ahyp:hlinkClr val="tx"/>
                    </a:ext>
                  </a:extLst>
                </a:hlinkClick>
              </a:rPr>
              <a:t>Melanoma Quiz</a:t>
            </a:r>
            <a:endParaRPr b="0" sz="1200">
              <a:solidFill>
                <a:schemeClr val="accent3"/>
              </a:solidFill>
              <a:latin typeface="Century Gothic"/>
              <a:ea typeface="Century Gothic"/>
              <a:cs typeface="Century Gothic"/>
              <a:sym typeface="Century Gothic"/>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Century Gothic"/>
                <a:ea typeface="Century Gothic"/>
                <a:cs typeface="Century Gothic"/>
                <a:sym typeface="Century Gothic"/>
                <a:hlinkClick r:id="rId6">
                  <a:extLst>
                    <a:ext uri="{A12FA001-AC4F-418D-AE19-62706E023703}">
                      <ahyp:hlinkClr val="tx"/>
                    </a:ext>
                  </a:extLst>
                </a:hlinkClick>
              </a:rPr>
              <a:t>Psoriasis Quiz</a:t>
            </a:r>
            <a:endParaRPr b="0" sz="1200">
              <a:solidFill>
                <a:schemeClr val="accent3"/>
              </a:solidFill>
              <a:highlight>
                <a:srgbClr val="FFFFFF"/>
              </a:highlight>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964" name="Google Shape;964;p96"/>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9" name="Shape 969"/>
        <p:cNvGrpSpPr/>
        <p:nvPr/>
      </p:nvGrpSpPr>
      <p:grpSpPr>
        <a:xfrm>
          <a:off x="0" y="0"/>
          <a:ext cx="0" cy="0"/>
          <a:chOff x="0" y="0"/>
          <a:chExt cx="0" cy="0"/>
        </a:xfrm>
      </p:grpSpPr>
      <p:sp>
        <p:nvSpPr>
          <p:cNvPr id="970" name="Google Shape;970;p97"/>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 ADD THE BANNER: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71" name="Google Shape;971;p97"/>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72" name="Google Shape;972;p9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 a banner to your CHL site</a:t>
            </a:r>
            <a:endParaRPr/>
          </a:p>
        </p:txBody>
      </p:sp>
      <p:pic>
        <p:nvPicPr>
          <p:cNvPr id="973" name="Google Shape;973;p97"/>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74" name="Google Shape;974;p97"/>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75" name="Google Shape;975;p97"/>
          <p:cNvGrpSpPr/>
          <p:nvPr/>
        </p:nvGrpSpPr>
        <p:grpSpPr>
          <a:xfrm>
            <a:off x="2370600" y="5227825"/>
            <a:ext cx="681600" cy="681600"/>
            <a:chOff x="10294125" y="2443000"/>
            <a:chExt cx="681600" cy="681600"/>
          </a:xfrm>
        </p:grpSpPr>
        <p:sp>
          <p:nvSpPr>
            <p:cNvPr id="976" name="Google Shape;976;p97"/>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77" name="Google Shape;977;p97"/>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78" name="Google Shape;978;p97"/>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3" name="Shape 983"/>
        <p:cNvGrpSpPr/>
        <p:nvPr/>
      </p:nvGrpSpPr>
      <p:grpSpPr>
        <a:xfrm>
          <a:off x="0" y="0"/>
          <a:ext cx="0" cy="0"/>
          <a:chOff x="0" y="0"/>
          <a:chExt cx="0" cy="0"/>
        </a:xfrm>
      </p:grpSpPr>
      <p:sp>
        <p:nvSpPr>
          <p:cNvPr id="984" name="Google Shape;984;p98"/>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85" name="Google Shape;985;p98"/>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986" name="Google Shape;986;p98"/>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87" name="Google Shape;987;p98"/>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88" name="Google Shape;988;p98"/>
          <p:cNvGrpSpPr/>
          <p:nvPr/>
        </p:nvGrpSpPr>
        <p:grpSpPr>
          <a:xfrm>
            <a:off x="2657375" y="3637800"/>
            <a:ext cx="681600" cy="681600"/>
            <a:chOff x="10294125" y="1691525"/>
            <a:chExt cx="681600" cy="681600"/>
          </a:xfrm>
        </p:grpSpPr>
        <p:sp>
          <p:nvSpPr>
            <p:cNvPr id="989" name="Google Shape;989;p9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90" name="Google Shape;990;p98"/>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5" name="Shape 995"/>
        <p:cNvGrpSpPr/>
        <p:nvPr/>
      </p:nvGrpSpPr>
      <p:grpSpPr>
        <a:xfrm>
          <a:off x="0" y="0"/>
          <a:ext cx="0" cy="0"/>
          <a:chOff x="0" y="0"/>
          <a:chExt cx="0" cy="0"/>
        </a:xfrm>
      </p:grpSpPr>
      <p:sp>
        <p:nvSpPr>
          <p:cNvPr id="996" name="Google Shape;996;p99"/>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97" name="Google Shape;997;p99"/>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98" name="Google Shape;998;p99"/>
          <p:cNvGraphicFramePr/>
          <p:nvPr/>
        </p:nvGraphicFramePr>
        <p:xfrm>
          <a:off x="724801" y="2010675"/>
          <a:ext cx="3000000" cy="3000000"/>
        </p:xfrm>
        <a:graphic>
          <a:graphicData uri="http://schemas.openxmlformats.org/drawingml/2006/table">
            <a:tbl>
              <a:tblPr>
                <a:noFill/>
                <a:tableStyleId>{E6FF9256-01FE-47D8-9F58-DEEACBFCC9FE}</a:tableStyleId>
              </a:tblPr>
              <a:tblGrid>
                <a:gridCol w="1758050"/>
                <a:gridCol w="2404650"/>
                <a:gridCol w="6466300"/>
              </a:tblGrid>
              <a:tr h="4718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634250">
                <a:tc rowSpan="4">
                  <a:txBody>
                    <a:bodyPr/>
                    <a:lstStyle/>
                    <a:p>
                      <a:pPr indent="0" lvl="0" marL="0" marR="0" rtl="0" algn="l">
                        <a:lnSpc>
                          <a:spcPct val="100000"/>
                        </a:lnSpc>
                        <a:spcBef>
                          <a:spcPts val="0"/>
                        </a:spcBef>
                        <a:spcAft>
                          <a:spcPts val="0"/>
                        </a:spcAft>
                        <a:buClr>
                          <a:srgbClr val="000000"/>
                        </a:buClr>
                        <a:buSzPts val="1100"/>
                        <a:buFont typeface="Arial"/>
                        <a:buNone/>
                      </a:pPr>
                      <a:r>
                        <a:rPr lang="en-US">
                          <a:solidFill>
                            <a:schemeClr val="lt2"/>
                          </a:solidFill>
                          <a:latin typeface="Plus Jakarta Sans"/>
                          <a:ea typeface="Plus Jakarta Sans"/>
                          <a:cs typeface="Plus Jakarta Sans"/>
                          <a:sym typeface="Plus Jakarta Sans"/>
                        </a:rPr>
                        <a:t>Understanding the skin you're in</a:t>
                      </a:r>
                      <a:endParaRPr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Anatomy of the Skin</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https://schl41demo.staywellhealthlibrary.com/85,p01336</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https://schl41demo.staywellhealthlibrary.com/85,p04436</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74407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Skin Self-Exam</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https://schl41demo.staywellhealthlibrary.com/85,P0134</a:t>
                      </a:r>
                      <a:r>
                        <a:rPr lang="en-US" sz="1100" u="sng">
                          <a:solidFill>
                            <a:schemeClr val="accent3"/>
                          </a:solidFill>
                          <a:latin typeface="Plus Jakarta Sans"/>
                          <a:ea typeface="Plus Jakarta Sans"/>
                          <a:cs typeface="Plus Jakarta Sans"/>
                          <a:sym typeface="Plus Jakarta Sans"/>
                        </a:rPr>
                        <a:t>2</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https://schl41demo.staywellhealthlibrary.com/85,P04442</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hlink"/>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4765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Describing a Skin Condition</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r>
                        <a:rPr lang="en-US" sz="1500">
                          <a:latin typeface="Plus Jakarta Sans"/>
                          <a:ea typeface="Plus Jakarta Sans"/>
                          <a:cs typeface="Plus Jakarta Sans"/>
                          <a:sym typeface="Plus Jakarta Sans"/>
                        </a:rPr>
                        <a:t> </a:t>
                      </a:r>
                      <a:endParaRPr sz="15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https://schl41demo.staywellhealthlibrary.com/85,P00278</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https://schl41demo.staywellhealthlibrary.com/85,P03397</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hlink"/>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56497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Benign Skin Growths</a:t>
                      </a:r>
                      <a:endParaRPr sz="1000"/>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https://schl41demo.staywellhealthlibrary.com/85,p00301</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hlink"/>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https://schl41demo.staywellhealthlibrary.com/85,p03420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8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Consumer Health Library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778" name="Google Shape;778;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healthy skin awareness, preventive care, and treatment options.</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3" name="Shape 1003"/>
        <p:cNvGrpSpPr/>
        <p:nvPr/>
      </p:nvGrpSpPr>
      <p:grpSpPr>
        <a:xfrm>
          <a:off x="0" y="0"/>
          <a:ext cx="0" cy="0"/>
          <a:chOff x="0" y="0"/>
          <a:chExt cx="0" cy="0"/>
        </a:xfrm>
      </p:grpSpPr>
      <p:sp>
        <p:nvSpPr>
          <p:cNvPr id="1004" name="Google Shape;1004;p100"/>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05" name="Google Shape;1005;p100"/>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06" name="Google Shape;1006;p100"/>
          <p:cNvGraphicFramePr/>
          <p:nvPr/>
        </p:nvGraphicFramePr>
        <p:xfrm>
          <a:off x="724801" y="2010675"/>
          <a:ext cx="3000000" cy="3000000"/>
        </p:xfrm>
        <a:graphic>
          <a:graphicData uri="http://schemas.openxmlformats.org/drawingml/2006/table">
            <a:tbl>
              <a:tblPr>
                <a:noFill/>
                <a:tableStyleId>{E6FF9256-01FE-47D8-9F58-DEEACBFCC9FE}</a:tableStyleId>
              </a:tblPr>
              <a:tblGrid>
                <a:gridCol w="1758050"/>
                <a:gridCol w="2404650"/>
                <a:gridCol w="6466300"/>
              </a:tblGrid>
              <a:tr h="4718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634250">
                <a:tc rowSpan="4">
                  <a:txBody>
                    <a:bodyPr/>
                    <a:lstStyle/>
                    <a:p>
                      <a:pPr indent="0" lvl="0" marL="0" marR="0" rtl="0" algn="l">
                        <a:lnSpc>
                          <a:spcPct val="100000"/>
                        </a:lnSpc>
                        <a:spcBef>
                          <a:spcPts val="0"/>
                        </a:spcBef>
                        <a:spcAft>
                          <a:spcPts val="0"/>
                        </a:spcAft>
                        <a:buClr>
                          <a:srgbClr val="000000"/>
                        </a:buClr>
                        <a:buSzPts val="1100"/>
                        <a:buFont typeface="Arial"/>
                        <a:buNone/>
                      </a:pPr>
                      <a:r>
                        <a:rPr lang="en-US">
                          <a:solidFill>
                            <a:schemeClr val="lt2"/>
                          </a:solidFill>
                          <a:latin typeface="Plus Jakarta Sans"/>
                          <a:ea typeface="Plus Jakarta Sans"/>
                          <a:cs typeface="Plus Jakarta Sans"/>
                          <a:sym typeface="Plus Jakarta Sans"/>
                        </a:rPr>
                        <a:t>Staying safe in the sun</a:t>
                      </a:r>
                      <a:endParaRPr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Sunscreens: Protect Your Skin</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https://schl41demo.staywellhealthlibrary.com/85,p01351</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https://schl41demo.staywellhealthlibrary.com/85,p04451</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74407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Sunburn</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https://schl41demo.staywellhealthlibrary.com/85,P00317</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https://schl41demo.staywellhealthlibrary.com/85,P03436</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hlink"/>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4765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Treating Aged or Sun-Damaged Skin</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r>
                        <a:rPr lang="en-US" sz="1500">
                          <a:latin typeface="Plus Jakarta Sans"/>
                          <a:ea typeface="Plus Jakarta Sans"/>
                          <a:cs typeface="Plus Jakarta Sans"/>
                          <a:sym typeface="Plus Jakarta Sans"/>
                        </a:rPr>
                        <a:t> </a:t>
                      </a:r>
                      <a:endParaRPr sz="15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https://schl41demo.staywellhealthlibrary.com/85,p00323</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https://schl41demo.staywellhealthlibrary.com/85,p03442</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hlink"/>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56497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Sunburn and Children</a:t>
                      </a:r>
                      <a:endParaRPr sz="1000"/>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https://schl41demo.staywellhealthlibrary.com/90,p01929</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hlink"/>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https://schl41demo.staywellhealthlibrary.com/90,p05033</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1" name="Shape 1011"/>
        <p:cNvGrpSpPr/>
        <p:nvPr/>
      </p:nvGrpSpPr>
      <p:grpSpPr>
        <a:xfrm>
          <a:off x="0" y="0"/>
          <a:ext cx="0" cy="0"/>
          <a:chOff x="0" y="0"/>
          <a:chExt cx="0" cy="0"/>
        </a:xfrm>
      </p:grpSpPr>
      <p:sp>
        <p:nvSpPr>
          <p:cNvPr id="1012" name="Google Shape;1012;p101"/>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13" name="Google Shape;1013;p101"/>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14" name="Google Shape;1014;p101"/>
          <p:cNvGraphicFramePr/>
          <p:nvPr/>
        </p:nvGraphicFramePr>
        <p:xfrm>
          <a:off x="724801" y="2010675"/>
          <a:ext cx="3000000" cy="3000000"/>
        </p:xfrm>
        <a:graphic>
          <a:graphicData uri="http://schemas.openxmlformats.org/drawingml/2006/table">
            <a:tbl>
              <a:tblPr>
                <a:noFill/>
                <a:tableStyleId>{E6FF9256-01FE-47D8-9F58-DEEACBFCC9FE}</a:tableStyleId>
              </a:tblPr>
              <a:tblGrid>
                <a:gridCol w="1758050"/>
                <a:gridCol w="2404650"/>
                <a:gridCol w="6466300"/>
              </a:tblGrid>
              <a:tr h="4718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634250">
                <a:tc rowSpan="4">
                  <a:txBody>
                    <a:bodyPr/>
                    <a:lstStyle/>
                    <a:p>
                      <a:pPr indent="0" lvl="0" marL="0" marR="0" rtl="0" algn="l">
                        <a:lnSpc>
                          <a:spcPct val="100000"/>
                        </a:lnSpc>
                        <a:spcBef>
                          <a:spcPts val="0"/>
                        </a:spcBef>
                        <a:spcAft>
                          <a:spcPts val="0"/>
                        </a:spcAft>
                        <a:buClr>
                          <a:srgbClr val="000000"/>
                        </a:buClr>
                        <a:buSzPts val="1100"/>
                        <a:buFont typeface="Arial"/>
                        <a:buNone/>
                      </a:pPr>
                      <a:r>
                        <a:rPr lang="en-US">
                          <a:solidFill>
                            <a:schemeClr val="lt2"/>
                          </a:solidFill>
                          <a:latin typeface="Plus Jakarta Sans"/>
                          <a:ea typeface="Plus Jakarta Sans"/>
                          <a:cs typeface="Plus Jakarta Sans"/>
                          <a:sym typeface="Plus Jakarta Sans"/>
                        </a:rPr>
                        <a:t>Skin cancer facts</a:t>
                      </a:r>
                      <a:endParaRPr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Skin Cancer: Prevention</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https://schl41demo.staywellhealthlibrary.com/85,P01350</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https://schl41demo.staywellhealthlibrary.com/85,P04450</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74407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Melanoma: Diagnosis</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https://schl41demo.staywellhealthlibrary.com/85,P01354</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https://schl41demo.staywellhealthlibrary.com/85,P04454</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hlink"/>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4765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Actinic Keratosis</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r>
                        <a:rPr lang="en-US" sz="1500">
                          <a:latin typeface="Plus Jakarta Sans"/>
                          <a:ea typeface="Plus Jakarta Sans"/>
                          <a:cs typeface="Plus Jakarta Sans"/>
                          <a:sym typeface="Plus Jakarta Sans"/>
                        </a:rPr>
                        <a:t> </a:t>
                      </a:r>
                      <a:endParaRPr sz="15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https://schl41demo.staywellhealthlibrary.com/85,p01335</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https://schl41demo.staywellhealthlibrary.com/85,p04435</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hlink"/>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56497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How Much Do You Know About Melanoma?</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https://schl41demo.staywellhealthlibrary.com/40,MelanomaSkinCancerCaQuiz</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9" name="Shape 1019"/>
        <p:cNvGrpSpPr/>
        <p:nvPr/>
      </p:nvGrpSpPr>
      <p:grpSpPr>
        <a:xfrm>
          <a:off x="0" y="0"/>
          <a:ext cx="0" cy="0"/>
          <a:chOff x="0" y="0"/>
          <a:chExt cx="0" cy="0"/>
        </a:xfrm>
      </p:grpSpPr>
      <p:sp>
        <p:nvSpPr>
          <p:cNvPr id="1020" name="Google Shape;1020;p102"/>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21" name="Google Shape;1021;p102"/>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22" name="Google Shape;1022;p102"/>
          <p:cNvGraphicFramePr/>
          <p:nvPr/>
        </p:nvGraphicFramePr>
        <p:xfrm>
          <a:off x="724801" y="2010675"/>
          <a:ext cx="3000000" cy="3000000"/>
        </p:xfrm>
        <a:graphic>
          <a:graphicData uri="http://schemas.openxmlformats.org/drawingml/2006/table">
            <a:tbl>
              <a:tblPr>
                <a:noFill/>
                <a:tableStyleId>{E6FF9256-01FE-47D8-9F58-DEEACBFCC9FE}</a:tableStyleId>
              </a:tblPr>
              <a:tblGrid>
                <a:gridCol w="1758050"/>
                <a:gridCol w="2404650"/>
                <a:gridCol w="6466300"/>
              </a:tblGrid>
              <a:tr h="4718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634250">
                <a:tc rowSpan="4">
                  <a:txBody>
                    <a:bodyPr/>
                    <a:lstStyle/>
                    <a:p>
                      <a:pPr indent="0" lvl="0" marL="0" marR="0" rtl="0" algn="l">
                        <a:lnSpc>
                          <a:spcPct val="100000"/>
                        </a:lnSpc>
                        <a:spcBef>
                          <a:spcPts val="0"/>
                        </a:spcBef>
                        <a:spcAft>
                          <a:spcPts val="0"/>
                        </a:spcAft>
                        <a:buClr>
                          <a:srgbClr val="000000"/>
                        </a:buClr>
                        <a:buSzPts val="1100"/>
                        <a:buFont typeface="Arial"/>
                        <a:buNone/>
                      </a:pPr>
                      <a:r>
                        <a:rPr lang="en-US">
                          <a:solidFill>
                            <a:schemeClr val="lt2"/>
                          </a:solidFill>
                          <a:latin typeface="Plus Jakarta Sans"/>
                          <a:ea typeface="Plus Jakarta Sans"/>
                          <a:cs typeface="Plus Jakarta Sans"/>
                          <a:sym typeface="Plus Jakarta Sans"/>
                        </a:rPr>
                        <a:t>Common skin conditions</a:t>
                      </a:r>
                      <a:endParaRPr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Poison Ivy, Oak, and Sumac Rash</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latin typeface="Plus Jakarta Sans"/>
                          <a:ea typeface="Plus Jakarta Sans"/>
                          <a:cs typeface="Plus Jakarta Sans"/>
                          <a:sym typeface="Plus Jakarta Sans"/>
                          <a:hlinkClick r:id="rId3"/>
                        </a:rPr>
                        <a:t>https://schl41demo.staywellhealthlibrary.com/85,p00306</a:t>
                      </a:r>
                      <a:endParaRPr sz="1100" u="sng">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latin typeface="Plus Jakarta Sans"/>
                          <a:ea typeface="Plus Jakarta Sans"/>
                          <a:cs typeface="Plus Jakarta Sans"/>
                          <a:sym typeface="Plus Jakarta Sans"/>
                          <a:hlinkClick r:id="rId4"/>
                        </a:rPr>
                        <a:t>https://schl41demo.staywellhealthlibrary.com/85,p03425</a:t>
                      </a:r>
                      <a:endParaRPr sz="1100" u="sng">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74407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Atopic Dermatitis</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latin typeface="Plus Jakarta Sans"/>
                          <a:ea typeface="Plus Jakarta Sans"/>
                          <a:cs typeface="Plus Jakarta Sans"/>
                          <a:sym typeface="Plus Jakarta Sans"/>
                          <a:hlinkClick r:id="rId5"/>
                        </a:rPr>
                        <a:t>https://schl41demo.staywellhealthlibrary.com/85,P00257</a:t>
                      </a:r>
                      <a:endParaRPr sz="1100" u="sng">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https://schl41demo.staywellhealthlibrary.com/85,P03376</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hlink"/>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4765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Psoriasis</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r>
                        <a:rPr lang="en-US" sz="1500">
                          <a:latin typeface="Plus Jakarta Sans"/>
                          <a:ea typeface="Plus Jakarta Sans"/>
                          <a:cs typeface="Plus Jakarta Sans"/>
                          <a:sym typeface="Plus Jakarta Sans"/>
                        </a:rPr>
                        <a:t> </a:t>
                      </a:r>
                      <a:endParaRPr sz="15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https://schl41demo.staywellhealthlibrary.com/85,p00308</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https://schl41demo.staywellhealthlibrary.com/85,P03427</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hlink"/>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56497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Warts</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r>
                        <a:rPr lang="en-US" sz="1500">
                          <a:latin typeface="Plus Jakarta Sans"/>
                          <a:ea typeface="Plus Jakarta Sans"/>
                          <a:cs typeface="Plus Jakarta Sans"/>
                          <a:sym typeface="Plus Jakarta Sans"/>
                        </a:rPr>
                        <a:t> </a:t>
                      </a:r>
                      <a:endParaRPr sz="15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https://schl41demo.staywellhealthlibrary.com/85,p00326</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https://schl41demo.staywellhealthlibrary.com/85,p03445</a:t>
                      </a:r>
                      <a:endParaRPr sz="12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7" name="Shape 1027"/>
        <p:cNvGrpSpPr/>
        <p:nvPr/>
      </p:nvGrpSpPr>
      <p:grpSpPr>
        <a:xfrm>
          <a:off x="0" y="0"/>
          <a:ext cx="0" cy="0"/>
          <a:chOff x="0" y="0"/>
          <a:chExt cx="0" cy="0"/>
        </a:xfrm>
      </p:grpSpPr>
      <p:sp>
        <p:nvSpPr>
          <p:cNvPr id="1028" name="Google Shape;1028;p103"/>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29" name="Google Shape;1029;p103"/>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30" name="Google Shape;1030;p103"/>
          <p:cNvGraphicFramePr/>
          <p:nvPr/>
        </p:nvGraphicFramePr>
        <p:xfrm>
          <a:off x="724801" y="2010675"/>
          <a:ext cx="3000000" cy="3000000"/>
        </p:xfrm>
        <a:graphic>
          <a:graphicData uri="http://schemas.openxmlformats.org/drawingml/2006/table">
            <a:tbl>
              <a:tblPr>
                <a:noFill/>
                <a:tableStyleId>{E6FF9256-01FE-47D8-9F58-DEEACBFCC9FE}</a:tableStyleId>
              </a:tblPr>
              <a:tblGrid>
                <a:gridCol w="1802175"/>
                <a:gridCol w="2464975"/>
                <a:gridCol w="6628550"/>
              </a:tblGrid>
              <a:tr h="51677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897175">
                <a:tc rowSpan="5">
                  <a:txBody>
                    <a:bodyPr/>
                    <a:lstStyle/>
                    <a:p>
                      <a:pPr indent="0" lvl="0" marL="0" rtl="0" algn="l">
                        <a:spcBef>
                          <a:spcPts val="0"/>
                        </a:spcBef>
                        <a:spcAft>
                          <a:spcPts val="0"/>
                        </a:spcAft>
                        <a:buNone/>
                      </a:pPr>
                      <a:r>
                        <a:rPr lang="en-US">
                          <a:solidFill>
                            <a:schemeClr val="lt2"/>
                          </a:solidFill>
                          <a:latin typeface="Plus Jakarta Sans"/>
                          <a:ea typeface="Plus Jakarta Sans"/>
                          <a:cs typeface="Plus Jakarta Sans"/>
                          <a:sym typeface="Plus Jakarta Sans"/>
                        </a:rPr>
                        <a:t>Skin issues for all ages and stages</a:t>
                      </a:r>
                      <a:endParaRPr>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Acne</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https://schl41demo.staywellhealthlibrary.com/85,P00254</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https://schl41demo.staywellhealthlibrary.com/85,P03373</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81497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Pregnancy and Skin Changes</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https://schl41demo.staywellhealthlibrary.com/134,7</a:t>
                      </a:r>
                      <a:endParaRPr sz="1100" u="sng">
                        <a:solidFill>
                          <a:schemeClr val="hlink"/>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59982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A Red Face Could Mean Rosacea</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https://schl41demo.staywellhealthlibrary.com/56,2539</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hlink"/>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9982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Understanding Words for a Child's Skin Condition</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English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https://schl41demo.staywellhealthlibrary.com/90,p01895</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Spanish</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https://schl41demo.staywellhealthlibrary.com/90,P04998</a:t>
                      </a:r>
                      <a:r>
                        <a:rPr lang="en-US" sz="1100">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59982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Medicine Rashes in Children</a:t>
                      </a:r>
                      <a:endParaRPr sz="13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English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https://schl41demo.staywellhealthlibrary.com/90,P01898</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Spanish</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https://schl41demo.staywellhealthlibrary.com/90,P05001</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5" name="Shape 1035"/>
        <p:cNvGrpSpPr/>
        <p:nvPr/>
      </p:nvGrpSpPr>
      <p:grpSpPr>
        <a:xfrm>
          <a:off x="0" y="0"/>
          <a:ext cx="0" cy="0"/>
          <a:chOff x="0" y="0"/>
          <a:chExt cx="0" cy="0"/>
        </a:xfrm>
      </p:grpSpPr>
      <p:sp>
        <p:nvSpPr>
          <p:cNvPr id="1036" name="Google Shape;1036;p10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37" name="Google Shape;1037;p10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38" name="Google Shape;1038;p10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39" name="Google Shape;1039;p104"/>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40" name="Google Shape;1040;p104"/>
          <p:cNvGrpSpPr/>
          <p:nvPr/>
        </p:nvGrpSpPr>
        <p:grpSpPr>
          <a:xfrm>
            <a:off x="9321051" y="1558750"/>
            <a:ext cx="612622" cy="612000"/>
            <a:chOff x="10134200" y="974025"/>
            <a:chExt cx="681600" cy="612000"/>
          </a:xfrm>
        </p:grpSpPr>
        <p:sp>
          <p:nvSpPr>
            <p:cNvPr id="1041" name="Google Shape;1041;p10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42" name="Google Shape;1042;p104"/>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043" name="Google Shape;1043;p104"/>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044" name="Google Shape;1044;p10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5" name="Google Shape;1045;p10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046" name="Google Shape;1046;p104"/>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skin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Healthy Skin &amp; Sun Safety Toolkit leverages WebMD’s expertise to support your marketing needs. 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321051" y="1558750"/>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810" name="Google Shape;810;p84"/>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811" name="Google Shape;811;p8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8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813" name="Google Shape;813;p84"/>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5177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creating </a:t>
            </a:r>
            <a:br>
              <a:rPr i="0" lang="en-US" sz="1500" u="none" cap="none" strike="noStrike">
                <a:solidFill>
                  <a:srgbClr val="4C4C4C"/>
                </a:solidFill>
                <a:latin typeface="Plus Jakarta Sans"/>
                <a:ea typeface="Plus Jakarta Sans"/>
                <a:cs typeface="Plus Jakarta Sans"/>
                <a:sym typeface="Plus Jakarta Sans"/>
              </a:rPr>
            </a:br>
            <a:r>
              <a:rPr i="0" lang="en-US" sz="1500" u="none" cap="none" strike="noStrike">
                <a:solidFill>
                  <a:srgbClr val="4C4C4C"/>
                </a:solidFill>
                <a:latin typeface="Plus Jakarta Sans"/>
                <a:ea typeface="Plus Jakarta Sans"/>
                <a:cs typeface="Plus Jakarta Sans"/>
                <a:sym typeface="Plus Jakarta Sans"/>
              </a:rPr>
              <a:t>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Know </a:t>
            </a:r>
            <a:r>
              <a:rPr lang="en-US"/>
              <a:t>sunscreen</a:t>
            </a:r>
            <a:r>
              <a:rPr lang="en-US"/>
              <a:t> basics</a:t>
            </a:r>
            <a:endParaRPr/>
          </a:p>
        </p:txBody>
      </p:sp>
      <p:graphicFrame>
        <p:nvGraphicFramePr>
          <p:cNvPr id="832" name="Google Shape;832;p86"/>
          <p:cNvGraphicFramePr/>
          <p:nvPr/>
        </p:nvGraphicFramePr>
        <p:xfrm>
          <a:off x="678763" y="1115088"/>
          <a:ext cx="3000000" cy="3000000"/>
        </p:xfrm>
        <a:graphic>
          <a:graphicData uri="http://schemas.openxmlformats.org/drawingml/2006/table">
            <a:tbl>
              <a:tblPr>
                <a:noFill/>
                <a:tableStyleId>{E6FF9256-01FE-47D8-9F58-DEEACBFCC9FE}</a:tableStyleId>
              </a:tblPr>
              <a:tblGrid>
                <a:gridCol w="3887625"/>
                <a:gridCol w="3297350"/>
                <a:gridCol w="2014275"/>
              </a:tblGrid>
              <a:tr h="3847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731250">
                <a:tc>
                  <a:txBody>
                    <a:bodyPr/>
                    <a:lstStyle/>
                    <a:p>
                      <a:pPr indent="0" lvl="0" marL="0" rtl="0" algn="l">
                        <a:spcBef>
                          <a:spcPts val="0"/>
                        </a:spcBef>
                        <a:spcAft>
                          <a:spcPts val="0"/>
                        </a:spcAft>
                        <a:buClr>
                          <a:srgbClr val="000000"/>
                        </a:buClr>
                        <a:buSzPts val="1100"/>
                        <a:buFont typeface="Arial"/>
                        <a:buNone/>
                      </a:pPr>
                      <a:r>
                        <a:rPr b="1" lang="en-US" sz="1300">
                          <a:latin typeface="Plus Jakarta Sans"/>
                          <a:ea typeface="Plus Jakarta Sans"/>
                          <a:cs typeface="Plus Jakarta Sans"/>
                          <a:sym typeface="Plus Jakarta Sans"/>
                        </a:rPr>
                        <a:t>Fact:</a:t>
                      </a:r>
                      <a:r>
                        <a:rPr lang="en-US" sz="1300">
                          <a:latin typeface="Plus Jakarta Sans"/>
                          <a:ea typeface="Plus Jakarta Sans"/>
                          <a:cs typeface="Plus Jakarta Sans"/>
                          <a:sym typeface="Plus Jakarta Sans"/>
                        </a:rPr>
                        <a:t> The higher the SPF, the more protection you get.</a:t>
                      </a:r>
                      <a:endParaRPr sz="1300">
                        <a:latin typeface="Plus Jakarta Sans"/>
                        <a:ea typeface="Plus Jakarta Sans"/>
                        <a:cs typeface="Plus Jakarta Sans"/>
                        <a:sym typeface="Plus Jakarta Sans"/>
                      </a:endParaRPr>
                    </a:p>
                    <a:p>
                      <a:pPr indent="0" lvl="0" marL="0" rtl="0" algn="l">
                        <a:spcBef>
                          <a:spcPts val="0"/>
                        </a:spcBef>
                        <a:spcAft>
                          <a:spcPts val="0"/>
                        </a:spcAft>
                        <a:buClr>
                          <a:srgbClr val="000000"/>
                        </a:buClr>
                        <a:buSzPts val="1100"/>
                        <a:buFont typeface="Arial"/>
                        <a:buNone/>
                      </a:pPr>
                      <a:r>
                        <a:rPr b="1" lang="en-US" sz="1300">
                          <a:latin typeface="Plus Jakarta Sans"/>
                          <a:ea typeface="Plus Jakarta Sans"/>
                          <a:cs typeface="Plus Jakarta Sans"/>
                          <a:sym typeface="Plus Jakarta Sans"/>
                        </a:rPr>
                        <a:t>Fiction:</a:t>
                      </a:r>
                      <a:r>
                        <a:rPr lang="en-US" sz="1300">
                          <a:latin typeface="Plus Jakarta Sans"/>
                          <a:ea typeface="Plus Jakarta Sans"/>
                          <a:cs typeface="Plus Jakarta Sans"/>
                          <a:sym typeface="Plus Jakarta Sans"/>
                        </a:rPr>
                        <a:t> The higher the SPF, the longer you’re protected.</a:t>
                      </a:r>
                      <a:endParaRPr sz="1300">
                        <a:latin typeface="Plus Jakarta Sans"/>
                        <a:ea typeface="Plus Jakarta Sans"/>
                        <a:cs typeface="Plus Jakarta Sans"/>
                        <a:sym typeface="Plus Jakarta Sans"/>
                      </a:endParaRPr>
                    </a:p>
                    <a:p>
                      <a:pPr indent="0" lvl="0" marL="0" rtl="0" algn="l">
                        <a:spcBef>
                          <a:spcPts val="0"/>
                        </a:spcBef>
                        <a:spcAft>
                          <a:spcPts val="0"/>
                        </a:spcAft>
                        <a:buClr>
                          <a:srgbClr val="000000"/>
                        </a:buClr>
                        <a:buSzPts val="1100"/>
                        <a:buFont typeface="Arial"/>
                        <a:buNone/>
                      </a:pPr>
                      <a:r>
                        <a:t/>
                      </a:r>
                      <a:endParaRPr sz="1300">
                        <a:latin typeface="Plus Jakarta Sans"/>
                        <a:ea typeface="Plus Jakarta Sans"/>
                        <a:cs typeface="Plus Jakarta Sans"/>
                        <a:sym typeface="Plus Jakarta Sans"/>
                      </a:endParaRPr>
                    </a:p>
                    <a:p>
                      <a:pPr indent="0" lvl="0" marL="0" rtl="0" algn="l">
                        <a:spcBef>
                          <a:spcPts val="0"/>
                        </a:spcBef>
                        <a:spcAft>
                          <a:spcPts val="0"/>
                        </a:spcAft>
                        <a:buClr>
                          <a:srgbClr val="000000"/>
                        </a:buClr>
                        <a:buSzPts val="1100"/>
                        <a:buFont typeface="Arial"/>
                        <a:buNone/>
                      </a:pPr>
                      <a:r>
                        <a:rPr lang="en-US" sz="1300">
                          <a:latin typeface="Plus Jakarta Sans"/>
                          <a:ea typeface="Plus Jakarta Sans"/>
                          <a:cs typeface="Plus Jakarta Sans"/>
                          <a:sym typeface="Plus Jakarta Sans"/>
                        </a:rPr>
                        <a:t>Stay safe by getting your sunscreen facts straight</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https://schl41demo.staywellhealthlibrary.com/Library/DiseasesConditions/Adult/Skin/85,P01351</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b="1" sz="1100">
                        <a:solidFill>
                          <a:srgbClr val="FF0000"/>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https://schl41demo.staywellhealthlibrary.com/spanish/DiseasesConditions/Adult/Skin/85,P04451</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154175">
                <a:tc>
                  <a:txBody>
                    <a:bodyPr/>
                    <a:lstStyle/>
                    <a:p>
                      <a:pPr indent="0" lvl="0" marL="0" marR="0" rtl="0" algn="l">
                        <a:lnSpc>
                          <a:spcPct val="100000"/>
                        </a:lnSpc>
                        <a:spcBef>
                          <a:spcPts val="0"/>
                        </a:spcBef>
                        <a:spcAft>
                          <a:spcPts val="0"/>
                        </a:spcAft>
                        <a:buClr>
                          <a:srgbClr val="000000"/>
                        </a:buClr>
                        <a:buSzPts val="1000"/>
                        <a:buFont typeface="Arial"/>
                        <a:buNone/>
                      </a:pPr>
                      <a:r>
                        <a:rPr lang="en-US" sz="1300">
                          <a:latin typeface="Plus Jakarta Sans"/>
                          <a:ea typeface="Plus Jakarta Sans"/>
                          <a:cs typeface="Plus Jakarta Sans"/>
                          <a:sym typeface="Plus Jakarta Sans"/>
                        </a:rPr>
                        <a:t>Do chemical sunscreens make your skin itchy and red? Go mineral for comfortable protection that’s kinder on skin—and marine life. That’s right, even Flipper approves!</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https://schl41demo.staywellhealthlibrary.com/Search/6,1659969116</a:t>
                      </a:r>
                      <a:r>
                        <a:rPr lang="en-US" sz="1100" u="sng">
                          <a:solidFill>
                            <a:schemeClr val="accent3"/>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731250">
                <a:tc>
                  <a:txBody>
                    <a:bodyPr/>
                    <a:lstStyle/>
                    <a:p>
                      <a:pPr indent="0" lvl="0" marL="0" rtl="0" algn="l">
                        <a:spcBef>
                          <a:spcPts val="0"/>
                        </a:spcBef>
                        <a:spcAft>
                          <a:spcPts val="0"/>
                        </a:spcAft>
                        <a:buClr>
                          <a:srgbClr val="000000"/>
                        </a:buClr>
                        <a:buSzPts val="1100"/>
                        <a:buFont typeface="Arial"/>
                        <a:buNone/>
                      </a:pPr>
                      <a:r>
                        <a:rPr lang="en-US" sz="1300">
                          <a:latin typeface="Plus Jakarta Sans"/>
                          <a:ea typeface="Plus Jakarta Sans"/>
                          <a:cs typeface="Plus Jakarta Sans"/>
                          <a:sym typeface="Plus Jakarta Sans"/>
                        </a:rPr>
                        <a:t>They’re sunny and they’re toasty, and altogether roasty—the UV Family! UVA, UVB, and UVC: One burns, one ages, and one never even comes close. Do you know which is which?</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https://schl41demo.staywellhealthlibrary.com/Library/DiseasesConditions/Adult/Skin/85,P01359</a:t>
                      </a:r>
                      <a:r>
                        <a:rPr lang="en-US" sz="1100" u="sng">
                          <a:solidFill>
                            <a:schemeClr val="accent3"/>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https://schl41demo.staywellhealthlibrary.com/spanish/DiseasesConditions/Adult/Skin/85,P04459</a:t>
                      </a:r>
                      <a:r>
                        <a:rPr lang="en-US" sz="1100">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33" name="Google Shape;833;p86"/>
          <p:cNvSpPr txBox="1"/>
          <p:nvPr/>
        </p:nvSpPr>
        <p:spPr>
          <a:xfrm>
            <a:off x="1140725" y="63428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id="834" name="Google Shape;834;p86"/>
          <p:cNvPicPr preferRelativeResize="0"/>
          <p:nvPr/>
        </p:nvPicPr>
        <p:blipFill>
          <a:blip r:embed="rId8">
            <a:alphaModFix/>
          </a:blip>
          <a:stretch>
            <a:fillRect/>
          </a:stretch>
        </p:blipFill>
        <p:spPr>
          <a:xfrm>
            <a:off x="7863749" y="1669800"/>
            <a:ext cx="1779600" cy="1450050"/>
          </a:xfrm>
          <a:prstGeom prst="rect">
            <a:avLst/>
          </a:prstGeom>
          <a:noFill/>
          <a:ln>
            <a:noFill/>
          </a:ln>
        </p:spPr>
      </p:pic>
      <p:pic>
        <p:nvPicPr>
          <p:cNvPr id="835" name="Google Shape;835;p86"/>
          <p:cNvPicPr preferRelativeResize="0"/>
          <p:nvPr/>
        </p:nvPicPr>
        <p:blipFill>
          <a:blip r:embed="rId9">
            <a:alphaModFix/>
          </a:blip>
          <a:stretch>
            <a:fillRect/>
          </a:stretch>
        </p:blipFill>
        <p:spPr>
          <a:xfrm>
            <a:off x="7942462" y="3367074"/>
            <a:ext cx="1622175" cy="1081441"/>
          </a:xfrm>
          <a:prstGeom prst="rect">
            <a:avLst/>
          </a:prstGeom>
          <a:noFill/>
          <a:ln>
            <a:noFill/>
          </a:ln>
        </p:spPr>
      </p:pic>
      <p:pic>
        <p:nvPicPr>
          <p:cNvPr descr="A person carrying a person&#10;&#10;Description automatically generated" id="836" name="Google Shape;836;p86"/>
          <p:cNvPicPr preferRelativeResize="0"/>
          <p:nvPr/>
        </p:nvPicPr>
        <p:blipFill>
          <a:blip r:embed="rId10">
            <a:alphaModFix/>
          </a:blip>
          <a:stretch>
            <a:fillRect/>
          </a:stretch>
        </p:blipFill>
        <p:spPr>
          <a:xfrm>
            <a:off x="7943342" y="4929400"/>
            <a:ext cx="1620414" cy="1081450"/>
          </a:xfrm>
          <a:prstGeom prst="rect">
            <a:avLst/>
          </a:prstGeom>
          <a:noFill/>
          <a:ln>
            <a:noFill/>
          </a:ln>
        </p:spPr>
      </p:pic>
      <p:sp>
        <p:nvSpPr>
          <p:cNvPr id="837" name="Google Shape;837;p86"/>
          <p:cNvSpPr txBox="1"/>
          <p:nvPr/>
        </p:nvSpPr>
        <p:spPr>
          <a:xfrm>
            <a:off x="10100250" y="32767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your largest audience using our English and Spanish resources.</a:t>
            </a:r>
            <a:endParaRPr b="1">
              <a:solidFill>
                <a:schemeClr val="accent3"/>
              </a:solidFill>
              <a:latin typeface="Plus Jakarta Sans"/>
              <a:ea typeface="Plus Jakarta Sans"/>
              <a:cs typeface="Plus Jakarta Sans"/>
              <a:sym typeface="Plus Jakarta Sans"/>
            </a:endParaRPr>
          </a:p>
        </p:txBody>
      </p:sp>
      <p:grpSp>
        <p:nvGrpSpPr>
          <p:cNvPr id="838" name="Google Shape;838;p86"/>
          <p:cNvGrpSpPr/>
          <p:nvPr/>
        </p:nvGrpSpPr>
        <p:grpSpPr>
          <a:xfrm>
            <a:off x="10752600" y="2560825"/>
            <a:ext cx="681600" cy="681600"/>
            <a:chOff x="10294125" y="1691525"/>
            <a:chExt cx="681600" cy="681600"/>
          </a:xfrm>
        </p:grpSpPr>
        <p:sp>
          <p:nvSpPr>
            <p:cNvPr id="839" name="Google Shape;839;p8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40" name="Google Shape;840;p86"/>
            <p:cNvPicPr preferRelativeResize="0"/>
            <p:nvPr/>
          </p:nvPicPr>
          <p:blipFill>
            <a:blip r:embed="rId11">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sp>
        <p:nvSpPr>
          <p:cNvPr id="846" name="Google Shape;846;p87"/>
          <p:cNvSpPr txBox="1"/>
          <p:nvPr>
            <p:ph type="title"/>
          </p:nvPr>
        </p:nvSpPr>
        <p:spPr>
          <a:xfrm>
            <a:off x="741364" y="24660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Know before you go! </a:t>
            </a:r>
            <a:endParaRPr/>
          </a:p>
        </p:txBody>
      </p:sp>
      <p:graphicFrame>
        <p:nvGraphicFramePr>
          <p:cNvPr id="847" name="Google Shape;847;p87"/>
          <p:cNvGraphicFramePr/>
          <p:nvPr/>
        </p:nvGraphicFramePr>
        <p:xfrm>
          <a:off x="741363" y="1712363"/>
          <a:ext cx="3000000" cy="3000000"/>
        </p:xfrm>
        <a:graphic>
          <a:graphicData uri="http://schemas.openxmlformats.org/drawingml/2006/table">
            <a:tbl>
              <a:tblPr>
                <a:noFill/>
                <a:tableStyleId>{E6FF9256-01FE-47D8-9F58-DEEACBFCC9FE}</a:tableStyleId>
              </a:tblPr>
              <a:tblGrid>
                <a:gridCol w="3836850"/>
                <a:gridCol w="3416550"/>
                <a:gridCol w="2035650"/>
              </a:tblGrid>
              <a:tr h="4507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312750">
                <a:tc>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Sure, you’ve got the beach bag essentials: towel, book, snacks … but how prepared are you really? Test your knowledge with our sun exposure quiz and become even more sun-savvy.</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https://schl41demo.staywellhealthlibrary.com/InteractiveTools/Quizzes/40,SummerSunQuiz</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100100">
                <a:tc>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Guys, what’s one of the manliest things you can do this summer? Look after your skin! Men have a higher risk overall for melanoma, so give your skin the protection it needs.</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https://schl41demo.staywellhealthlibrary.com/Library/DiseasesConditions/Adult/Skin/34,17257-1</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766800">
                <a:tc>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Tanning facts: There’s no such thing as a safe tanning bed, booth, or lamp. Instead, love the skin you’re in and go faux to glow. Find out what else puts you at risk for melanoma.</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https://schl41demo.staywellhealthlibrary.com/MultimediaRoom/VideoLibrary/?e=0#player:138,v1091</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a:t>
                      </a:r>
                      <a:r>
                        <a:rPr lang="en-US" sz="1100">
                          <a:latin typeface="Plus Jakarta Sans"/>
                          <a:ea typeface="Plus Jakarta Sans"/>
                          <a:cs typeface="Plus Jakarta Sans"/>
                          <a:sym typeface="Plus Jakarta Sans"/>
                        </a:rPr>
                        <a:t>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https://schl41demo.staywellhealthlibrary.com/spanish/VideoLibrary/?e=0#player:138,W1813</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48" name="Google Shape;848;p87"/>
          <p:cNvSpPr txBox="1"/>
          <p:nvPr/>
        </p:nvSpPr>
        <p:spPr>
          <a:xfrm>
            <a:off x="1101625" y="62730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id="849" name="Google Shape;849;p87"/>
          <p:cNvPicPr preferRelativeResize="0"/>
          <p:nvPr/>
        </p:nvPicPr>
        <p:blipFill>
          <a:blip r:embed="rId7">
            <a:alphaModFix/>
          </a:blip>
          <a:stretch>
            <a:fillRect/>
          </a:stretch>
        </p:blipFill>
        <p:spPr>
          <a:xfrm>
            <a:off x="8183625" y="3657741"/>
            <a:ext cx="1443625" cy="962409"/>
          </a:xfrm>
          <a:prstGeom prst="rect">
            <a:avLst/>
          </a:prstGeom>
          <a:noFill/>
          <a:ln>
            <a:noFill/>
          </a:ln>
        </p:spPr>
      </p:pic>
      <p:pic>
        <p:nvPicPr>
          <p:cNvPr descr="A picture containing screenshot, line, light, blur&#10;&#10;Description automatically generated" id="850" name="Google Shape;850;p87"/>
          <p:cNvPicPr preferRelativeResize="0"/>
          <p:nvPr/>
        </p:nvPicPr>
        <p:blipFill>
          <a:blip r:embed="rId8">
            <a:alphaModFix/>
          </a:blip>
          <a:stretch>
            <a:fillRect/>
          </a:stretch>
        </p:blipFill>
        <p:spPr>
          <a:xfrm>
            <a:off x="8226093" y="4765025"/>
            <a:ext cx="1358690" cy="1019025"/>
          </a:xfrm>
          <a:prstGeom prst="rect">
            <a:avLst/>
          </a:prstGeom>
          <a:noFill/>
          <a:ln>
            <a:noFill/>
          </a:ln>
        </p:spPr>
      </p:pic>
      <p:sp>
        <p:nvSpPr>
          <p:cNvPr id="851" name="Google Shape;851;p87"/>
          <p:cNvSpPr txBox="1"/>
          <p:nvPr/>
        </p:nvSpPr>
        <p:spPr>
          <a:xfrm>
            <a:off x="10106625" y="3429150"/>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52" name="Google Shape;852;p87"/>
          <p:cNvGrpSpPr/>
          <p:nvPr/>
        </p:nvGrpSpPr>
        <p:grpSpPr>
          <a:xfrm>
            <a:off x="10751325" y="2747550"/>
            <a:ext cx="681600" cy="681600"/>
            <a:chOff x="10294125" y="2443000"/>
            <a:chExt cx="681600" cy="681600"/>
          </a:xfrm>
        </p:grpSpPr>
        <p:sp>
          <p:nvSpPr>
            <p:cNvPr id="853" name="Google Shape;853;p87"/>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4" name="Google Shape;854;p87"/>
            <p:cNvPicPr preferRelativeResize="0"/>
            <p:nvPr/>
          </p:nvPicPr>
          <p:blipFill>
            <a:blip r:embed="rId9">
              <a:alphaModFix/>
            </a:blip>
            <a:stretch>
              <a:fillRect/>
            </a:stretch>
          </p:blipFill>
          <p:spPr>
            <a:xfrm>
              <a:off x="10401437" y="2562524"/>
              <a:ext cx="466975" cy="442550"/>
            </a:xfrm>
            <a:prstGeom prst="rect">
              <a:avLst/>
            </a:prstGeom>
            <a:noFill/>
            <a:ln>
              <a:noFill/>
            </a:ln>
          </p:spPr>
        </p:pic>
      </p:grpSp>
      <p:pic>
        <p:nvPicPr>
          <p:cNvPr descr="A person and a child playing in the sand&#10;&#10;Description automatically generated with low confidence" id="855" name="Google Shape;855;p87"/>
          <p:cNvPicPr preferRelativeResize="0"/>
          <p:nvPr/>
        </p:nvPicPr>
        <p:blipFill>
          <a:blip r:embed="rId10">
            <a:alphaModFix/>
          </a:blip>
          <a:stretch>
            <a:fillRect/>
          </a:stretch>
        </p:blipFill>
        <p:spPr>
          <a:xfrm>
            <a:off x="8226088" y="2436533"/>
            <a:ext cx="1358700" cy="107633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sp>
        <p:nvSpPr>
          <p:cNvPr id="861" name="Google Shape;861;p88"/>
          <p:cNvSpPr txBox="1"/>
          <p:nvPr>
            <p:ph type="title"/>
          </p:nvPr>
        </p:nvSpPr>
        <p:spPr>
          <a:xfrm>
            <a:off x="740675" y="65925"/>
            <a:ext cx="112380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Look younger longer – avoid aging sun damage </a:t>
            </a:r>
            <a:endParaRPr/>
          </a:p>
        </p:txBody>
      </p:sp>
      <p:sp>
        <p:nvSpPr>
          <p:cNvPr id="862" name="Google Shape;862;p88"/>
          <p:cNvSpPr txBox="1"/>
          <p:nvPr/>
        </p:nvSpPr>
        <p:spPr>
          <a:xfrm>
            <a:off x="9871650" y="31243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Appeal to your audience’s unique motivators for healthy behavior.</a:t>
            </a:r>
            <a:endParaRPr b="1">
              <a:solidFill>
                <a:schemeClr val="accent3"/>
              </a:solidFill>
              <a:latin typeface="Plus Jakarta Sans"/>
              <a:ea typeface="Plus Jakarta Sans"/>
              <a:cs typeface="Plus Jakarta Sans"/>
              <a:sym typeface="Plus Jakarta Sans"/>
            </a:endParaRPr>
          </a:p>
        </p:txBody>
      </p:sp>
      <p:grpSp>
        <p:nvGrpSpPr>
          <p:cNvPr id="863" name="Google Shape;863;p88"/>
          <p:cNvGrpSpPr/>
          <p:nvPr/>
        </p:nvGrpSpPr>
        <p:grpSpPr>
          <a:xfrm>
            <a:off x="10524000" y="2408425"/>
            <a:ext cx="681600" cy="681600"/>
            <a:chOff x="10294125" y="1691525"/>
            <a:chExt cx="681600" cy="681600"/>
          </a:xfrm>
        </p:grpSpPr>
        <p:sp>
          <p:nvSpPr>
            <p:cNvPr id="864" name="Google Shape;864;p8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5" name="Google Shape;865;p88"/>
            <p:cNvPicPr preferRelativeResize="0"/>
            <p:nvPr/>
          </p:nvPicPr>
          <p:blipFill>
            <a:blip r:embed="rId3">
              <a:alphaModFix/>
            </a:blip>
            <a:stretch>
              <a:fillRect/>
            </a:stretch>
          </p:blipFill>
          <p:spPr>
            <a:xfrm>
              <a:off x="10419913" y="1813734"/>
              <a:ext cx="430025" cy="437175"/>
            </a:xfrm>
            <a:prstGeom prst="rect">
              <a:avLst/>
            </a:prstGeom>
            <a:noFill/>
            <a:ln>
              <a:noFill/>
            </a:ln>
          </p:spPr>
        </p:pic>
      </p:grpSp>
      <p:graphicFrame>
        <p:nvGraphicFramePr>
          <p:cNvPr id="866" name="Google Shape;866;p88"/>
          <p:cNvGraphicFramePr/>
          <p:nvPr/>
        </p:nvGraphicFramePr>
        <p:xfrm>
          <a:off x="833263" y="1534125"/>
          <a:ext cx="3000000" cy="3000000"/>
        </p:xfrm>
        <a:graphic>
          <a:graphicData uri="http://schemas.openxmlformats.org/drawingml/2006/table">
            <a:tbl>
              <a:tblPr>
                <a:noFill/>
                <a:tableStyleId>{E6FF9256-01FE-47D8-9F58-DEEACBFCC9FE}</a:tableStyleId>
              </a:tblPr>
              <a:tblGrid>
                <a:gridCol w="3929225"/>
                <a:gridCol w="3214975"/>
                <a:gridCol w="1963950"/>
              </a:tblGrid>
              <a:tr h="4494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Image*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alpha val="0"/>
                        </a:schemeClr>
                      </a:solidFill>
                      <a:prstDash val="solid"/>
                      <a:round/>
                      <a:headEnd len="sm" w="sm" type="none"/>
                      <a:tailEnd len="sm" w="sm" type="none"/>
                    </a:lnB>
                    <a:solidFill>
                      <a:schemeClr val="accent3"/>
                    </a:solidFill>
                  </a:tcPr>
                </a:tc>
              </a:tr>
              <a:tr h="1085300">
                <a:tc rowSpan="2">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It’s true that 90% of premature skin aging is from sun damage, but did you know you can prevent 100% of it? Make sunscreen and UPF (ultraviolet protection factor) clothing your first line of defense.</a:t>
                      </a:r>
                      <a:endParaRPr sz="1300">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rowSpan="2">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https://schl41demo.staywellhealthlibrary.com/Search/6,1650814745</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rowSpan="2">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alpha val="0"/>
                        </a:schemeClr>
                      </a:solidFill>
                      <a:prstDash val="solid"/>
                      <a:round/>
                      <a:headEnd len="sm" w="sm" type="none"/>
                      <a:tailEnd len="sm" w="sm" type="none"/>
                    </a:lnR>
                    <a:lnT cap="flat" cmpd="sng" w="9525">
                      <a:solidFill>
                        <a:schemeClr val="lt2">
                          <a:alpha val="0"/>
                        </a:schemeClr>
                      </a:solidFill>
                      <a:prstDash val="solid"/>
                      <a:round/>
                      <a:headEnd len="sm" w="sm" type="none"/>
                      <a:tailEnd len="sm" w="sm" type="none"/>
                    </a:lnT>
                    <a:lnB cap="flat" cmpd="sng" w="9525">
                      <a:solidFill>
                        <a:schemeClr val="lt2">
                          <a:alpha val="0"/>
                        </a:schemeClr>
                      </a:solidFill>
                      <a:prstDash val="solid"/>
                      <a:round/>
                      <a:headEnd len="sm" w="sm" type="none"/>
                      <a:tailEnd len="sm" w="sm" type="none"/>
                    </a:lnB>
                    <a:solidFill>
                      <a:schemeClr val="lt1"/>
                    </a:solidFill>
                  </a:tcPr>
                </a:tc>
              </a:tr>
              <a:tr h="175675">
                <a:tc vMerge="1"/>
                <a:tc vMerge="1"/>
                <a:tc vMerge="1"/>
              </a:tr>
              <a:tr h="1085300">
                <a:tc rowSpan="2">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Like a photo album, your skin keeps a record of your sun exposure. You might not see the effects immediately, but take it from us, they’re lasting. Here are your options for sun-damaged skin.</a:t>
                      </a:r>
                      <a:r>
                        <a:rPr lang="en-US" sz="1300">
                          <a:solidFill>
                            <a:srgbClr val="000000"/>
                          </a:solidFill>
                          <a:latin typeface="Plus Jakarta Sans"/>
                          <a:ea typeface="Plus Jakarta Sans"/>
                          <a:cs typeface="Plus Jakarta Sans"/>
                          <a:sym typeface="Plus Jakarta Sans"/>
                        </a:rPr>
                        <a:t> </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rowSpan="2">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https://schl41demo.staywellhealthlibrary.com/Search/85,P00323</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rowSpan="2">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alpha val="0"/>
                        </a:schemeClr>
                      </a:solidFill>
                      <a:prstDash val="solid"/>
                      <a:round/>
                      <a:headEnd len="sm" w="sm" type="none"/>
                      <a:tailEnd len="sm" w="sm" type="none"/>
                    </a:lnR>
                    <a:lnT cap="flat" cmpd="sng" w="9525">
                      <a:solidFill>
                        <a:schemeClr val="lt2">
                          <a:alpha val="0"/>
                        </a:schemeClr>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70050">
                <a:tc vMerge="1"/>
                <a:tc vMerge="1"/>
                <a:tc vMerge="1"/>
              </a:tr>
              <a:tr h="1769625">
                <a:tc>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There’s more to skin care than cleansing and moisturizing. You should know your skin, down to every spot and freckle. Keep an eye on changes with regular skin self-exams</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https://schl41demo.staywellhealthlibrary.com/Library/DiseasesConditions/Adult/Skin/85,P01342</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https://schl41demo.staywellhealthlibrary.com/spanish/DiseasesConditions/Adult/Skin/85,P04442</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67" name="Google Shape;867;p88"/>
          <p:cNvSpPr txBox="1"/>
          <p:nvPr/>
        </p:nvSpPr>
        <p:spPr>
          <a:xfrm>
            <a:off x="1152700" y="619185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A person wearing a hat and sunglasses&#10;&#10;Description automatically generated with medium confidence" id="868" name="Google Shape;868;p88"/>
          <p:cNvPicPr preferRelativeResize="0"/>
          <p:nvPr/>
        </p:nvPicPr>
        <p:blipFill>
          <a:blip r:embed="rId8">
            <a:alphaModFix/>
          </a:blip>
          <a:stretch>
            <a:fillRect/>
          </a:stretch>
        </p:blipFill>
        <p:spPr>
          <a:xfrm>
            <a:off x="8099393" y="1987000"/>
            <a:ext cx="1675869" cy="1214900"/>
          </a:xfrm>
          <a:prstGeom prst="rect">
            <a:avLst/>
          </a:prstGeom>
          <a:noFill/>
          <a:ln>
            <a:noFill/>
          </a:ln>
        </p:spPr>
      </p:pic>
      <p:pic>
        <p:nvPicPr>
          <p:cNvPr descr="A person and person hugging each other&#10;&#10;Description automatically generated with low confidence" id="869" name="Google Shape;869;p88"/>
          <p:cNvPicPr preferRelativeResize="0"/>
          <p:nvPr/>
        </p:nvPicPr>
        <p:blipFill>
          <a:blip r:embed="rId9">
            <a:alphaModFix/>
          </a:blip>
          <a:stretch>
            <a:fillRect/>
          </a:stretch>
        </p:blipFill>
        <p:spPr>
          <a:xfrm>
            <a:off x="8099387" y="3357607"/>
            <a:ext cx="1675875" cy="1124369"/>
          </a:xfrm>
          <a:prstGeom prst="rect">
            <a:avLst/>
          </a:prstGeom>
          <a:noFill/>
          <a:ln>
            <a:noFill/>
          </a:ln>
        </p:spPr>
      </p:pic>
      <p:pic>
        <p:nvPicPr>
          <p:cNvPr id="870" name="Google Shape;870;p88"/>
          <p:cNvPicPr preferRelativeResize="0"/>
          <p:nvPr/>
        </p:nvPicPr>
        <p:blipFill>
          <a:blip r:embed="rId10">
            <a:alphaModFix/>
          </a:blip>
          <a:stretch>
            <a:fillRect/>
          </a:stretch>
        </p:blipFill>
        <p:spPr>
          <a:xfrm>
            <a:off x="8061025" y="4739475"/>
            <a:ext cx="1752600" cy="116840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graphicFrame>
        <p:nvGraphicFramePr>
          <p:cNvPr id="876" name="Google Shape;876;p89"/>
          <p:cNvGraphicFramePr/>
          <p:nvPr/>
        </p:nvGraphicFramePr>
        <p:xfrm>
          <a:off x="741363" y="1762725"/>
          <a:ext cx="3000000" cy="3000000"/>
        </p:xfrm>
        <a:graphic>
          <a:graphicData uri="http://schemas.openxmlformats.org/drawingml/2006/table">
            <a:tbl>
              <a:tblPr>
                <a:noFill/>
                <a:tableStyleId>{E6FF9256-01FE-47D8-9F58-DEEACBFCC9FE}</a:tableStyleId>
              </a:tblPr>
              <a:tblGrid>
                <a:gridCol w="3846725"/>
                <a:gridCol w="3301000"/>
                <a:gridCol w="1689550"/>
              </a:tblGrid>
              <a:tr h="4920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Image*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654725">
                <a:tc>
                  <a:txBody>
                    <a:bodyPr/>
                    <a:lstStyle/>
                    <a:p>
                      <a:pPr indent="0" lvl="0" marL="0" rtl="0" algn="l">
                        <a:spcBef>
                          <a:spcPts val="0"/>
                        </a:spcBef>
                        <a:spcAft>
                          <a:spcPts val="0"/>
                        </a:spcAft>
                        <a:buClr>
                          <a:srgbClr val="000000"/>
                        </a:buClr>
                        <a:buSzPts val="1100"/>
                        <a:buFont typeface="Arial"/>
                        <a:buNone/>
                      </a:pPr>
                      <a:r>
                        <a:rPr lang="en-US" sz="1300">
                          <a:latin typeface="Plus Jakarta Sans"/>
                          <a:ea typeface="Plus Jakarta Sans"/>
                          <a:cs typeface="Plus Jakarta Sans"/>
                          <a:sym typeface="Plus Jakarta Sans"/>
                        </a:rPr>
                        <a:t>Not everyone can pick when and how much sun exposure they get. But that doesn’t mean you can’t protect yourself from harmful rays. Start with these tips</a:t>
                      </a:r>
                      <a:endParaRPr sz="1300" u="none" cap="none" strike="noStrike">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https://schl41demo.staywellhealthlibrary.com/Library/DiseasesConditions/Adult/Skin/85,P01350</a:t>
                      </a:r>
                      <a:r>
                        <a:rPr lang="en-US" sz="1100" u="sng">
                          <a:solidFill>
                            <a:schemeClr val="accent3"/>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https://schl41demo.staywellhealthlibrary.com/spanish/DiseasesConditions/Adult/Skin/85,P04450</a:t>
                      </a:r>
                      <a:r>
                        <a:rPr lang="en-US" sz="1100">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654725">
                <a:tc>
                  <a:txBody>
                    <a:bodyPr/>
                    <a:lstStyle/>
                    <a:p>
                      <a:pPr indent="0" lvl="0" marL="0" rtl="0" algn="l">
                        <a:spcBef>
                          <a:spcPts val="0"/>
                        </a:spcBef>
                        <a:spcAft>
                          <a:spcPts val="0"/>
                        </a:spcAft>
                        <a:buClr>
                          <a:srgbClr val="000000"/>
                        </a:buClr>
                        <a:buSzPts val="1100"/>
                        <a:buFont typeface="Arial"/>
                        <a:buNone/>
                      </a:pPr>
                      <a:r>
                        <a:rPr lang="en-US" sz="1300">
                          <a:latin typeface="Plus Jakarta Sans"/>
                          <a:ea typeface="Plus Jakarta Sans"/>
                          <a:cs typeface="Plus Jakarta Sans"/>
                          <a:sym typeface="Plus Jakarta Sans"/>
                        </a:rPr>
                        <a:t>Adding UV-protective activewear to your outdoor workouts is one of the many steps you can take to prevent skin cancer. Need other tips? We’ve got you covered—literally</a:t>
                      </a:r>
                      <a:endParaRPr sz="1300">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https://schl41demo.staywellhealthlibrary.com/Library/DiseasesConditions/Adult/Skin/85,P01350</a:t>
                      </a:r>
                      <a:r>
                        <a:rPr lang="en-US" sz="1100">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https://schl41demo.staywellhealthlibrary.com/spanish/DiseasesConditions/Adult/Skin/85,P04450</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77" name="Google Shape;877;p89"/>
          <p:cNvSpPr txBox="1"/>
          <p:nvPr/>
        </p:nvSpPr>
        <p:spPr>
          <a:xfrm>
            <a:off x="1286400" y="6216025"/>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78" name="Google Shape;878;p89"/>
          <p:cNvSpPr txBox="1"/>
          <p:nvPr>
            <p:ph type="title"/>
          </p:nvPr>
        </p:nvSpPr>
        <p:spPr>
          <a:xfrm>
            <a:off x="741364" y="106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Protection tips that help you stay outdoor-ready</a:t>
            </a:r>
            <a:endParaRPr/>
          </a:p>
        </p:txBody>
      </p:sp>
      <p:sp>
        <p:nvSpPr>
          <p:cNvPr id="879" name="Google Shape;879;p89"/>
          <p:cNvSpPr txBox="1"/>
          <p:nvPr/>
        </p:nvSpPr>
        <p:spPr>
          <a:xfrm>
            <a:off x="9878025" y="3352950"/>
            <a:ext cx="19710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A/B testing of your messaging can help you re-use core education content to find the one that resonates with your audience</a:t>
            </a:r>
            <a:endParaRPr b="1">
              <a:solidFill>
                <a:schemeClr val="accent3"/>
              </a:solidFill>
              <a:latin typeface="Plus Jakarta Sans"/>
              <a:ea typeface="Plus Jakarta Sans"/>
              <a:cs typeface="Plus Jakarta Sans"/>
              <a:sym typeface="Plus Jakarta Sans"/>
            </a:endParaRPr>
          </a:p>
        </p:txBody>
      </p:sp>
      <p:grpSp>
        <p:nvGrpSpPr>
          <p:cNvPr id="880" name="Google Shape;880;p89"/>
          <p:cNvGrpSpPr/>
          <p:nvPr/>
        </p:nvGrpSpPr>
        <p:grpSpPr>
          <a:xfrm>
            <a:off x="10522725" y="2671350"/>
            <a:ext cx="681600" cy="681600"/>
            <a:chOff x="10294125" y="2443000"/>
            <a:chExt cx="681600" cy="681600"/>
          </a:xfrm>
        </p:grpSpPr>
        <p:sp>
          <p:nvSpPr>
            <p:cNvPr id="881" name="Google Shape;881;p89"/>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2" name="Google Shape;882;p89"/>
            <p:cNvPicPr preferRelativeResize="0"/>
            <p:nvPr/>
          </p:nvPicPr>
          <p:blipFill>
            <a:blip r:embed="rId7">
              <a:alphaModFix/>
            </a:blip>
            <a:stretch>
              <a:fillRect/>
            </a:stretch>
          </p:blipFill>
          <p:spPr>
            <a:xfrm>
              <a:off x="10401437" y="2562524"/>
              <a:ext cx="466975" cy="442550"/>
            </a:xfrm>
            <a:prstGeom prst="rect">
              <a:avLst/>
            </a:prstGeom>
            <a:noFill/>
            <a:ln>
              <a:noFill/>
            </a:ln>
          </p:spPr>
        </p:pic>
      </p:grpSp>
      <p:pic>
        <p:nvPicPr>
          <p:cNvPr descr="A picture containing footwear, sky, person, outdoor&#10;&#10;Description automatically generated" id="883" name="Google Shape;883;p89"/>
          <p:cNvPicPr preferRelativeResize="0"/>
          <p:nvPr/>
        </p:nvPicPr>
        <p:blipFill>
          <a:blip r:embed="rId8">
            <a:alphaModFix/>
          </a:blip>
          <a:stretch>
            <a:fillRect/>
          </a:stretch>
        </p:blipFill>
        <p:spPr>
          <a:xfrm>
            <a:off x="7923583" y="4591100"/>
            <a:ext cx="1623117" cy="1128050"/>
          </a:xfrm>
          <a:prstGeom prst="rect">
            <a:avLst/>
          </a:prstGeom>
          <a:noFill/>
          <a:ln>
            <a:noFill/>
          </a:ln>
        </p:spPr>
      </p:pic>
      <p:pic>
        <p:nvPicPr>
          <p:cNvPr id="884" name="Google Shape;884;p89"/>
          <p:cNvPicPr preferRelativeResize="0"/>
          <p:nvPr/>
        </p:nvPicPr>
        <p:blipFill>
          <a:blip r:embed="rId9">
            <a:alphaModFix/>
          </a:blip>
          <a:stretch>
            <a:fillRect/>
          </a:stretch>
        </p:blipFill>
        <p:spPr>
          <a:xfrm>
            <a:off x="7889100" y="2635300"/>
            <a:ext cx="1692075" cy="11280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