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Lst>
  <p:sldSz cy="6858000" cx="12192000"/>
  <p:notesSz cx="6858000" cy="9144000"/>
  <p:embeddedFontLst>
    <p:embeddedFont>
      <p:font typeface="Plus Jakarta Sans ExtraBold"/>
      <p:bold r:id="rId26"/>
      <p:boldItalic r:id="rId27"/>
    </p:embeddedFont>
    <p:embeddedFont>
      <p:font typeface="Plus Jakarta Sans"/>
      <p:regular r:id="rId28"/>
      <p:bold r:id="rId29"/>
      <p:italic r:id="rId30"/>
      <p:boldItalic r:id="rId31"/>
    </p:embeddedFont>
    <p:embeddedFont>
      <p:font typeface="Montserrat Black"/>
      <p:bold r:id="rId32"/>
      <p:boldItalic r:id="rId33"/>
    </p:embeddedFont>
    <p:embeddedFont>
      <p:font typeface="Plus Jakarta Sans SemiBold"/>
      <p:regular r:id="rId34"/>
      <p:bold r:id="rId35"/>
      <p:italic r:id="rId36"/>
      <p:boldItalic r:id="rId37"/>
    </p:embeddedFont>
    <p:embeddedFont>
      <p:font typeface="Plus Jakarta Sans Medium"/>
      <p:regular r:id="rId38"/>
      <p:bold r:id="rId39"/>
      <p:italic r:id="rId40"/>
      <p:boldItalic r:id="rId41"/>
    </p:embeddedFont>
    <p:embeddedFont>
      <p:font typeface="Plus Jakarta Sans Light"/>
      <p:regular r:id="rId42"/>
      <p:bold r:id="rId43"/>
      <p:italic r:id="rId44"/>
      <p:boldItalic r:id="rId45"/>
    </p:embeddedFont>
    <p:embeddedFont>
      <p:font typeface="DM Serif Display"/>
      <p:regular r:id="rId46"/>
      <p:italic r:id="rId47"/>
    </p:embeddedFont>
    <p:embeddedFont>
      <p:font typeface="Century Gothic"/>
      <p:regular r:id="rId48"/>
      <p:bold r:id="rId49"/>
      <p:italic r:id="rId50"/>
      <p:boldItalic r:id="rId5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3C673C0-D9DF-4FCE-A4E3-F1F3D7BC26B7}">
  <a:tblStyle styleId="{C3C673C0-D9DF-4FCE-A4E3-F1F3D7BC26B7}"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25A4678E-0F6D-430D-A8E7-2B4CDE08422B}"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italic.fntdata"/><Relationship Id="rId42" Type="http://schemas.openxmlformats.org/officeDocument/2006/relationships/font" Target="fonts/PlusJakartaSansLight-regular.fntdata"/><Relationship Id="rId41" Type="http://schemas.openxmlformats.org/officeDocument/2006/relationships/font" Target="fonts/PlusJakartaSansMedium-boldItalic.fntdata"/><Relationship Id="rId44" Type="http://schemas.openxmlformats.org/officeDocument/2006/relationships/font" Target="fonts/PlusJakartaSansLight-italic.fntdata"/><Relationship Id="rId43" Type="http://schemas.openxmlformats.org/officeDocument/2006/relationships/font" Target="fonts/PlusJakartaSansLight-bold.fntdata"/><Relationship Id="rId46" Type="http://schemas.openxmlformats.org/officeDocument/2006/relationships/font" Target="fonts/DMSerifDisplay-regular.fntdata"/><Relationship Id="rId45" Type="http://schemas.openxmlformats.org/officeDocument/2006/relationships/font" Target="fonts/PlusJakartaSansLight-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CenturyGothic-regular.fntdata"/><Relationship Id="rId47" Type="http://schemas.openxmlformats.org/officeDocument/2006/relationships/font" Target="fonts/DMSerifDisplay-italic.fntdata"/><Relationship Id="rId49" Type="http://schemas.openxmlformats.org/officeDocument/2006/relationships/font" Target="fonts/CenturyGothic-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boldItalic.fntdata"/><Relationship Id="rId30" Type="http://schemas.openxmlformats.org/officeDocument/2006/relationships/font" Target="fonts/PlusJakartaSans-italic.fntdata"/><Relationship Id="rId33" Type="http://schemas.openxmlformats.org/officeDocument/2006/relationships/font" Target="fonts/MontserratBlack-boldItalic.fntdata"/><Relationship Id="rId32" Type="http://schemas.openxmlformats.org/officeDocument/2006/relationships/font" Target="fonts/MontserratBlack-bold.fntdata"/><Relationship Id="rId35" Type="http://schemas.openxmlformats.org/officeDocument/2006/relationships/font" Target="fonts/PlusJakartaSansSemiBold-bold.fntdata"/><Relationship Id="rId34" Type="http://schemas.openxmlformats.org/officeDocument/2006/relationships/font" Target="fonts/PlusJakartaSansSemiBold-regular.fntdata"/><Relationship Id="rId37" Type="http://schemas.openxmlformats.org/officeDocument/2006/relationships/font" Target="fonts/PlusJakartaSansSemiBold-boldItalic.fntdata"/><Relationship Id="rId36" Type="http://schemas.openxmlformats.org/officeDocument/2006/relationships/font" Target="fonts/PlusJakartaSansSemiBold-italic.fntdata"/><Relationship Id="rId39" Type="http://schemas.openxmlformats.org/officeDocument/2006/relationships/font" Target="fonts/PlusJakartaSansMedium-bold.fntdata"/><Relationship Id="rId38" Type="http://schemas.openxmlformats.org/officeDocument/2006/relationships/font" Target="fonts/PlusJakartaSansMedium-regular.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font" Target="fonts/PlusJakartaSansExtraBold-bold.fntdata"/><Relationship Id="rId25" Type="http://schemas.openxmlformats.org/officeDocument/2006/relationships/slide" Target="slides/slide18.xml"/><Relationship Id="rId28" Type="http://schemas.openxmlformats.org/officeDocument/2006/relationships/font" Target="fonts/PlusJakartaSans-regular.fntdata"/><Relationship Id="rId27" Type="http://schemas.openxmlformats.org/officeDocument/2006/relationships/font" Target="fonts/PlusJakartaSansExtraBold-boldItalic.fntdata"/><Relationship Id="rId29" Type="http://schemas.openxmlformats.org/officeDocument/2006/relationships/font" Target="fonts/PlusJakartaSans-bold.fntdata"/><Relationship Id="rId51" Type="http://schemas.openxmlformats.org/officeDocument/2006/relationships/font" Target="fonts/CenturyGothic-boldItalic.fntdata"/><Relationship Id="rId50" Type="http://schemas.openxmlformats.org/officeDocument/2006/relationships/font" Target="fonts/CenturyGothic-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6" name="Shape 886"/>
        <p:cNvGrpSpPr/>
        <p:nvPr/>
      </p:nvGrpSpPr>
      <p:grpSpPr>
        <a:xfrm>
          <a:off x="0" y="0"/>
          <a:ext cx="0" cy="0"/>
          <a:chOff x="0" y="0"/>
          <a:chExt cx="0" cy="0"/>
        </a:xfrm>
      </p:grpSpPr>
      <p:sp>
        <p:nvSpPr>
          <p:cNvPr id="887" name="Google Shape;887;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8" name="Google Shape;888;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89" name="Google Shape;889;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9" name="Shape 899"/>
        <p:cNvGrpSpPr/>
        <p:nvPr/>
      </p:nvGrpSpPr>
      <p:grpSpPr>
        <a:xfrm>
          <a:off x="0" y="0"/>
          <a:ext cx="0" cy="0"/>
          <a:chOff x="0" y="0"/>
          <a:chExt cx="0" cy="0"/>
        </a:xfrm>
      </p:grpSpPr>
      <p:sp>
        <p:nvSpPr>
          <p:cNvPr id="900" name="Google Shape;900;g3612e0c4991_0_2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1" name="Google Shape;901;g3612e0c4991_0_2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2" name="Google Shape;902;g3612e0c4991_0_2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0" name="Shape 910"/>
        <p:cNvGrpSpPr/>
        <p:nvPr/>
      </p:nvGrpSpPr>
      <p:grpSpPr>
        <a:xfrm>
          <a:off x="0" y="0"/>
          <a:ext cx="0" cy="0"/>
          <a:chOff x="0" y="0"/>
          <a:chExt cx="0" cy="0"/>
        </a:xfrm>
      </p:grpSpPr>
      <p:sp>
        <p:nvSpPr>
          <p:cNvPr id="911" name="Google Shape;911;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2" name="Google Shape;912;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3" name="Google Shape;913;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1" name="Shape 921"/>
        <p:cNvGrpSpPr/>
        <p:nvPr/>
      </p:nvGrpSpPr>
      <p:grpSpPr>
        <a:xfrm>
          <a:off x="0" y="0"/>
          <a:ext cx="0" cy="0"/>
          <a:chOff x="0" y="0"/>
          <a:chExt cx="0" cy="0"/>
        </a:xfrm>
      </p:grpSpPr>
      <p:sp>
        <p:nvSpPr>
          <p:cNvPr id="922" name="Google Shape;922;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3" name="Google Shape;923;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4" name="Google Shape;924;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0" name="Shape 930"/>
        <p:cNvGrpSpPr/>
        <p:nvPr/>
      </p:nvGrpSpPr>
      <p:grpSpPr>
        <a:xfrm>
          <a:off x="0" y="0"/>
          <a:ext cx="0" cy="0"/>
          <a:chOff x="0" y="0"/>
          <a:chExt cx="0" cy="0"/>
        </a:xfrm>
      </p:grpSpPr>
      <p:sp>
        <p:nvSpPr>
          <p:cNvPr id="931" name="Google Shape;931;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2" name="Google Shape;932;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33" name="Google Shape;933;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3" name="Shape 943"/>
        <p:cNvGrpSpPr/>
        <p:nvPr/>
      </p:nvGrpSpPr>
      <p:grpSpPr>
        <a:xfrm>
          <a:off x="0" y="0"/>
          <a:ext cx="0" cy="0"/>
          <a:chOff x="0" y="0"/>
          <a:chExt cx="0" cy="0"/>
        </a:xfrm>
      </p:grpSpPr>
      <p:sp>
        <p:nvSpPr>
          <p:cNvPr id="944" name="Google Shape;944;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45" name="Google Shape;945;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46" name="Google Shape;946;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7" name="Shape 957"/>
        <p:cNvGrpSpPr/>
        <p:nvPr/>
      </p:nvGrpSpPr>
      <p:grpSpPr>
        <a:xfrm>
          <a:off x="0" y="0"/>
          <a:ext cx="0" cy="0"/>
          <a:chOff x="0" y="0"/>
          <a:chExt cx="0" cy="0"/>
        </a:xfrm>
      </p:grpSpPr>
      <p:sp>
        <p:nvSpPr>
          <p:cNvPr id="958" name="Google Shape;958;g33c9bce19eb_0_44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9" name="Google Shape;959;g33c9bce19eb_0_44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0" name="Google Shape;960;g33c9bce19eb_0_44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9" name="Shape 969"/>
        <p:cNvGrpSpPr/>
        <p:nvPr/>
      </p:nvGrpSpPr>
      <p:grpSpPr>
        <a:xfrm>
          <a:off x="0" y="0"/>
          <a:ext cx="0" cy="0"/>
          <a:chOff x="0" y="0"/>
          <a:chExt cx="0" cy="0"/>
        </a:xfrm>
      </p:grpSpPr>
      <p:sp>
        <p:nvSpPr>
          <p:cNvPr id="970" name="Google Shape;970;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1" name="Google Shape;971;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2" name="Google Shape;972;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2" name="Shape 982"/>
        <p:cNvGrpSpPr/>
        <p:nvPr/>
      </p:nvGrpSpPr>
      <p:grpSpPr>
        <a:xfrm>
          <a:off x="0" y="0"/>
          <a:ext cx="0" cy="0"/>
          <a:chOff x="0" y="0"/>
          <a:chExt cx="0" cy="0"/>
        </a:xfrm>
      </p:grpSpPr>
      <p:sp>
        <p:nvSpPr>
          <p:cNvPr id="983" name="Google Shape;983;g2d9d8684fab_1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4" name="Google Shape;984;g2d9d8684fab_1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5" name="Google Shape;985;g2d9d8684fab_1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6c0611b1ba_1_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6c0611b1ba_1_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6c0611b1ba_1_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dd45f2059a_0_4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dd45f2059a_0_4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dd45f2059a_0_4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31c57b422ba_2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3" name="Google Shape;843;g31c57b422ba_2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4" name="Google Shape;844;g31c57b422ba_2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6" name="Shape 856"/>
        <p:cNvGrpSpPr/>
        <p:nvPr/>
      </p:nvGrpSpPr>
      <p:grpSpPr>
        <a:xfrm>
          <a:off x="0" y="0"/>
          <a:ext cx="0" cy="0"/>
          <a:chOff x="0" y="0"/>
          <a:chExt cx="0" cy="0"/>
        </a:xfrm>
      </p:grpSpPr>
      <p:sp>
        <p:nvSpPr>
          <p:cNvPr id="857" name="Google Shape;857;g31c57b422ba_2_1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8" name="Google Shape;858;g31c57b422ba_2_1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9" name="Google Shape;859;g31c57b422ba_2_1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1" name="Shape 871"/>
        <p:cNvGrpSpPr/>
        <p:nvPr/>
      </p:nvGrpSpPr>
      <p:grpSpPr>
        <a:xfrm>
          <a:off x="0" y="0"/>
          <a:ext cx="0" cy="0"/>
          <a:chOff x="0" y="0"/>
          <a:chExt cx="0" cy="0"/>
        </a:xfrm>
      </p:grpSpPr>
      <p:sp>
        <p:nvSpPr>
          <p:cNvPr id="872" name="Google Shape;872;g33c9bce19e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3" name="Google Shape;873;g33c9bce19e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4" name="Google Shape;874;g33c9bce19e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 Id="rId3"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 Id="rId3"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png"/><Relationship Id="rId3" Type="http://schemas.openxmlformats.org/officeDocument/2006/relationships/image" Target="../media/image4.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png"/><Relationship Id="rId3" Type="http://schemas.openxmlformats.org/officeDocument/2006/relationships/image" Target="../media/image4.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7.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7.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2.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3.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9.png"/><Relationship Id="rId4" Type="http://schemas.openxmlformats.org/officeDocument/2006/relationships/image" Target="../media/image39.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4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8.png"/><Relationship Id="rId4" Type="http://schemas.openxmlformats.org/officeDocument/2006/relationships/hyperlink" Target="https://schl41demo.staywellhealthlibrary.com/Search/85,P00501" TargetMode="External"/><Relationship Id="rId5" Type="http://schemas.openxmlformats.org/officeDocument/2006/relationships/hyperlink" Target="https://schl41demo.staywellhealthlibrary.com/spanish/Search/85,P03621"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schl41demo.staywellhealthlibrary.com/Search/40,MacularDegenerationEQuiz" TargetMode="External"/><Relationship Id="rId4" Type="http://schemas.openxmlformats.org/officeDocument/2006/relationships/hyperlink" Target="https://schl41demo.staywellhealthlibrary.com/Search/1,1302" TargetMode="External"/><Relationship Id="rId5" Type="http://schemas.openxmlformats.org/officeDocument/2006/relationships/image" Target="../media/image4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4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46.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45.png"/><Relationship Id="rId4" Type="http://schemas.openxmlformats.org/officeDocument/2006/relationships/image" Target="../media/image4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6.xml"/><Relationship Id="rId3" Type="http://schemas.openxmlformats.org/officeDocument/2006/relationships/image" Target="../media/image47.jp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18.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8.png"/><Relationship Id="rId8" Type="http://schemas.openxmlformats.org/officeDocument/2006/relationships/image" Target="../media/image3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2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1.png"/><Relationship Id="rId4" Type="http://schemas.openxmlformats.org/officeDocument/2006/relationships/image" Target="../media/image17.png"/><Relationship Id="rId5" Type="http://schemas.openxmlformats.org/officeDocument/2006/relationships/image" Target="../media/image2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8.png"/><Relationship Id="rId8" Type="http://schemas.openxmlformats.org/officeDocument/2006/relationships/image" Target="../media/image3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43.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image" Target="../media/image42.png"/><Relationship Id="rId4" Type="http://schemas.openxmlformats.org/officeDocument/2006/relationships/hyperlink" Target="https://schl41demo.staywellhealthlibrary.com/Search/90,P02308" TargetMode="External"/><Relationship Id="rId9" Type="http://schemas.openxmlformats.org/officeDocument/2006/relationships/hyperlink" Target="https://schl41demo.staywellhealthlibrary.com/spanish/Search/85,P04190" TargetMode="External"/><Relationship Id="rId5" Type="http://schemas.openxmlformats.org/officeDocument/2006/relationships/hyperlink" Target="https://schl41demo.staywellhealthlibrary.com/spanish/Search/90,P05417" TargetMode="External"/><Relationship Id="rId6" Type="http://schemas.openxmlformats.org/officeDocument/2006/relationships/hyperlink" Target="https://schl41demo.staywellhealthlibrary.com/Search/90,P02107" TargetMode="External"/><Relationship Id="rId7" Type="http://schemas.openxmlformats.org/officeDocument/2006/relationships/hyperlink" Target="https://schl41demo.staywellhealthlibrary.com/spanish/Search/90,P05214" TargetMode="External"/><Relationship Id="rId8" Type="http://schemas.openxmlformats.org/officeDocument/2006/relationships/hyperlink" Target="https://schl41demo.staywellhealthlibrary.com/Search/85,P01093" TargetMode="External"/><Relationship Id="rId11" Type="http://schemas.openxmlformats.org/officeDocument/2006/relationships/image" Target="../media/image33.png"/><Relationship Id="rId10" Type="http://schemas.openxmlformats.org/officeDocument/2006/relationships/image" Target="../media/image24.png"/><Relationship Id="rId12" Type="http://schemas.openxmlformats.org/officeDocument/2006/relationships/image" Target="../media/image2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schl41demo.staywellhealthlibrary.com/Search/1,1874" TargetMode="External"/><Relationship Id="rId4" Type="http://schemas.openxmlformats.org/officeDocument/2006/relationships/hyperlink" Target="https://schl41demo.staywellhealthlibrary.com/Search/1,4092" TargetMode="External"/><Relationship Id="rId9" Type="http://schemas.openxmlformats.org/officeDocument/2006/relationships/image" Target="../media/image31.png"/><Relationship Id="rId5" Type="http://schemas.openxmlformats.org/officeDocument/2006/relationships/hyperlink" Target="https://schl41demo.staywellhealthlibrary.com/Search/85,P00513" TargetMode="External"/><Relationship Id="rId6" Type="http://schemas.openxmlformats.org/officeDocument/2006/relationships/hyperlink" Target="https://schl41demo.staywellhealthlibrary.com/spanish/Search/85,P03633" TargetMode="External"/><Relationship Id="rId7" Type="http://schemas.openxmlformats.org/officeDocument/2006/relationships/image" Target="../media/image18.png"/><Relationship Id="rId8" Type="http://schemas.openxmlformats.org/officeDocument/2006/relationships/image" Target="../media/image26.png"/><Relationship Id="rId10" Type="http://schemas.openxmlformats.org/officeDocument/2006/relationships/image" Target="../media/image2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schl41demo.staywellhealthlibrary.com/Search/1,3069" TargetMode="External"/><Relationship Id="rId4" Type="http://schemas.openxmlformats.org/officeDocument/2006/relationships/hyperlink" Target="https://schl41demo.staywellhealthlibrary.com/MultimediaRoom/VideoLibrary/?e=0#player:138,w1181" TargetMode="External"/><Relationship Id="rId9" Type="http://schemas.openxmlformats.org/officeDocument/2006/relationships/image" Target="../media/image36.png"/><Relationship Id="rId5" Type="http://schemas.openxmlformats.org/officeDocument/2006/relationships/hyperlink" Target="https://schl41demo.staywellhealthlibrary.com/Spanish/VideoLibrary/?e=0#player:138,w1234" TargetMode="External"/><Relationship Id="rId6" Type="http://schemas.openxmlformats.org/officeDocument/2006/relationships/hyperlink" Target="https://schl41demo.staywellhealthlibrary.com/MultimediaRoom/VideoLibrary/?e=0#player:138,K1937" TargetMode="External"/><Relationship Id="rId7" Type="http://schemas.openxmlformats.org/officeDocument/2006/relationships/hyperlink" Target="https://schl41demo.staywellhealthlibrary.com/Spanish/VideoLibrary/?e=0#player:138,k1938" TargetMode="External"/><Relationship Id="rId8" Type="http://schemas.openxmlformats.org/officeDocument/2006/relationships/image" Target="../media/image42.png"/><Relationship Id="rId11" Type="http://schemas.openxmlformats.org/officeDocument/2006/relationships/image" Target="../media/image30.png"/><Relationship Id="rId10" Type="http://schemas.openxmlformats.org/officeDocument/2006/relationships/image" Target="../media/image3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schl41demo.staywellhealthlibrary.com/Search/40,VisionCataractsQuiz" TargetMode="External"/><Relationship Id="rId4" Type="http://schemas.openxmlformats.org/officeDocument/2006/relationships/hyperlink" Target="https://schl41demo.staywellhealthlibrary.com/Search/40,VisionEyeTestEyesEyeQuiz" TargetMode="External"/><Relationship Id="rId9" Type="http://schemas.openxmlformats.org/officeDocument/2006/relationships/image" Target="../media/image34.png"/><Relationship Id="rId5" Type="http://schemas.openxmlformats.org/officeDocument/2006/relationships/hyperlink" Target="https://schl41demo.staywellhealthlibrary.com/Search/40,EyesQuiz" TargetMode="External"/><Relationship Id="rId6" Type="http://schemas.openxmlformats.org/officeDocument/2006/relationships/image" Target="../media/image18.png"/><Relationship Id="rId7" Type="http://schemas.openxmlformats.org/officeDocument/2006/relationships/image" Target="../media/image41.png"/><Relationship Id="rId8"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title="GettyImages-1346482640.jpg"/>
          <p:cNvPicPr preferRelativeResize="0"/>
          <p:nvPr/>
        </p:nvPicPr>
        <p:blipFill rotWithShape="1">
          <a:blip r:embed="rId4">
            <a:alphaModFix/>
          </a:blip>
          <a:srcRect b="0" l="0" r="33333" t="0"/>
          <a:stretch/>
        </p:blipFill>
        <p:spPr>
          <a:xfrm>
            <a:off x="7079600" y="-4588200"/>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470300"/>
            <a:ext cx="63609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Healthy Vision</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0" name="Shape 890"/>
        <p:cNvGrpSpPr/>
        <p:nvPr/>
      </p:nvGrpSpPr>
      <p:grpSpPr>
        <a:xfrm>
          <a:off x="0" y="0"/>
          <a:ext cx="0" cy="0"/>
          <a:chOff x="0" y="0"/>
          <a:chExt cx="0" cy="0"/>
        </a:xfrm>
      </p:grpSpPr>
      <p:pic>
        <p:nvPicPr>
          <p:cNvPr id="891" name="Google Shape;891;p90" title="GettyImages-112181039.jpg"/>
          <p:cNvPicPr preferRelativeResize="0"/>
          <p:nvPr>
            <p:ph idx="2" type="pic"/>
          </p:nvPr>
        </p:nvPicPr>
        <p:blipFill rotWithShape="1">
          <a:blip r:embed="rId3">
            <a:alphaModFix/>
          </a:blip>
          <a:srcRect b="0" l="16397" r="16397" t="0"/>
          <a:stretch/>
        </p:blipFill>
        <p:spPr>
          <a:xfrm flipH="1">
            <a:off x="6611275" y="70275"/>
            <a:ext cx="5733300" cy="5685900"/>
          </a:xfrm>
          <a:prstGeom prst="flowChartDelay">
            <a:avLst/>
          </a:prstGeom>
        </p:spPr>
      </p:pic>
      <p:sp>
        <p:nvSpPr>
          <p:cNvPr id="892" name="Google Shape;892;p9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3" name="Google Shape;893;p9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4" name="Google Shape;894;p90"/>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5" name="Google Shape;895;p9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It contains targeted vision-related  keywords and is geared to the top-of-funnel audience — building awareness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and driving visitors to your digital front door. </a:t>
            </a:r>
            <a:endParaRPr sz="1800">
              <a:latin typeface="Plus Jakarta Sans"/>
              <a:ea typeface="Plus Jakarta Sans"/>
              <a:cs typeface="Plus Jakarta Sans"/>
              <a:sym typeface="Plus Jakarta Sans"/>
            </a:endParaRPr>
          </a:p>
        </p:txBody>
      </p:sp>
      <p:sp>
        <p:nvSpPr>
          <p:cNvPr id="896" name="Google Shape;896;p90"/>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897" name="Google Shape;897;p90"/>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8" name="Google Shape;898;p90"/>
          <p:cNvSpPr txBox="1"/>
          <p:nvPr/>
        </p:nvSpPr>
        <p:spPr>
          <a:xfrm>
            <a:off x="6261050" y="3588875"/>
            <a:ext cx="2691900" cy="217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500">
                <a:solidFill>
                  <a:srgbClr val="FFFFFF"/>
                </a:solidFill>
                <a:latin typeface="Plus Jakarta Sans"/>
                <a:ea typeface="Plus Jakarta Sans"/>
                <a:cs typeface="Plus Jakarta Sans"/>
                <a:sym typeface="Plus Jakarta Sans"/>
              </a:rPr>
              <a:t>Healthy Vision -</a:t>
            </a:r>
            <a:br>
              <a:rPr b="1" lang="en-US" sz="1500">
                <a:solidFill>
                  <a:srgbClr val="FFFFFF"/>
                </a:solidFill>
                <a:latin typeface="Plus Jakarta Sans"/>
                <a:ea typeface="Plus Jakarta Sans"/>
                <a:cs typeface="Plus Jakarta Sans"/>
                <a:sym typeface="Plus Jakarta Sans"/>
              </a:rPr>
            </a:br>
            <a:r>
              <a:rPr b="1" lang="en-US" sz="1500">
                <a:solidFill>
                  <a:srgbClr val="FFFFFF"/>
                </a:solidFill>
                <a:latin typeface="Plus Jakarta Sans"/>
                <a:ea typeface="Plus Jakarta Sans"/>
                <a:cs typeface="Plus Jakarta Sans"/>
                <a:sym typeface="Plus Jakarta Sans"/>
              </a:rPr>
              <a:t>related  keywords</a:t>
            </a:r>
            <a:endParaRPr sz="1300">
              <a:solidFill>
                <a:srgbClr val="FFFFFF"/>
              </a:solidFill>
              <a:latin typeface="Calibri"/>
              <a:ea typeface="Calibri"/>
              <a:cs typeface="Calibri"/>
              <a:sym typeface="Calibri"/>
            </a:endParaRPr>
          </a:p>
          <a:p>
            <a:pPr indent="0" lvl="0" marL="0" rtl="0" algn="l">
              <a:lnSpc>
                <a:spcPct val="115000"/>
              </a:lnSpc>
              <a:spcBef>
                <a:spcPts val="0"/>
              </a:spcBef>
              <a:spcAft>
                <a:spcPts val="0"/>
              </a:spcAft>
              <a:buNone/>
            </a:pPr>
            <a:r>
              <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Eye care near me</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Optometry near me</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Optometry</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Eye care stores</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Eye care</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Emergency eye care near me</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Advanced eye care</a:t>
            </a:r>
            <a:endParaRPr sz="1100">
              <a:solidFill>
                <a:srgbClr val="FFFFFF"/>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3" name="Shape 903"/>
        <p:cNvGrpSpPr/>
        <p:nvPr/>
      </p:nvGrpSpPr>
      <p:grpSpPr>
        <a:xfrm>
          <a:off x="0" y="0"/>
          <a:ext cx="0" cy="0"/>
          <a:chOff x="0" y="0"/>
          <a:chExt cx="0" cy="0"/>
        </a:xfrm>
      </p:grpSpPr>
      <p:sp>
        <p:nvSpPr>
          <p:cNvPr id="904" name="Google Shape;904;p91"/>
          <p:cNvSpPr txBox="1"/>
          <p:nvPr>
            <p:ph type="title"/>
          </p:nvPr>
        </p:nvSpPr>
        <p:spPr>
          <a:xfrm>
            <a:off x="715325" y="-10275"/>
            <a:ext cx="107049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5" name="Google Shape;905;p9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quotes,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06" name="Google Shape;906;p91"/>
          <p:cNvGrpSpPr/>
          <p:nvPr/>
        </p:nvGrpSpPr>
        <p:grpSpPr>
          <a:xfrm>
            <a:off x="10219200" y="2637025"/>
            <a:ext cx="681600" cy="681600"/>
            <a:chOff x="10294125" y="1691525"/>
            <a:chExt cx="681600" cy="681600"/>
          </a:xfrm>
        </p:grpSpPr>
        <p:sp>
          <p:nvSpPr>
            <p:cNvPr id="907" name="Google Shape;907;p9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8" name="Google Shape;908;p91"/>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09" name="Google Shape;909;p91"/>
          <p:cNvSpPr txBox="1"/>
          <p:nvPr>
            <p:ph idx="2" type="body"/>
          </p:nvPr>
        </p:nvSpPr>
        <p:spPr>
          <a:xfrm>
            <a:off x="723900" y="1426325"/>
            <a:ext cx="8519100" cy="49725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600">
                <a:solidFill>
                  <a:srgbClr val="000000"/>
                </a:solidFill>
                <a:latin typeface="Plus Jakarta Sans"/>
                <a:ea typeface="Plus Jakarta Sans"/>
                <a:cs typeface="Plus Jakarta Sans"/>
                <a:sym typeface="Plus Jakarta Sans"/>
              </a:rPr>
              <a:t>Protect Your Sight: Simple Steps for Healthy Eyes</a:t>
            </a:r>
            <a:endParaRPr b="1" sz="16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6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Your eyes don’t always tell you when something’s wrong. Think of an eye exam as a check-engine light—helping spot problems like glaucoma, diabetic retinopathy, and age-related macular degeneration before they cause lasting damage. That’s why regular eye exams are so important; they help catch problems early, when they’re easier to treat.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Eye Exam May See Problems Before You Do</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 dilated eye exam—the one where drops widen your pupils—allows for a better view of the back of your eyes. This closer look can help your eye doctor find disease at an early stage. Recommendations vary for who needs a dilated eye exam and how often. Ask about what’s right for you.</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Eye exams aren’t just for glasses. Find out when to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schedule your next visit</a:t>
            </a:r>
            <a:r>
              <a:rPr i="1" lang="en-US" sz="1200">
                <a:solidFill>
                  <a:srgbClr val="000000"/>
                </a:solidFill>
                <a:latin typeface="Plus Jakarta Sans"/>
                <a:ea typeface="Plus Jakarta Sans"/>
                <a:cs typeface="Plus Jakarta Sans"/>
                <a:sym typeface="Plus Jakarta Sans"/>
              </a:rPr>
              <a:t> based on your age and risk level. (Also available in </a:t>
            </a:r>
            <a:r>
              <a:rPr i="1"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As you get older, your risk for certain eye diseases increases. Left untreated, the following can lead to vision loss or even blindness: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lang="en-US" sz="1200">
                <a:solidFill>
                  <a:srgbClr val="000000"/>
                </a:solidFill>
                <a:latin typeface="Plus Jakarta Sans"/>
                <a:ea typeface="Plus Jakarta Sans"/>
                <a:cs typeface="Plus Jakarta Sans"/>
                <a:sym typeface="Plus Jakarta Sans"/>
              </a:rPr>
              <a:t>Glaucoma. Those most at risk include African Americans older than age 40, anyone older than age 60 (especially people who are Hispanic/Latino), and those with a family history of the disease.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lang="en-US" sz="1200">
                <a:solidFill>
                  <a:srgbClr val="000000"/>
                </a:solidFill>
                <a:latin typeface="Plus Jakarta Sans"/>
                <a:ea typeface="Plus Jakarta Sans"/>
                <a:cs typeface="Plus Jakarta Sans"/>
                <a:sym typeface="Plus Jakarta Sans"/>
              </a:rPr>
              <a:t>Diabetic retinopathy. This eye disease can affect people with diabetes at any age. If you have diabetes, it’s important to get an eye exam at least once a year.</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lang="en-US" sz="1200">
                <a:solidFill>
                  <a:srgbClr val="000000"/>
                </a:solidFill>
                <a:latin typeface="Plus Jakarta Sans"/>
                <a:ea typeface="Plus Jakarta Sans"/>
                <a:cs typeface="Plus Jakarta Sans"/>
                <a:sym typeface="Plus Jakarta Sans"/>
              </a:rPr>
              <a:t>Age-related macular degeneration (AMD). AMD is more common in people who are age 55 or older. Risk is also higher if you’re white, smoke, or have a family history of the disease.</a:t>
            </a:r>
            <a:endParaRPr sz="16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4" name="Shape 914"/>
        <p:cNvGrpSpPr/>
        <p:nvPr/>
      </p:nvGrpSpPr>
      <p:grpSpPr>
        <a:xfrm>
          <a:off x="0" y="0"/>
          <a:ext cx="0" cy="0"/>
          <a:chOff x="0" y="0"/>
          <a:chExt cx="0" cy="0"/>
        </a:xfrm>
      </p:grpSpPr>
      <p:sp>
        <p:nvSpPr>
          <p:cNvPr id="915" name="Google Shape;915;p92"/>
          <p:cNvSpPr txBox="1"/>
          <p:nvPr>
            <p:ph type="title"/>
          </p:nvPr>
        </p:nvSpPr>
        <p:spPr>
          <a:xfrm>
            <a:off x="739950" y="169150"/>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916" name="Google Shape;916;p92"/>
          <p:cNvSpPr txBox="1"/>
          <p:nvPr>
            <p:ph idx="2" type="body"/>
          </p:nvPr>
        </p:nvSpPr>
        <p:spPr>
          <a:xfrm>
            <a:off x="723900" y="1459200"/>
            <a:ext cx="9076500" cy="42168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Straight lines shouldn’t look wavy. Take the </a:t>
            </a:r>
            <a:r>
              <a:rPr i="1"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AMD quiz</a:t>
            </a:r>
            <a:r>
              <a:rPr i="1" lang="en-US" sz="1200">
                <a:solidFill>
                  <a:srgbClr val="000000"/>
                </a:solidFill>
                <a:latin typeface="Plus Jakarta Sans"/>
                <a:ea typeface="Plus Jakarta Sans"/>
                <a:cs typeface="Plus Jakarta Sans"/>
                <a:sym typeface="Plus Jakarta Sans"/>
              </a:rPr>
              <a:t> and learn the early signs you don’t want to miss.</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Better Habits, Better Vision</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Looking to protect your vision long term? The healthier you are, the greater your odds of avoiding health risks to your eyes. These strategies can help:</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Eat foods rich in vitamin C (oranges and strawberries), vitamin E (almonds), and zinc (nuts and seeds).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Stay active.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Keep your blood pressure under control.</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If you smoke, quit.</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Wear protective eyewear when working with harsh chemicals, using power tools, or playing sports like racquetball or basketball.</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Shield your eyes from ultraviolet (UV) light by wearing sunglasses that block at least 99% of UV rays. Wraparound styles offer the best protection, especially from the side.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Eye health isn’t complicated—but it is important. Start with these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easy, everyday habits</a:t>
            </a:r>
            <a:r>
              <a:rPr i="1" lang="en-US" sz="1200">
                <a:solidFill>
                  <a:srgbClr val="000000"/>
                </a:solidFill>
                <a:latin typeface="Plus Jakarta Sans"/>
                <a:ea typeface="Plus Jakarta Sans"/>
                <a:cs typeface="Plus Jakarta Sans"/>
                <a:sym typeface="Plus Jakarta Sans"/>
              </a:rPr>
              <a:t> that protect your vision.</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p:txBody>
      </p:sp>
      <p:grpSp>
        <p:nvGrpSpPr>
          <p:cNvPr id="917" name="Google Shape;917;p92"/>
          <p:cNvGrpSpPr/>
          <p:nvPr/>
        </p:nvGrpSpPr>
        <p:grpSpPr>
          <a:xfrm>
            <a:off x="10452625" y="2411775"/>
            <a:ext cx="681600" cy="681600"/>
            <a:chOff x="10294125" y="2443000"/>
            <a:chExt cx="681600" cy="681600"/>
          </a:xfrm>
        </p:grpSpPr>
        <p:sp>
          <p:nvSpPr>
            <p:cNvPr id="918" name="Google Shape;918;p9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19" name="Google Shape;919;p92"/>
            <p:cNvPicPr preferRelativeResize="0"/>
            <p:nvPr/>
          </p:nvPicPr>
          <p:blipFill>
            <a:blip r:embed="rId5">
              <a:alphaModFix/>
            </a:blip>
            <a:stretch>
              <a:fillRect/>
            </a:stretch>
          </p:blipFill>
          <p:spPr>
            <a:xfrm>
              <a:off x="10401437" y="2562524"/>
              <a:ext cx="466975" cy="442550"/>
            </a:xfrm>
            <a:prstGeom prst="rect">
              <a:avLst/>
            </a:prstGeom>
            <a:noFill/>
            <a:ln>
              <a:noFill/>
            </a:ln>
          </p:spPr>
        </p:pic>
      </p:grpSp>
      <p:sp>
        <p:nvSpPr>
          <p:cNvPr id="920" name="Google Shape;920;p92"/>
          <p:cNvSpPr txBox="1"/>
          <p:nvPr/>
        </p:nvSpPr>
        <p:spPr>
          <a:xfrm>
            <a:off x="9800275" y="312770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5" name="Shape 925"/>
        <p:cNvGrpSpPr/>
        <p:nvPr/>
      </p:nvGrpSpPr>
      <p:grpSpPr>
        <a:xfrm>
          <a:off x="0" y="0"/>
          <a:ext cx="0" cy="0"/>
          <a:chOff x="0" y="0"/>
          <a:chExt cx="0" cy="0"/>
        </a:xfrm>
      </p:grpSpPr>
      <p:sp>
        <p:nvSpPr>
          <p:cNvPr id="926" name="Google Shape;926;p9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Healthy vision infographic</a:t>
            </a:r>
            <a:endParaRPr/>
          </a:p>
        </p:txBody>
      </p:sp>
      <p:sp>
        <p:nvSpPr>
          <p:cNvPr id="927" name="Google Shape;927;p93"/>
          <p:cNvSpPr txBox="1"/>
          <p:nvPr>
            <p:ph idx="1" type="body"/>
          </p:nvPr>
        </p:nvSpPr>
        <p:spPr>
          <a:xfrm>
            <a:off x="740675" y="2156025"/>
            <a:ext cx="48936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This infographic is designed to engage your audience and provide clear, actionable information about healthy vision.</a:t>
            </a:r>
            <a:endParaRPr/>
          </a:p>
        </p:txBody>
      </p:sp>
      <p:pic>
        <p:nvPicPr>
          <p:cNvPr id="928" name="Google Shape;928;p93" title="Vision infographic.png"/>
          <p:cNvPicPr preferRelativeResize="0"/>
          <p:nvPr>
            <p:ph idx="2" type="pic"/>
          </p:nvPr>
        </p:nvPicPr>
        <p:blipFill rotWithShape="1">
          <a:blip r:embed="rId3">
            <a:alphaModFix/>
          </a:blip>
          <a:srcRect b="13526" l="0" r="0" t="1612"/>
          <a:stretch/>
        </p:blipFill>
        <p:spPr>
          <a:xfrm>
            <a:off x="5976150" y="1872375"/>
            <a:ext cx="5027700" cy="3261902"/>
          </a:xfrm>
          <a:prstGeom prst="rect">
            <a:avLst/>
          </a:prstGeom>
        </p:spPr>
      </p:pic>
      <p:sp>
        <p:nvSpPr>
          <p:cNvPr id="929" name="Google Shape;929;p93"/>
          <p:cNvSpPr txBox="1"/>
          <p:nvPr>
            <p:ph idx="3" type="body"/>
          </p:nvPr>
        </p:nvSpPr>
        <p:spPr>
          <a:xfrm>
            <a:off x="740675" y="3222075"/>
            <a:ext cx="4762800" cy="22389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4C4C4C"/>
                </a:solidFill>
                <a:latin typeface="Plus Jakarta Sans"/>
                <a:ea typeface="Plus Jakarta Sans"/>
                <a:cs typeface="Plus Jakarta Sans"/>
                <a:sym typeface="Plus Jakarta Sans"/>
              </a:rPr>
              <a:t>Share it on your social media to drive awareness and inspire healthier choices:</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Char char="●"/>
            </a:pPr>
            <a:r>
              <a:rPr lang="en-US">
                <a:solidFill>
                  <a:srgbClr val="5E5E5E"/>
                </a:solidFill>
              </a:rPr>
              <a:t>6 Eye Health Tips (version 1)</a:t>
            </a:r>
            <a:endParaRPr>
              <a:solidFill>
                <a:srgbClr val="5E5E5E"/>
              </a:solidFill>
            </a:endParaRPr>
          </a:p>
          <a:p>
            <a:pPr indent="-317500" lvl="0" marL="457200" rtl="0" algn="l">
              <a:spcBef>
                <a:spcPts val="0"/>
              </a:spcBef>
              <a:spcAft>
                <a:spcPts val="0"/>
              </a:spcAft>
              <a:buClr>
                <a:schemeClr val="accent1"/>
              </a:buClr>
              <a:buSzPts val="1400"/>
              <a:buChar char="●"/>
            </a:pPr>
            <a:r>
              <a:rPr lang="en-US">
                <a:solidFill>
                  <a:srgbClr val="5E5E5E"/>
                </a:solidFill>
              </a:rPr>
              <a:t>6 Eye Health Tips (version 2)</a:t>
            </a:r>
            <a:endParaRPr>
              <a:solidFill>
                <a:srgbClr val="5E5E5E"/>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4" name="Shape 934"/>
        <p:cNvGrpSpPr/>
        <p:nvPr/>
      </p:nvGrpSpPr>
      <p:grpSpPr>
        <a:xfrm>
          <a:off x="0" y="0"/>
          <a:ext cx="0" cy="0"/>
          <a:chOff x="0" y="0"/>
          <a:chExt cx="0" cy="0"/>
        </a:xfrm>
      </p:grpSpPr>
      <p:pic>
        <p:nvPicPr>
          <p:cNvPr id="935" name="Google Shape;935;p94"/>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936" name="Google Shape;936;p9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7" name="Google Shape;937;p9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8" name="Google Shape;938;p94"/>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39" name="Google Shape;939;p94"/>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r</a:t>
            </a:r>
            <a:r>
              <a:rPr lang="en-US"/>
              <a:t>esources</a:t>
            </a:r>
            <a:endParaRPr/>
          </a:p>
        </p:txBody>
      </p:sp>
      <p:sp>
        <p:nvSpPr>
          <p:cNvPr id="940" name="Google Shape;940;p94"/>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610">
                <a:solidFill>
                  <a:srgbClr val="4C4C4C"/>
                </a:solidFill>
                <a:latin typeface="Plus Jakarta Sans"/>
                <a:ea typeface="Plus Jakarta Sans"/>
                <a:cs typeface="Plus Jakarta Sans"/>
                <a:sym typeface="Plus Jakarta Sans"/>
              </a:rPr>
              <a:t>The Consumer Health Library</a:t>
            </a:r>
            <a:r>
              <a:rPr b="1" lang="en-US" sz="1610">
                <a:solidFill>
                  <a:srgbClr val="4C4C4C"/>
                </a:solidFill>
                <a:latin typeface="Plus Jakarta Sans"/>
                <a:ea typeface="Plus Jakarta Sans"/>
                <a:cs typeface="Plus Jakarta Sans"/>
                <a:sym typeface="Plus Jakarta Sans"/>
              </a:rPr>
              <a:t> (CHL) </a:t>
            </a:r>
            <a:r>
              <a:rPr b="1" lang="en-US" sz="16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795">
              <a:latin typeface="Plus Jakarta Sans"/>
              <a:ea typeface="Plus Jakarta Sans"/>
              <a:cs typeface="Plus Jakarta Sans"/>
              <a:sym typeface="Plus Jakarta Sans"/>
            </a:endParaRPr>
          </a:p>
        </p:txBody>
      </p:sp>
      <p:sp>
        <p:nvSpPr>
          <p:cNvPr id="941" name="Google Shape;941;p94"/>
          <p:cNvSpPr txBox="1"/>
          <p:nvPr>
            <p:ph idx="1" type="body"/>
          </p:nvPr>
        </p:nvSpPr>
        <p:spPr>
          <a:xfrm>
            <a:off x="723900" y="3241375"/>
            <a:ext cx="4773300" cy="1427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The Library includes a wide variety of content styles, including condition and wellness articles, newsletters, recipes, and videos (if licensed). </a:t>
            </a:r>
            <a:endParaRPr b="0" sz="14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Add a custom banner to your site</a:t>
            </a:r>
            <a:r>
              <a:rPr b="0" lang="en-US" sz="1400">
                <a:solidFill>
                  <a:srgbClr val="4C4C4C"/>
                </a:solidFill>
                <a:latin typeface="Plus Jakarta Sans"/>
                <a:ea typeface="Plus Jakarta Sans"/>
                <a:cs typeface="Plus Jakarta Sans"/>
                <a:sym typeface="Plus Jakarta Sans"/>
              </a:rPr>
              <a:t> to help your team and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consumers quickly access the featured content.</a:t>
            </a:r>
            <a:endParaRPr sz="1800">
              <a:latin typeface="Plus Jakarta Sans"/>
              <a:ea typeface="Plus Jakarta Sans"/>
              <a:cs typeface="Plus Jakarta Sans"/>
              <a:sym typeface="Plus Jakarta Sans"/>
            </a:endParaRPr>
          </a:p>
        </p:txBody>
      </p:sp>
      <p:sp>
        <p:nvSpPr>
          <p:cNvPr id="942" name="Google Shape;942;p94"/>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7" name="Shape 947"/>
        <p:cNvGrpSpPr/>
        <p:nvPr/>
      </p:nvGrpSpPr>
      <p:grpSpPr>
        <a:xfrm>
          <a:off x="0" y="0"/>
          <a:ext cx="0" cy="0"/>
          <a:chOff x="0" y="0"/>
          <a:chExt cx="0" cy="0"/>
        </a:xfrm>
      </p:grpSpPr>
      <p:sp>
        <p:nvSpPr>
          <p:cNvPr id="948" name="Google Shape;948;p95"/>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THE BANNER: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49" name="Google Shape;949;p95"/>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950" name="Google Shape;950;p9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a banner to your CHL site</a:t>
            </a:r>
            <a:endParaRPr/>
          </a:p>
        </p:txBody>
      </p:sp>
      <p:pic>
        <p:nvPicPr>
          <p:cNvPr id="951" name="Google Shape;951;p95"/>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952" name="Google Shape;952;p95"/>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53" name="Google Shape;953;p95"/>
          <p:cNvGrpSpPr/>
          <p:nvPr/>
        </p:nvGrpSpPr>
        <p:grpSpPr>
          <a:xfrm>
            <a:off x="2370600" y="5227825"/>
            <a:ext cx="681600" cy="681600"/>
            <a:chOff x="10294125" y="2443000"/>
            <a:chExt cx="681600" cy="681600"/>
          </a:xfrm>
        </p:grpSpPr>
        <p:sp>
          <p:nvSpPr>
            <p:cNvPr id="954" name="Google Shape;954;p95"/>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55" name="Google Shape;955;p95"/>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56" name="Google Shape;956;p95"/>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1" name="Shape 961"/>
        <p:cNvGrpSpPr/>
        <p:nvPr/>
      </p:nvGrpSpPr>
      <p:grpSpPr>
        <a:xfrm>
          <a:off x="0" y="0"/>
          <a:ext cx="0" cy="0"/>
          <a:chOff x="0" y="0"/>
          <a:chExt cx="0" cy="0"/>
        </a:xfrm>
      </p:grpSpPr>
      <p:pic>
        <p:nvPicPr>
          <p:cNvPr id="962" name="Google Shape;962;p96"/>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963" name="Google Shape;963;p96"/>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64" name="Google Shape;964;p96"/>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sp>
        <p:nvSpPr>
          <p:cNvPr id="965" name="Google Shape;965;p96"/>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66" name="Google Shape;966;p96"/>
          <p:cNvGrpSpPr/>
          <p:nvPr/>
        </p:nvGrpSpPr>
        <p:grpSpPr>
          <a:xfrm>
            <a:off x="2657375" y="3637800"/>
            <a:ext cx="681600" cy="681600"/>
            <a:chOff x="10294125" y="1691525"/>
            <a:chExt cx="681600" cy="681600"/>
          </a:xfrm>
        </p:grpSpPr>
        <p:sp>
          <p:nvSpPr>
            <p:cNvPr id="967" name="Google Shape;967;p96"/>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68" name="Google Shape;968;p96"/>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3" name="Shape 973"/>
        <p:cNvGrpSpPr/>
        <p:nvPr/>
      </p:nvGrpSpPr>
      <p:grpSpPr>
        <a:xfrm>
          <a:off x="0" y="0"/>
          <a:ext cx="0" cy="0"/>
          <a:chOff x="0" y="0"/>
          <a:chExt cx="0" cy="0"/>
        </a:xfrm>
      </p:grpSpPr>
      <p:sp>
        <p:nvSpPr>
          <p:cNvPr id="974" name="Google Shape;974;p97"/>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975" name="Google Shape;975;p97"/>
          <p:cNvSpPr txBox="1"/>
          <p:nvPr>
            <p:ph idx="7"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976" name="Google Shape;976;p97"/>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Healthy vision</a:t>
            </a:r>
            <a:endParaRPr/>
          </a:p>
        </p:txBody>
      </p:sp>
      <p:sp>
        <p:nvSpPr>
          <p:cNvPr id="977" name="Google Shape;977;p97"/>
          <p:cNvSpPr txBox="1"/>
          <p:nvPr>
            <p:ph idx="5" type="body"/>
          </p:nvPr>
        </p:nvSpPr>
        <p:spPr>
          <a:xfrm>
            <a:off x="2717049" y="3157900"/>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Aug</a:t>
            </a:r>
            <a:endParaRPr/>
          </a:p>
        </p:txBody>
      </p:sp>
      <p:sp>
        <p:nvSpPr>
          <p:cNvPr id="978" name="Google Shape;978;p97"/>
          <p:cNvSpPr txBox="1"/>
          <p:nvPr>
            <p:ph idx="5" type="body"/>
          </p:nvPr>
        </p:nvSpPr>
        <p:spPr>
          <a:xfrm>
            <a:off x="5600974" y="4643725"/>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Sep</a:t>
            </a:r>
            <a:endParaRPr/>
          </a:p>
        </p:txBody>
      </p:sp>
      <p:sp>
        <p:nvSpPr>
          <p:cNvPr id="979" name="Google Shape;979;p97"/>
          <p:cNvSpPr txBox="1"/>
          <p:nvPr>
            <p:ph idx="5" type="body"/>
          </p:nvPr>
        </p:nvSpPr>
        <p:spPr>
          <a:xfrm>
            <a:off x="8555654" y="3157900"/>
            <a:ext cx="6033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Oct</a:t>
            </a:r>
            <a:endParaRPr/>
          </a:p>
        </p:txBody>
      </p:sp>
      <p:sp>
        <p:nvSpPr>
          <p:cNvPr id="980" name="Google Shape;980;p97"/>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Coping with stress</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981" name="Google Shape;981;p97"/>
          <p:cNvSpPr txBox="1"/>
          <p:nvPr>
            <p:ph idx="3"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Bone and joint health</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6" name="Shape 986"/>
        <p:cNvGrpSpPr/>
        <p:nvPr/>
      </p:nvGrpSpPr>
      <p:grpSpPr>
        <a:xfrm>
          <a:off x="0" y="0"/>
          <a:ext cx="0" cy="0"/>
          <a:chOff x="0" y="0"/>
          <a:chExt cx="0" cy="0"/>
        </a:xfrm>
      </p:grpSpPr>
      <p:sp>
        <p:nvSpPr>
          <p:cNvPr id="987" name="Google Shape;987;p98"/>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988" name="Google Shape;988;p98"/>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989" name="Google Shape;989;p98"/>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990" name="Google Shape;990;p98"/>
          <p:cNvSpPr txBox="1"/>
          <p:nvPr/>
        </p:nvSpPr>
        <p:spPr>
          <a:xfrm>
            <a:off x="8315547" y="169032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991" name="Google Shape;991;p98"/>
          <p:cNvGrpSpPr/>
          <p:nvPr/>
        </p:nvGrpSpPr>
        <p:grpSpPr>
          <a:xfrm>
            <a:off x="9827386" y="1055500"/>
            <a:ext cx="612622" cy="612000"/>
            <a:chOff x="10134200" y="974025"/>
            <a:chExt cx="681600" cy="612000"/>
          </a:xfrm>
        </p:grpSpPr>
        <p:sp>
          <p:nvSpPr>
            <p:cNvPr id="992" name="Google Shape;992;p98"/>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93" name="Google Shape;993;p98"/>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994" name="Google Shape;994;p98"/>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995" name="Google Shape;995;p98"/>
          <p:cNvPicPr preferRelativeResize="0"/>
          <p:nvPr/>
        </p:nvPicPr>
        <p:blipFill>
          <a:blip r:embed="rId8">
            <a:alphaModFix/>
          </a:blip>
          <a:stretch>
            <a:fillRect/>
          </a:stretch>
        </p:blipFill>
        <p:spPr>
          <a:xfrm>
            <a:off x="733900" y="2246688"/>
            <a:ext cx="6711200" cy="3266212"/>
          </a:xfrm>
          <a:prstGeom prst="rect">
            <a:avLst/>
          </a:prstGeom>
          <a:noFill/>
          <a:ln>
            <a:noFill/>
          </a:ln>
          <a:effectLst>
            <a:outerShdw blurRad="57150" rotWithShape="0" algn="bl" dir="5400000" dist="38100">
              <a:srgbClr val="000000">
                <a:alpha val="50000"/>
              </a:srgbClr>
            </a:outerShdw>
          </a:effectLst>
        </p:spPr>
      </p:pic>
      <p:sp>
        <p:nvSpPr>
          <p:cNvPr id="996" name="Google Shape;996;p98"/>
          <p:cNvSpPr/>
          <p:nvPr/>
        </p:nvSpPr>
        <p:spPr>
          <a:xfrm>
            <a:off x="46545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997" name="Google Shape;997;p98"/>
          <p:cNvGraphicFramePr/>
          <p:nvPr/>
        </p:nvGraphicFramePr>
        <p:xfrm>
          <a:off x="7463850" y="3142450"/>
          <a:ext cx="3000000" cy="3000000"/>
        </p:xfrm>
        <a:graphic>
          <a:graphicData uri="http://schemas.openxmlformats.org/drawingml/2006/table">
            <a:tbl>
              <a:tblPr>
                <a:noFill/>
                <a:tableStyleId>{C3C673C0-D9DF-4FCE-A4E3-F1F3D7BC26B7}</a:tableStyleId>
              </a:tblPr>
              <a:tblGrid>
                <a:gridCol w="2320200"/>
                <a:gridCol w="2320200"/>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Alzheimer’s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Cancer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Cancer Prevention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Caregiving</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Children’s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COPD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Diabetes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Family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Holidays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Kidneys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Pregnancy &amp; Newborn Care</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Resolutions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Skin &amp; Sun Safety</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Vision</a:t>
                      </a:r>
                      <a:endParaRPr sz="11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Heart Health </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Immunizations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Liver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Living with HIV</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Memory Loss and Dementia</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Mental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Orthopedic Health </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Preventive Care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Prostate Cancer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Sexual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Smoking Cessation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Stroke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Symptom Checker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Weight Management</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Women’s Health</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pic>
        <p:nvPicPr>
          <p:cNvPr id="777" name="Google Shape;777;p82" title="Blurred vision.png"/>
          <p:cNvPicPr preferRelativeResize="0"/>
          <p:nvPr>
            <p:ph idx="2" type="pic"/>
          </p:nvPr>
        </p:nvPicPr>
        <p:blipFill rotWithShape="1">
          <a:blip r:embed="rId3">
            <a:alphaModFix/>
          </a:blip>
          <a:srcRect b="436" l="0" r="0" t="436"/>
          <a:stretch/>
        </p:blipFill>
        <p:spPr>
          <a:xfrm>
            <a:off x="8095047" y="1257696"/>
            <a:ext cx="2124300" cy="4571400"/>
          </a:xfrm>
          <a:prstGeom prst="roundRect">
            <a:avLst>
              <a:gd fmla="val 16667" name="adj"/>
            </a:avLst>
          </a:prstGeom>
        </p:spPr>
      </p:pic>
      <p:sp>
        <p:nvSpPr>
          <p:cNvPr id="778" name="Google Shape;778;p82"/>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Consumer Health Library articles, quizzes, risk assessments,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healthy vision.</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healthy vision-related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Healthy Vision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infographics, and suggested imagery to jump-start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315547" y="1524500"/>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827386" y="889675"/>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810" name="Google Shape;810;p84"/>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811" name="Google Shape;811;p84"/>
          <p:cNvGraphicFramePr/>
          <p:nvPr/>
        </p:nvGraphicFramePr>
        <p:xfrm>
          <a:off x="7463850" y="3142450"/>
          <a:ext cx="3000000" cy="3000000"/>
        </p:xfrm>
        <a:graphic>
          <a:graphicData uri="http://schemas.openxmlformats.org/drawingml/2006/table">
            <a:tbl>
              <a:tblPr>
                <a:noFill/>
                <a:tableStyleId>{C3C673C0-D9DF-4FCE-A4E3-F1F3D7BC26B7}</a:tableStyleId>
              </a:tblPr>
              <a:tblGrid>
                <a:gridCol w="2320200"/>
                <a:gridCol w="2320200"/>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Alzheimer’s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Cancer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Cancer Prevention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Caregiving</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Children’s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COPD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Diabetes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Family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Holidays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Kidneys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Pregnancy &amp; Newborn Care</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Resolutions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Skin &amp; Sun Safety</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Vision</a:t>
                      </a:r>
                      <a:endParaRPr sz="11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Heart Health </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Immunizations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Liver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Living with HIV</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Memory Loss and Dementia</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Mental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Orthopedic Health </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Preventive Care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Prostate Cancer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Sexual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Smoking Cessation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Stroke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Symptom Checker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Weight Management</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Women’s Health</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812" name="Google Shape;812;p84"/>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813" name="Google Shape;813;p84"/>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title="shutterstock_384279634 (1).jpg"/>
          <p:cNvPicPr preferRelativeResize="0"/>
          <p:nvPr>
            <p:ph idx="2" type="pic"/>
          </p:nvPr>
        </p:nvPicPr>
        <p:blipFill rotWithShape="1">
          <a:blip r:embed="rId3">
            <a:alphaModFix/>
          </a:blip>
          <a:srcRect b="0" l="18271" r="18264"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2" name="Google Shape;822;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3" name="Google Shape;823;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824" name="Google Shape;824;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5" name="Google Shape;825;p85"/>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Eye care for kids</a:t>
            </a:r>
            <a:endParaRPr/>
          </a:p>
        </p:txBody>
      </p:sp>
      <p:sp>
        <p:nvSpPr>
          <p:cNvPr id="832" name="Google Shape;832;p86"/>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33" name="Google Shape;833;p86"/>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34" name="Google Shape;834;p86"/>
          <p:cNvGrpSpPr/>
          <p:nvPr/>
        </p:nvGrpSpPr>
        <p:grpSpPr>
          <a:xfrm>
            <a:off x="10761675" y="2704013"/>
            <a:ext cx="681600" cy="681600"/>
            <a:chOff x="10294125" y="2443000"/>
            <a:chExt cx="681600" cy="681600"/>
          </a:xfrm>
        </p:grpSpPr>
        <p:sp>
          <p:nvSpPr>
            <p:cNvPr id="835" name="Google Shape;835;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6" name="Google Shape;836;p86"/>
            <p:cNvPicPr preferRelativeResize="0"/>
            <p:nvPr/>
          </p:nvPicPr>
          <p:blipFill>
            <a:blip r:embed="rId3">
              <a:alphaModFix/>
            </a:blip>
            <a:stretch>
              <a:fillRect/>
            </a:stretch>
          </p:blipFill>
          <p:spPr>
            <a:xfrm>
              <a:off x="10401437" y="2562524"/>
              <a:ext cx="466975" cy="442550"/>
            </a:xfrm>
            <a:prstGeom prst="rect">
              <a:avLst/>
            </a:prstGeom>
            <a:noFill/>
            <a:ln>
              <a:noFill/>
            </a:ln>
          </p:spPr>
        </p:pic>
      </p:grpSp>
      <p:graphicFrame>
        <p:nvGraphicFramePr>
          <p:cNvPr id="837" name="Google Shape;837;p86"/>
          <p:cNvGraphicFramePr/>
          <p:nvPr/>
        </p:nvGraphicFramePr>
        <p:xfrm>
          <a:off x="414288" y="647538"/>
          <a:ext cx="3000000" cy="3000000"/>
        </p:xfrm>
        <a:graphic>
          <a:graphicData uri="http://schemas.openxmlformats.org/drawingml/2006/table">
            <a:tbl>
              <a:tblPr>
                <a:noFill/>
                <a:tableStyleId>{25A4678E-0F6D-430D-A8E7-2B4CDE08422B}</a:tableStyleId>
              </a:tblPr>
              <a:tblGrid>
                <a:gridCol w="3711950"/>
                <a:gridCol w="3783200"/>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Can’t sit still? Struggling to see the board? Some behavior issues in kids may be vision issues in disguise. Learn the signs and when to check in with an eye specialist.</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https://schl41demo.staywellhealthlibrary.com/Search/90,P02308</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https://schl41demo.staywellhealthlibrary.com/spanish/Search/90,P05417</a:t>
                      </a:r>
                      <a:endParaRPr sz="1100">
                        <a:solidFill>
                          <a:srgbClr val="5E5E5E"/>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Not all vision tests involve reading letters. Here’s how eye screenings adapt to your child’s age and development.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https://schl41demo.staywellhealthlibrary.com/Search/90,P02107</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https://schl41demo.staywellhealthlibrary.com/spanish/Search/90,P05214</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Milestone alert: Rolling, crawling … recognizing faces! Track your baby’s visual development with this handy guide.</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https://schl41demo.staywellhealthlibrary.com/Search/85,P01093</a:t>
                      </a:r>
                      <a:r>
                        <a:rPr lang="en-US" sz="1100" u="sng">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https://schl41demo.staywellhealthlibrary.com/spanish/Search/85,P04190</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pic>
        <p:nvPicPr>
          <p:cNvPr descr="A person trying on glasses&#10;&#10;AI-generated content may be incorrect." id="838" name="Google Shape;838;p86"/>
          <p:cNvPicPr preferRelativeResize="0"/>
          <p:nvPr/>
        </p:nvPicPr>
        <p:blipFill>
          <a:blip r:embed="rId10">
            <a:alphaModFix/>
          </a:blip>
          <a:stretch>
            <a:fillRect/>
          </a:stretch>
        </p:blipFill>
        <p:spPr>
          <a:xfrm>
            <a:off x="8008325" y="1324725"/>
            <a:ext cx="1906975" cy="1322750"/>
          </a:xfrm>
          <a:prstGeom prst="rect">
            <a:avLst/>
          </a:prstGeom>
          <a:noFill/>
          <a:ln>
            <a:noFill/>
          </a:ln>
        </p:spPr>
      </p:pic>
      <p:pic>
        <p:nvPicPr>
          <p:cNvPr descr="A baby being examined by a doctor&#10;&#10;AI-generated content may be incorrect." id="839" name="Google Shape;839;p86"/>
          <p:cNvPicPr preferRelativeResize="0"/>
          <p:nvPr/>
        </p:nvPicPr>
        <p:blipFill>
          <a:blip r:embed="rId11">
            <a:alphaModFix/>
          </a:blip>
          <a:stretch>
            <a:fillRect/>
          </a:stretch>
        </p:blipFill>
        <p:spPr>
          <a:xfrm>
            <a:off x="8008325" y="3108575"/>
            <a:ext cx="1906975" cy="1250645"/>
          </a:xfrm>
          <a:prstGeom prst="rect">
            <a:avLst/>
          </a:prstGeom>
          <a:noFill/>
          <a:ln>
            <a:noFill/>
          </a:ln>
        </p:spPr>
      </p:pic>
      <p:pic>
        <p:nvPicPr>
          <p:cNvPr descr="dad and baby boy laughing at their reflections in a mirror - black baby mirror stock pictures, royalty-free photos &amp; images" id="840" name="Google Shape;840;p86"/>
          <p:cNvPicPr preferRelativeResize="0"/>
          <p:nvPr/>
        </p:nvPicPr>
        <p:blipFill>
          <a:blip r:embed="rId12">
            <a:alphaModFix/>
          </a:blip>
          <a:stretch>
            <a:fillRect/>
          </a:stretch>
        </p:blipFill>
        <p:spPr>
          <a:xfrm>
            <a:off x="8008325" y="4770775"/>
            <a:ext cx="1906975" cy="127317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graphicFrame>
        <p:nvGraphicFramePr>
          <p:cNvPr id="846" name="Google Shape;846;p87"/>
          <p:cNvGraphicFramePr/>
          <p:nvPr/>
        </p:nvGraphicFramePr>
        <p:xfrm>
          <a:off x="414288" y="647538"/>
          <a:ext cx="3000000" cy="3000000"/>
        </p:xfrm>
        <a:graphic>
          <a:graphicData uri="http://schemas.openxmlformats.org/drawingml/2006/table">
            <a:tbl>
              <a:tblPr>
                <a:noFill/>
                <a:tableStyleId>{25A4678E-0F6D-430D-A8E7-2B4CDE08422B}</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80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Get the full picture on eye health. From routine exams to anti-glare lenses, here’s what your eyes need most.</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https://schl41demo.staywellhealthlibrary.com/Search/1,1874</a:t>
                      </a:r>
                      <a:endParaRPr b="1"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752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Your eyes may feel fine, but problems can develop before you notice any symptoms. Learn how to protect your vision as you age.</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https://schl41demo.staywellhealthlibrary.com/Search/1,4092</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Keep your eyes on the prize—and out of harm’s way. Click here for tips on how to protect your peepers at home and at play.</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https://schl41demo.staywellhealthlibrary.com/Search/85,P00513</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https://schl41demo.staywellhealthlibrary.com/spanish/Search/85,P03633</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47" name="Google Shape;847;p87"/>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Everyday eye health</a:t>
            </a:r>
            <a:endParaRPr/>
          </a:p>
        </p:txBody>
      </p:sp>
      <p:sp>
        <p:nvSpPr>
          <p:cNvPr id="848" name="Google Shape;848;p87"/>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49" name="Google Shape;849;p87"/>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50" name="Google Shape;850;p87"/>
          <p:cNvGrpSpPr/>
          <p:nvPr/>
        </p:nvGrpSpPr>
        <p:grpSpPr>
          <a:xfrm>
            <a:off x="10752600" y="2730513"/>
            <a:ext cx="681600" cy="681600"/>
            <a:chOff x="10294125" y="1691525"/>
            <a:chExt cx="681600" cy="681600"/>
          </a:xfrm>
        </p:grpSpPr>
        <p:sp>
          <p:nvSpPr>
            <p:cNvPr id="851" name="Google Shape;851;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2" name="Google Shape;852;p87"/>
            <p:cNvPicPr preferRelativeResize="0"/>
            <p:nvPr/>
          </p:nvPicPr>
          <p:blipFill>
            <a:blip r:embed="rId7">
              <a:alphaModFix/>
            </a:blip>
            <a:stretch>
              <a:fillRect/>
            </a:stretch>
          </p:blipFill>
          <p:spPr>
            <a:xfrm>
              <a:off x="10419913" y="1813734"/>
              <a:ext cx="430025" cy="437175"/>
            </a:xfrm>
            <a:prstGeom prst="rect">
              <a:avLst/>
            </a:prstGeom>
            <a:noFill/>
            <a:ln>
              <a:noFill/>
            </a:ln>
          </p:spPr>
        </p:pic>
      </p:grpSp>
      <p:pic>
        <p:nvPicPr>
          <p:cNvPr descr="A person and person making food&#10;&#10;AI-generated content may be incorrect." id="853" name="Google Shape;853;p87"/>
          <p:cNvPicPr preferRelativeResize="0"/>
          <p:nvPr/>
        </p:nvPicPr>
        <p:blipFill>
          <a:blip r:embed="rId8">
            <a:alphaModFix/>
          </a:blip>
          <a:stretch>
            <a:fillRect/>
          </a:stretch>
        </p:blipFill>
        <p:spPr>
          <a:xfrm>
            <a:off x="8010830" y="1510325"/>
            <a:ext cx="1906395" cy="1269050"/>
          </a:xfrm>
          <a:prstGeom prst="rect">
            <a:avLst/>
          </a:prstGeom>
          <a:noFill/>
          <a:ln>
            <a:noFill/>
          </a:ln>
        </p:spPr>
      </p:pic>
      <p:pic>
        <p:nvPicPr>
          <p:cNvPr descr="A person and person looking at a tablet&#10;&#10;AI-generated content may be incorrect." id="854" name="Google Shape;854;p87"/>
          <p:cNvPicPr preferRelativeResize="0"/>
          <p:nvPr/>
        </p:nvPicPr>
        <p:blipFill>
          <a:blip r:embed="rId9">
            <a:alphaModFix/>
          </a:blip>
          <a:stretch>
            <a:fillRect/>
          </a:stretch>
        </p:blipFill>
        <p:spPr>
          <a:xfrm>
            <a:off x="8010825" y="3235375"/>
            <a:ext cx="1906400" cy="1257773"/>
          </a:xfrm>
          <a:prstGeom prst="rect">
            <a:avLst/>
          </a:prstGeom>
          <a:noFill/>
          <a:ln>
            <a:noFill/>
          </a:ln>
        </p:spPr>
      </p:pic>
      <p:pic>
        <p:nvPicPr>
          <p:cNvPr descr="A person carrying a child on his back&#10;&#10;AI-generated content may be incorrect." id="855" name="Google Shape;855;p87"/>
          <p:cNvPicPr preferRelativeResize="0"/>
          <p:nvPr/>
        </p:nvPicPr>
        <p:blipFill>
          <a:blip r:embed="rId10">
            <a:alphaModFix/>
          </a:blip>
          <a:stretch>
            <a:fillRect/>
          </a:stretch>
        </p:blipFill>
        <p:spPr>
          <a:xfrm>
            <a:off x="8010825" y="4880775"/>
            <a:ext cx="1906400" cy="126600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0" name="Shape 860"/>
        <p:cNvGrpSpPr/>
        <p:nvPr/>
      </p:nvGrpSpPr>
      <p:grpSpPr>
        <a:xfrm>
          <a:off x="0" y="0"/>
          <a:ext cx="0" cy="0"/>
          <a:chOff x="0" y="0"/>
          <a:chExt cx="0" cy="0"/>
        </a:xfrm>
      </p:grpSpPr>
      <p:graphicFrame>
        <p:nvGraphicFramePr>
          <p:cNvPr id="861" name="Google Shape;861;p88"/>
          <p:cNvGraphicFramePr/>
          <p:nvPr/>
        </p:nvGraphicFramePr>
        <p:xfrm>
          <a:off x="414288" y="647538"/>
          <a:ext cx="3000000" cy="3000000"/>
        </p:xfrm>
        <a:graphic>
          <a:graphicData uri="http://schemas.openxmlformats.org/drawingml/2006/table">
            <a:tbl>
              <a:tblPr>
                <a:noFill/>
                <a:tableStyleId>{25A4678E-0F6D-430D-A8E7-2B4CDE08422B}</a:tableStyleId>
              </a:tblPr>
              <a:tblGrid>
                <a:gridCol w="3964725"/>
                <a:gridCol w="3530425"/>
                <a:gridCol w="2103500"/>
              </a:tblGrid>
              <a:tr h="486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If your eyes feel scratchy or irritated when you blink, dry eye could be to blame. Here's what causes it and how to get relief.</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https://schl41demo.staywellhealthlibrary.com/Search/1,3069</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If your eyes could talk, they’d probably beg you to watch this. Learn how to spot and soothe screen-related strain.</a:t>
                      </a:r>
                      <a:endParaRPr sz="10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https://schl41demo.staywellhealthlibrary.com/MultimediaRoom/VideoLibrary/?e=0#player:138,w1181</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https://schl41demo.staywellhealthlibrary.com/Spanish/VideoLibrary/?e=0#player:138,w1234</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Glaucoma often develops without early warning signs—but catching it early can make a big difference. Watch this short video to learn how your eyes work, who’s at risk, and how screening can help protect your vision.</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https://schl41demo.staywellhealthlibrary.com/MultimediaRoom/VideoLibrary/?e=0#player:138,K1937</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https://schl41demo.staywellhealthlibrary.com/Spanish/VideoLibrary/?e=0#player:138,k1938</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62" name="Google Shape;862;p88"/>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Specific eye conditions</a:t>
            </a:r>
            <a:endParaRPr/>
          </a:p>
        </p:txBody>
      </p:sp>
      <p:sp>
        <p:nvSpPr>
          <p:cNvPr id="863" name="Google Shape;863;p8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64" name="Google Shape;864;p88"/>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65" name="Google Shape;865;p88"/>
          <p:cNvGrpSpPr/>
          <p:nvPr/>
        </p:nvGrpSpPr>
        <p:grpSpPr>
          <a:xfrm>
            <a:off x="10761675" y="2704013"/>
            <a:ext cx="681600" cy="681600"/>
            <a:chOff x="10294125" y="2443000"/>
            <a:chExt cx="681600" cy="681600"/>
          </a:xfrm>
        </p:grpSpPr>
        <p:sp>
          <p:nvSpPr>
            <p:cNvPr id="866" name="Google Shape;866;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7" name="Google Shape;867;p88"/>
            <p:cNvPicPr preferRelativeResize="0"/>
            <p:nvPr/>
          </p:nvPicPr>
          <p:blipFill>
            <a:blip r:embed="rId8">
              <a:alphaModFix/>
            </a:blip>
            <a:stretch>
              <a:fillRect/>
            </a:stretch>
          </p:blipFill>
          <p:spPr>
            <a:xfrm>
              <a:off x="10401437" y="2562524"/>
              <a:ext cx="466975" cy="442550"/>
            </a:xfrm>
            <a:prstGeom prst="rect">
              <a:avLst/>
            </a:prstGeom>
            <a:noFill/>
            <a:ln>
              <a:noFill/>
            </a:ln>
          </p:spPr>
        </p:pic>
      </p:grpSp>
      <p:pic>
        <p:nvPicPr>
          <p:cNvPr descr="A person pouring a drop of eye drops into her eyes&#10;&#10;AI-generated content may be incorrect." id="868" name="Google Shape;868;p88"/>
          <p:cNvPicPr preferRelativeResize="0"/>
          <p:nvPr/>
        </p:nvPicPr>
        <p:blipFill>
          <a:blip r:embed="rId9">
            <a:alphaModFix/>
          </a:blip>
          <a:stretch>
            <a:fillRect/>
          </a:stretch>
        </p:blipFill>
        <p:spPr>
          <a:xfrm>
            <a:off x="7976850" y="1324725"/>
            <a:ext cx="1986300" cy="1316046"/>
          </a:xfrm>
          <a:prstGeom prst="rect">
            <a:avLst/>
          </a:prstGeom>
          <a:noFill/>
          <a:ln>
            <a:noFill/>
          </a:ln>
        </p:spPr>
      </p:pic>
      <p:pic>
        <p:nvPicPr>
          <p:cNvPr descr="A person in a wheelchair writing on a computer&#10;&#10;AI-generated content may be incorrect." id="869" name="Google Shape;869;p88"/>
          <p:cNvPicPr preferRelativeResize="0"/>
          <p:nvPr/>
        </p:nvPicPr>
        <p:blipFill>
          <a:blip r:embed="rId10">
            <a:alphaModFix/>
          </a:blip>
          <a:stretch>
            <a:fillRect/>
          </a:stretch>
        </p:blipFill>
        <p:spPr>
          <a:xfrm>
            <a:off x="7976850" y="3069525"/>
            <a:ext cx="1986300" cy="1307180"/>
          </a:xfrm>
          <a:prstGeom prst="rect">
            <a:avLst/>
          </a:prstGeom>
          <a:noFill/>
          <a:ln>
            <a:noFill/>
          </a:ln>
        </p:spPr>
      </p:pic>
      <p:pic>
        <p:nvPicPr>
          <p:cNvPr descr="A person looking at a person's eye&#10;&#10;AI-generated content may be incorrect." id="870" name="Google Shape;870;p88"/>
          <p:cNvPicPr preferRelativeResize="0"/>
          <p:nvPr/>
        </p:nvPicPr>
        <p:blipFill>
          <a:blip r:embed="rId11">
            <a:alphaModFix/>
          </a:blip>
          <a:stretch>
            <a:fillRect/>
          </a:stretch>
        </p:blipFill>
        <p:spPr>
          <a:xfrm>
            <a:off x="7976850" y="4805440"/>
            <a:ext cx="1986300" cy="132248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5" name="Shape 875"/>
        <p:cNvGrpSpPr/>
        <p:nvPr/>
      </p:nvGrpSpPr>
      <p:grpSpPr>
        <a:xfrm>
          <a:off x="0" y="0"/>
          <a:ext cx="0" cy="0"/>
          <a:chOff x="0" y="0"/>
          <a:chExt cx="0" cy="0"/>
        </a:xfrm>
      </p:grpSpPr>
      <p:graphicFrame>
        <p:nvGraphicFramePr>
          <p:cNvPr id="876" name="Google Shape;876;p89"/>
          <p:cNvGraphicFramePr/>
          <p:nvPr/>
        </p:nvGraphicFramePr>
        <p:xfrm>
          <a:off x="414288" y="647538"/>
          <a:ext cx="3000000" cy="3000000"/>
        </p:xfrm>
        <a:graphic>
          <a:graphicData uri="http://schemas.openxmlformats.org/drawingml/2006/table">
            <a:tbl>
              <a:tblPr>
                <a:noFill/>
                <a:tableStyleId>{25A4678E-0F6D-430D-A8E7-2B4CDE08422B}</a:tableStyleId>
              </a:tblPr>
              <a:tblGrid>
                <a:gridCol w="3964725"/>
                <a:gridCol w="3530425"/>
                <a:gridCol w="2103500"/>
              </a:tblGrid>
              <a:tr h="4829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22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Learn something new about cataracts in 60 seconds or less with this 8-question quiz.</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https://schl41demo.staywellhealthlibrary.com/Search/40,VisionCataractsQuiz</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22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20/20 vision? Great! 20/20 eye knowledge? Let’s find out.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https://schl41demo.staywellhealthlibrary.com/Search/40,VisionEyeTestEyesEyeQuiz</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722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Sort the blurry myths from the clear facts. Take the eye quiz—and don’t blink, it’s trickier than it looks!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https://schl41demo.staywellhealthlibrary.com/Search/40,EyesQuiz</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77" name="Google Shape;877;p89"/>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Quizzes</a:t>
            </a:r>
            <a:endParaRPr/>
          </a:p>
        </p:txBody>
      </p:sp>
      <p:sp>
        <p:nvSpPr>
          <p:cNvPr id="878" name="Google Shape;878;p89"/>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79" name="Google Shape;879;p89"/>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80" name="Google Shape;880;p89"/>
          <p:cNvGrpSpPr/>
          <p:nvPr/>
        </p:nvGrpSpPr>
        <p:grpSpPr>
          <a:xfrm>
            <a:off x="10752600" y="2730513"/>
            <a:ext cx="681600" cy="681600"/>
            <a:chOff x="10294125" y="1691525"/>
            <a:chExt cx="681600" cy="681600"/>
          </a:xfrm>
        </p:grpSpPr>
        <p:sp>
          <p:nvSpPr>
            <p:cNvPr id="881" name="Google Shape;881;p8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2" name="Google Shape;882;p89"/>
            <p:cNvPicPr preferRelativeResize="0"/>
            <p:nvPr/>
          </p:nvPicPr>
          <p:blipFill>
            <a:blip r:embed="rId6">
              <a:alphaModFix/>
            </a:blip>
            <a:stretch>
              <a:fillRect/>
            </a:stretch>
          </p:blipFill>
          <p:spPr>
            <a:xfrm>
              <a:off x="10419913" y="1813734"/>
              <a:ext cx="430025" cy="437175"/>
            </a:xfrm>
            <a:prstGeom prst="rect">
              <a:avLst/>
            </a:prstGeom>
            <a:noFill/>
            <a:ln>
              <a:noFill/>
            </a:ln>
          </p:spPr>
        </p:pic>
      </p:grpSp>
      <p:pic>
        <p:nvPicPr>
          <p:cNvPr descr="A person touching a person's forehead&#10;&#10;AI-generated content may be incorrect." id="883" name="Google Shape;883;p89"/>
          <p:cNvPicPr preferRelativeResize="0"/>
          <p:nvPr/>
        </p:nvPicPr>
        <p:blipFill>
          <a:blip r:embed="rId7">
            <a:alphaModFix/>
          </a:blip>
          <a:stretch>
            <a:fillRect/>
          </a:stretch>
        </p:blipFill>
        <p:spPr>
          <a:xfrm>
            <a:off x="7957325" y="1314950"/>
            <a:ext cx="1986300" cy="1314014"/>
          </a:xfrm>
          <a:prstGeom prst="rect">
            <a:avLst/>
          </a:prstGeom>
          <a:noFill/>
          <a:ln>
            <a:noFill/>
          </a:ln>
        </p:spPr>
      </p:pic>
      <p:pic>
        <p:nvPicPr>
          <p:cNvPr descr="A person's back with a eye chart&#10;&#10;AI-generated content may be incorrect." id="884" name="Google Shape;884;p89"/>
          <p:cNvPicPr preferRelativeResize="0"/>
          <p:nvPr/>
        </p:nvPicPr>
        <p:blipFill>
          <a:blip r:embed="rId8">
            <a:alphaModFix/>
          </a:blip>
          <a:stretch>
            <a:fillRect/>
          </a:stretch>
        </p:blipFill>
        <p:spPr>
          <a:xfrm>
            <a:off x="7957325" y="3049950"/>
            <a:ext cx="1986300" cy="1314014"/>
          </a:xfrm>
          <a:prstGeom prst="rect">
            <a:avLst/>
          </a:prstGeom>
          <a:noFill/>
          <a:ln>
            <a:noFill/>
          </a:ln>
        </p:spPr>
      </p:pic>
      <p:pic>
        <p:nvPicPr>
          <p:cNvPr descr="A person holding sunglasses up to his face&#10;&#10;AI-generated content may be incorrect." id="885" name="Google Shape;885;p89"/>
          <p:cNvPicPr preferRelativeResize="0"/>
          <p:nvPr/>
        </p:nvPicPr>
        <p:blipFill>
          <a:blip r:embed="rId9">
            <a:alphaModFix/>
          </a:blip>
          <a:stretch>
            <a:fillRect/>
          </a:stretch>
        </p:blipFill>
        <p:spPr>
          <a:xfrm>
            <a:off x="7957325" y="4758963"/>
            <a:ext cx="1986300" cy="130154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