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6858000" cx="12192000"/>
  <p:notesSz cx="6858000" cy="9144000"/>
  <p:embeddedFontLst>
    <p:embeddedFont>
      <p:font typeface="Plus Jakarta Sans ExtraBold"/>
      <p:bold r:id="rId27"/>
      <p:boldItalic r:id="rId28"/>
    </p:embeddedFont>
    <p:embeddedFont>
      <p:font typeface="Plus Jakarta Sans"/>
      <p:regular r:id="rId29"/>
      <p:bold r:id="rId30"/>
      <p:italic r:id="rId31"/>
      <p:boldItalic r:id="rId32"/>
    </p:embeddedFont>
    <p:embeddedFont>
      <p:font typeface="Montserrat Black"/>
      <p:bold r:id="rId33"/>
      <p:boldItalic r:id="rId34"/>
    </p:embeddedFont>
    <p:embeddedFont>
      <p:font typeface="Plus Jakarta Sans SemiBold"/>
      <p:regular r:id="rId35"/>
      <p:bold r:id="rId36"/>
      <p:italic r:id="rId37"/>
      <p:boldItalic r:id="rId38"/>
    </p:embeddedFont>
    <p:embeddedFont>
      <p:font typeface="Plus Jakarta Sans Medium"/>
      <p:regular r:id="rId39"/>
      <p:bold r:id="rId40"/>
      <p:italic r:id="rId41"/>
      <p:boldItalic r:id="rId42"/>
    </p:embeddedFont>
    <p:embeddedFont>
      <p:font typeface="Plus Jakarta Sans Light"/>
      <p:regular r:id="rId43"/>
      <p:bold r:id="rId44"/>
      <p:italic r:id="rId45"/>
      <p:boldItalic r:id="rId46"/>
    </p:embeddedFont>
    <p:embeddedFont>
      <p:font typeface="DM Serif Display"/>
      <p:regular r:id="rId47"/>
      <p:italic r:id="rId48"/>
    </p:embeddedFont>
    <p:embeddedFont>
      <p:font typeface="Century Gothic"/>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05604CA-DF3F-4135-9DBE-374023047240}">
  <a:tblStyle styleId="{305604CA-DF3F-4135-9DBE-37402304724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58E9D75-3103-4F37-8AA7-515F1EB06D15}"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44" Type="http://schemas.openxmlformats.org/officeDocument/2006/relationships/font" Target="fonts/PlusJakartaSansLight-bold.fntdata"/><Relationship Id="rId43" Type="http://schemas.openxmlformats.org/officeDocument/2006/relationships/font" Target="fonts/PlusJakartaSansLight-regular.fntdata"/><Relationship Id="rId46" Type="http://schemas.openxmlformats.org/officeDocument/2006/relationships/font" Target="fonts/PlusJakartaSansLight-boldItalic.fntdata"/><Relationship Id="rId45" Type="http://schemas.openxmlformats.org/officeDocument/2006/relationships/font" Target="fonts/PlusJakartaSansLight-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DMSerifDisplay-italic.fntdata"/><Relationship Id="rId47" Type="http://schemas.openxmlformats.org/officeDocument/2006/relationships/font" Target="fonts/DMSerifDisplay-regular.fntdata"/><Relationship Id="rId49" Type="http://schemas.openxmlformats.org/officeDocument/2006/relationships/font" Target="fonts/CenturyGothic-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MontserratBlack-bold.fntdata"/><Relationship Id="rId32" Type="http://schemas.openxmlformats.org/officeDocument/2006/relationships/font" Target="fonts/PlusJakartaSans-boldItalic.fntdata"/><Relationship Id="rId35" Type="http://schemas.openxmlformats.org/officeDocument/2006/relationships/font" Target="fonts/PlusJakartaSansSemiBold-regular.fntdata"/><Relationship Id="rId34" Type="http://schemas.openxmlformats.org/officeDocument/2006/relationships/font" Target="fonts/MontserratBlack-boldItalic.fntdata"/><Relationship Id="rId37" Type="http://schemas.openxmlformats.org/officeDocument/2006/relationships/font" Target="fonts/PlusJakartaSansSemiBold-italic.fntdata"/><Relationship Id="rId36" Type="http://schemas.openxmlformats.org/officeDocument/2006/relationships/font" Target="fonts/PlusJakartaSansSemiBold-bold.fntdata"/><Relationship Id="rId39" Type="http://schemas.openxmlformats.org/officeDocument/2006/relationships/font" Target="fonts/PlusJakartaSansMedium-regular.fntdata"/><Relationship Id="rId38" Type="http://schemas.openxmlformats.org/officeDocument/2006/relationships/font" Target="fonts/PlusJakartaSansSemiBold-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PlusJakartaSans-regular.fntdata"/><Relationship Id="rId51" Type="http://schemas.openxmlformats.org/officeDocument/2006/relationships/font" Target="fonts/CenturyGothic-italic.fntdata"/><Relationship Id="rId50" Type="http://schemas.openxmlformats.org/officeDocument/2006/relationships/font" Target="fonts/CenturyGothic-bold.fntdata"/><Relationship Id="rId52"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4" name="Google Shape;924;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3" name="Google Shape;93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5" name="Google Shape;945;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6" name="Google Shape;946;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9" name="Google Shape;959;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0" name="Google Shape;960;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33c9bce19eb_0_5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33c9bce19eb_0_5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2" name="Google Shape;972;g33c9bce19eb_0_5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9" name="Google Shape;979;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0" name="Google Shape;980;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2" name="Google Shape;992;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3" name="Google Shape;993;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1" name="Google Shape;871;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2" name="Google Shape;872;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 Id="rId3" Type="http://schemas.openxmlformats.org/officeDocument/2006/relationships/image" Target="../media/image10.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 Id="rId3" Type="http://schemas.openxmlformats.org/officeDocument/2006/relationships/image" Target="../media/image10.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6.png"/><Relationship Id="rId4" Type="http://schemas.openxmlformats.org/officeDocument/2006/relationships/image" Target="../media/image3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3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hyperlink" Target="https://schl41demo.staywellhealthlibrary.com/Search/88,p12447"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1,2875" TargetMode="External"/><Relationship Id="rId4" Type="http://schemas.openxmlformats.org/officeDocument/2006/relationships/hyperlink" Target="https://schl41demo.staywellhealthlibrary.com/Search/85,P01423" TargetMode="External"/><Relationship Id="rId5" Type="http://schemas.openxmlformats.org/officeDocument/2006/relationships/hyperlink" Target="https://schl41demo.staywellhealthlibrary.com/spanish/Search/85,P04523" TargetMode="External"/><Relationship Id="rId6"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5.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1.jp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schl41demo.staywellhealthlibrary.com/Search/1,2998" TargetMode="External"/><Relationship Id="rId4" Type="http://schemas.openxmlformats.org/officeDocument/2006/relationships/hyperlink" Target="https://schl41demo.staywellhealthlibrary.com/Search/88,p11238" TargetMode="External"/><Relationship Id="rId5" Type="http://schemas.openxmlformats.org/officeDocument/2006/relationships/hyperlink" Target="https://schl41demo.staywellhealthlibrary.com/Search/88,p11195"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9.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24.png"/><Relationship Id="rId5"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9.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3.png"/><Relationship Id="rId4" Type="http://schemas.openxmlformats.org/officeDocument/2006/relationships/hyperlink" Target="https://schl41demo.staywellhealthlibrary.com/Search/85,P00224" TargetMode="External"/><Relationship Id="rId9" Type="http://schemas.openxmlformats.org/officeDocument/2006/relationships/image" Target="../media/image20.png"/><Relationship Id="rId5" Type="http://schemas.openxmlformats.org/officeDocument/2006/relationships/hyperlink" Target="https://schl41demo.staywellhealthlibrary.com/spanish/Search/85,P03346" TargetMode="External"/><Relationship Id="rId6" Type="http://schemas.openxmlformats.org/officeDocument/2006/relationships/hyperlink" Target="https://schl41demo.staywellhealthlibrary.com/Search/90,P01609" TargetMode="External"/><Relationship Id="rId7" Type="http://schemas.openxmlformats.org/officeDocument/2006/relationships/hyperlink" Target="https://schl41demo.staywellhealthlibrary.com/spanish/Search/90,P04709" TargetMode="External"/><Relationship Id="rId8" Type="http://schemas.openxmlformats.org/officeDocument/2006/relationships/hyperlink" Target="https://schl41demo.staywellhealthlibrary.com/Search/88,p12408" TargetMode="External"/><Relationship Id="rId11" Type="http://schemas.openxmlformats.org/officeDocument/2006/relationships/image" Target="../media/image27.png"/><Relationship Id="rId10" Type="http://schemas.openxmlformats.org/officeDocument/2006/relationships/image" Target="../media/image3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MultimediaRoom/VideoLibrary/?e=0#player:138,k1921" TargetMode="External"/><Relationship Id="rId4" Type="http://schemas.openxmlformats.org/officeDocument/2006/relationships/hyperlink" Target="https://schl41demo.staywellhealthlibrary.com/spanish/VideoLibrary/?e=0#player:138,K1922" TargetMode="External"/><Relationship Id="rId5" Type="http://schemas.openxmlformats.org/officeDocument/2006/relationships/hyperlink" Target="https://schl41demo.staywellhealthlibrary.com/Search/1,2378" TargetMode="External"/><Relationship Id="rId6" Type="http://schemas.openxmlformats.org/officeDocument/2006/relationships/image" Target="../media/image17.png"/><Relationship Id="rId7" Type="http://schemas.openxmlformats.org/officeDocument/2006/relationships/image" Target="../media/image32.png"/><Relationship Id="rId8"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85,P00340" TargetMode="External"/><Relationship Id="rId4" Type="http://schemas.openxmlformats.org/officeDocument/2006/relationships/hyperlink" Target="https://schl41demo.staywellhealthlibrary.com/spanish/Search/85,P03459" TargetMode="External"/><Relationship Id="rId5" Type="http://schemas.openxmlformats.org/officeDocument/2006/relationships/hyperlink" Target="https://schl41demo.staywellhealthlibrary.com/MultimediaRoom/VideoLibrary/?e=0#player:138,w1306" TargetMode="External"/><Relationship Id="rId6" Type="http://schemas.openxmlformats.org/officeDocument/2006/relationships/image" Target="../media/image23.png"/><Relationship Id="rId7" Type="http://schemas.openxmlformats.org/officeDocument/2006/relationships/image" Target="../media/image46.png"/><Relationship Id="rId8"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40,LowBloodPressureQuiz" TargetMode="External"/><Relationship Id="rId4" Type="http://schemas.openxmlformats.org/officeDocument/2006/relationships/hyperlink" Target="https://schl41demo.staywellhealthlibrary.com/Search/40,BloodPressureDiastolQuiz" TargetMode="External"/><Relationship Id="rId9" Type="http://schemas.openxmlformats.org/officeDocument/2006/relationships/image" Target="../media/image38.png"/><Relationship Id="rId5" Type="http://schemas.openxmlformats.org/officeDocument/2006/relationships/hyperlink" Target="https://schl41demo.staywellhealthlibrary.com/MultimediaRoom/VideoLibrary/?e=0#player:138,w1778" TargetMode="External"/><Relationship Id="rId6" Type="http://schemas.openxmlformats.org/officeDocument/2006/relationships/hyperlink" Target="https://schl41demo.staywellhealthlibrary.com/Spanish/VideoLibrary/?e=0#player:138,w1786" TargetMode="External"/><Relationship Id="rId7" Type="http://schemas.openxmlformats.org/officeDocument/2006/relationships/hyperlink" Target="https://schl41demo.staywellhealthlibrary.com/MultimediaRoom/VideoLibrary/?e=0#player:138,a90340" TargetMode="External"/><Relationship Id="rId8" Type="http://schemas.openxmlformats.org/officeDocument/2006/relationships/image" Target="../media/image17.png"/><Relationship Id="rId11" Type="http://schemas.openxmlformats.org/officeDocument/2006/relationships/image" Target="../media/image36.png"/><Relationship Id="rId10" Type="http://schemas.openxmlformats.org/officeDocument/2006/relationships/image" Target="../media/image28.png"/><Relationship Id="rId12"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High Blood Pressure</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p:cNvPicPr preferRelativeResize="0"/>
          <p:nvPr>
            <p:ph idx="2" type="pic"/>
          </p:nvPr>
        </p:nvPicPr>
        <p:blipFill rotWithShape="1">
          <a:blip r:embed="rId3">
            <a:alphaModFix/>
          </a:blip>
          <a:srcRect b="0" l="16369" r="16376" t="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high blood pressure keywords and is geared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to the top-of-funnel audience — building awareness and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337250" y="3639675"/>
            <a:ext cx="26919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High blood pressure-</a:t>
            </a:r>
            <a:endParaRPr b="1" sz="1200">
              <a:solidFill>
                <a:schemeClr val="lt2"/>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200">
                <a:solidFill>
                  <a:schemeClr val="lt2"/>
                </a:solidFill>
                <a:latin typeface="Plus Jakarta Sans"/>
                <a:ea typeface="Plus Jakarta Sans"/>
                <a:cs typeface="Plus Jakarta Sans"/>
                <a:sym typeface="Plus Jakarta Sans"/>
              </a:rPr>
              <a:t>related  keywords</a:t>
            </a:r>
            <a:endParaRPr sz="1000">
              <a:solidFill>
                <a:schemeClr val="lt2"/>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High blood pressure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High blood pressure symptoms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causes high blood pressure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is high blood pressure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Signs of high blood pressure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High blood pressure medication</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is considered high blood pressure</a:t>
            </a:r>
            <a:endParaRPr b="1" sz="12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ph idx="1" type="body"/>
          </p:nvPr>
        </p:nvSpPr>
        <p:spPr>
          <a:xfrm>
            <a:off x="715325" y="98642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3 Ways to Stay On Track with Your Blood Pressure Medicine</a:t>
            </a:r>
            <a:endParaRPr>
              <a:solidFill>
                <a:srgbClr val="000000"/>
              </a:solidFill>
              <a:latin typeface="Plus Jakarta Sans"/>
              <a:ea typeface="Plus Jakarta Sans"/>
              <a:cs typeface="Plus Jakarta Sans"/>
              <a:sym typeface="Plus Jakarta Sans"/>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23900" y="1389175"/>
            <a:ext cx="8519100" cy="5391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There’s no denying it. Controlling high blood pressure is a commitment that requires time and patience. But it’s worth the effort—lowering your risk for stroke, heart attack, heart failure, and kidney failure.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Prescription medication may be part of your treatment plan. The tried-and-true advice below can help you stay on track with taking it correctly.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Fill prescriptions right away.</a:t>
            </a:r>
            <a:r>
              <a:rPr lang="en-US" sz="1200">
                <a:solidFill>
                  <a:srgbClr val="000000"/>
                </a:solidFill>
                <a:latin typeface="Plus Jakarta Sans"/>
                <a:ea typeface="Plus Jakarta Sans"/>
                <a:cs typeface="Plus Jakarta Sans"/>
                <a:sym typeface="Plus Jakarta Sans"/>
              </a:rPr>
              <a:t> Whether you’re just starting a prescription or you’ve been refilling for a while, getting medication right away is critical to improving and protecting your health. Once you start taking a medication, take it exactly as prescribed.</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Find out if you can schedule one pickup date for all your refills or if some drugs are available in 90-day supplies through the mail.</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Ask your pharmacist how to sign up for telephone or text message reminders that it’s time to take a medicine or pick up a refill.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Never stop taking medicine without consulting your health care provider. Wondering if you really need a certain drug? Having concerns about possible side effects or interactions with other prescription and over-the-counter drugs, vitamins, or foods? Talk with your provider or pharmacist.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Do you suspect one of your medications isn’t playing well with your blood pressure? Check out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this list</a:t>
            </a:r>
            <a:r>
              <a:rPr i="1" lang="en-US" sz="1200">
                <a:solidFill>
                  <a:srgbClr val="000000"/>
                </a:solidFill>
                <a:latin typeface="Plus Jakarta Sans"/>
                <a:ea typeface="Plus Jakarta Sans"/>
                <a:cs typeface="Plus Jakarta Sans"/>
                <a:sym typeface="Plus Jakarta Sans"/>
              </a:rPr>
              <a:t> of common culprits.</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Take the correct dose.</a:t>
            </a:r>
            <a:r>
              <a:rPr lang="en-US" sz="1200">
                <a:solidFill>
                  <a:srgbClr val="000000"/>
                </a:solidFill>
                <a:latin typeface="Plus Jakarta Sans"/>
                <a:ea typeface="Plus Jakarta Sans"/>
                <a:cs typeface="Plus Jakarta Sans"/>
                <a:sym typeface="Plus Jakarta Sans"/>
              </a:rPr>
              <a:t> You shouldn’t take pills less frequently or break them in half to make a prescription last longer, even if you don’t have symptoms and feel well. Doing so lowers the dosage and may be dangerous.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Know what to do if you accidentally miss a dose. Write this information down.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Ask your provider or pharmacist about available generic brands and assistance plans. These options can help address concerns about being able to pay for your medicine.</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23900" y="55407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6" name="Google Shape;916;p92"/>
          <p:cNvSpPr txBox="1"/>
          <p:nvPr>
            <p:ph idx="2" type="body"/>
          </p:nvPr>
        </p:nvSpPr>
        <p:spPr>
          <a:xfrm>
            <a:off x="723900" y="1307850"/>
            <a:ext cx="8791800" cy="55506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If high medication costs are making it hard to stay consistent, don’t stress—there are plenty of ways to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save without skipping a dose</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Follow a routine.</a:t>
            </a:r>
            <a:r>
              <a:rPr lang="en-US" sz="1200">
                <a:solidFill>
                  <a:srgbClr val="000000"/>
                </a:solidFill>
                <a:latin typeface="Plus Jakarta Sans"/>
                <a:ea typeface="Plus Jakarta Sans"/>
                <a:cs typeface="Plus Jakarta Sans"/>
                <a:sym typeface="Plus Jakarta Sans"/>
              </a:rPr>
              <a:t> Taking your medication around the same time each day can help it become a habit so you’re less likely to forget. Bedtime and breakfast and dinner times can be good options.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Consider buying a tool to help you keep track of your medicine. Pill organizers and products that fit on top of pill bottles may help. Ask a friend or family member to help.</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Use your smartphone’s alarm or download an app that allows you to set reminders. If you’re not sure what app to use, ask your provider or pharmacist for suggestions.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Plan ahead if you know your routine will change, such as when traveling across time zones. Ask for help creating a temporary schedule. Keep a hard copy of it handy and a picture of it on your smartphone.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Take your health on the road! Traveling with a chronic condition requires some extra steps, but these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simple tips</a:t>
            </a:r>
            <a:r>
              <a:rPr i="1" lang="en-US" sz="1200">
                <a:solidFill>
                  <a:srgbClr val="000000"/>
                </a:solidFill>
                <a:latin typeface="Plus Jakarta Sans"/>
                <a:ea typeface="Plus Jakarta Sans"/>
                <a:cs typeface="Plus Jakarta Sans"/>
                <a:sym typeface="Plus Jakarta Sans"/>
              </a:rPr>
              <a:t> will help you stay prepared wherever you go.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take steps like the ones above and still have trouble with your treatment plan, talk with your provider to make one that better meets your needs. You may also want to bring a friend or family member to your appointment, so they can help you understand and remember details.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Remember, taking your medication correctly is a must-do for managing your high blood pressure.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7" name="Google Shape;917;p92"/>
          <p:cNvGrpSpPr/>
          <p:nvPr/>
        </p:nvGrpSpPr>
        <p:grpSpPr>
          <a:xfrm>
            <a:off x="10452625" y="241177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Blood pressure infographics</a:t>
            </a:r>
            <a:endParaRPr/>
          </a:p>
        </p:txBody>
      </p:sp>
      <p:sp>
        <p:nvSpPr>
          <p:cNvPr id="927" name="Google Shape;927;p93"/>
          <p:cNvSpPr txBox="1"/>
          <p:nvPr>
            <p:ph idx="1" type="body"/>
          </p:nvPr>
        </p:nvSpPr>
        <p:spPr>
          <a:xfrm>
            <a:off x="740675" y="176197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healthy blood pressure.</a:t>
            </a:r>
            <a:endParaRPr/>
          </a:p>
        </p:txBody>
      </p:sp>
      <p:pic>
        <p:nvPicPr>
          <p:cNvPr id="928" name="Google Shape;928;p93"/>
          <p:cNvPicPr preferRelativeResize="0"/>
          <p:nvPr>
            <p:ph idx="2" type="pic"/>
          </p:nvPr>
        </p:nvPicPr>
        <p:blipFill rotWithShape="1">
          <a:blip r:embed="rId3">
            <a:alphaModFix/>
          </a:blip>
          <a:srcRect b="37327" l="0" r="0" t="0"/>
          <a:stretch/>
        </p:blipFill>
        <p:spPr>
          <a:xfrm>
            <a:off x="5976150" y="1872375"/>
            <a:ext cx="5027699" cy="3261903"/>
          </a:xfrm>
          <a:prstGeom prst="rect">
            <a:avLst/>
          </a:prstGeom>
        </p:spPr>
      </p:pic>
      <p:sp>
        <p:nvSpPr>
          <p:cNvPr id="929" name="Google Shape;929;p93"/>
          <p:cNvSpPr txBox="1"/>
          <p:nvPr>
            <p:ph idx="3" type="body"/>
          </p:nvPr>
        </p:nvSpPr>
        <p:spPr>
          <a:xfrm>
            <a:off x="740675" y="2828025"/>
            <a:ext cx="4762800" cy="21141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Natural Ways to Lower Your BP</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How Do I Take My Blood Pressure at Home?</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id="935" name="Google Shape;935;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6" name="Google Shape;936;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9" name="Google Shape;939;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0" name="Google Shape;940;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1" name="Google Shape;941;p94"/>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2" name="Google Shape;942;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9" name="Google Shape;949;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0" name="Google Shape;950;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1" name="Google Shape;951;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2" name="Google Shape;952;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3" name="Google Shape;953;p95"/>
          <p:cNvGrpSpPr/>
          <p:nvPr/>
        </p:nvGrpSpPr>
        <p:grpSpPr>
          <a:xfrm>
            <a:off x="2370600" y="5227825"/>
            <a:ext cx="681600" cy="681600"/>
            <a:chOff x="10294125" y="2443000"/>
            <a:chExt cx="681600" cy="681600"/>
          </a:xfrm>
        </p:grpSpPr>
        <p:sp>
          <p:nvSpPr>
            <p:cNvPr id="954" name="Google Shape;954;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5" name="Google Shape;955;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6" name="Google Shape;956;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1" name="Shape 961"/>
        <p:cNvGrpSpPr/>
        <p:nvPr/>
      </p:nvGrpSpPr>
      <p:grpSpPr>
        <a:xfrm>
          <a:off x="0" y="0"/>
          <a:ext cx="0" cy="0"/>
          <a:chOff x="0" y="0"/>
          <a:chExt cx="0" cy="0"/>
        </a:xfrm>
      </p:grpSpPr>
      <p:pic>
        <p:nvPicPr>
          <p:cNvPr id="962" name="Google Shape;962;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3" name="Google Shape;963;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4" name="Google Shape;964;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5" name="Google Shape;965;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6" name="Google Shape;966;p96"/>
          <p:cNvGrpSpPr/>
          <p:nvPr/>
        </p:nvGrpSpPr>
        <p:grpSpPr>
          <a:xfrm>
            <a:off x="2657375" y="3637800"/>
            <a:ext cx="681600" cy="681600"/>
            <a:chOff x="10294125" y="1691525"/>
            <a:chExt cx="681600" cy="681600"/>
          </a:xfrm>
        </p:grpSpPr>
        <p:sp>
          <p:nvSpPr>
            <p:cNvPr id="967" name="Google Shape;967;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8" name="Google Shape;968;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7"/>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75" name="Google Shape;975;p97"/>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6" name="Google Shape;976;p97"/>
          <p:cNvGraphicFramePr/>
          <p:nvPr/>
        </p:nvGraphicFramePr>
        <p:xfrm>
          <a:off x="723876" y="1786200"/>
          <a:ext cx="3000000" cy="3000000"/>
        </p:xfrm>
        <a:graphic>
          <a:graphicData uri="http://schemas.openxmlformats.org/drawingml/2006/table">
            <a:tbl>
              <a:tblPr>
                <a:noFill/>
                <a:tableStyleId>{958E9D75-3103-4F37-8AA7-515F1EB06D15}</a:tableStyleId>
              </a:tblPr>
              <a:tblGrid>
                <a:gridCol w="1715500"/>
                <a:gridCol w="3063175"/>
                <a:gridCol w="6117950"/>
              </a:tblGrid>
              <a:tr h="439050">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37252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Managing Blood Pressure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High Blood Pressure and African Americans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https://schl41demo.staywellhealthlibrary.com/Search/1,2998</a:t>
                      </a:r>
                      <a:r>
                        <a:rPr lang="en-US" sz="12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3725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5 Ways to Manage Blood Pressure Without Medicine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https://schl41demo.staywellhealthlibrary.com/Search/88,p11238</a:t>
                      </a:r>
                      <a:r>
                        <a:rPr lang="en-US" sz="1200" u="sng">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37252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7 Steps to Better Blood Pressure Control</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marR="0" rtl="0" algn="l">
                        <a:lnSpc>
                          <a:spcPct val="115000"/>
                        </a:lnSpc>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https://schl41demo.staywellhealthlibrary.com/Search/88,p11195</a:t>
                      </a:r>
                      <a:r>
                        <a:rPr lang="en-US" sz="1200">
                          <a:latin typeface="Plus Jakarta Sans"/>
                          <a:ea typeface="Plus Jakarta Sans"/>
                          <a:cs typeface="Plus Jakarta Sans"/>
                          <a:sym typeface="Plus Jakarta Sans"/>
                        </a:rPr>
                        <a:t> </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83" name="Google Shape;983;p98"/>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84" name="Google Shape;984;p98"/>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High Blood Pressure</a:t>
            </a:r>
            <a:endParaRPr/>
          </a:p>
        </p:txBody>
      </p:sp>
      <p:sp>
        <p:nvSpPr>
          <p:cNvPr id="985" name="Google Shape;985;p98"/>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May</a:t>
            </a:r>
            <a:endParaRPr/>
          </a:p>
        </p:txBody>
      </p:sp>
      <p:sp>
        <p:nvSpPr>
          <p:cNvPr id="986" name="Google Shape;986;p98"/>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Jun</a:t>
            </a:r>
            <a:endParaRPr/>
          </a:p>
        </p:txBody>
      </p:sp>
      <p:sp>
        <p:nvSpPr>
          <p:cNvPr id="987" name="Google Shape;987;p98"/>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Jul</a:t>
            </a:r>
            <a:endParaRPr/>
          </a:p>
        </p:txBody>
      </p:sp>
      <p:sp>
        <p:nvSpPr>
          <p:cNvPr id="988" name="Google Shape;988;p98"/>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Memory Loss and Dementia</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9" name="Google Shape;989;p98"/>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Skin Care and Common Conditions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9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96" name="Google Shape;996;p9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7" name="Google Shape;997;p9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8" name="Google Shape;998;p99"/>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9" name="Google Shape;999;p99"/>
          <p:cNvGrpSpPr/>
          <p:nvPr/>
        </p:nvGrpSpPr>
        <p:grpSpPr>
          <a:xfrm>
            <a:off x="9827386" y="1055500"/>
            <a:ext cx="612622" cy="612000"/>
            <a:chOff x="10134200" y="974025"/>
            <a:chExt cx="681600" cy="612000"/>
          </a:xfrm>
        </p:grpSpPr>
        <p:sp>
          <p:nvSpPr>
            <p:cNvPr id="1000" name="Google Shape;1000;p9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01" name="Google Shape;1001;p9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002" name="Google Shape;1002;p9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003" name="Google Shape;1003;p99"/>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1004" name="Google Shape;1004;p99"/>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005" name="Google Shape;1005;p99"/>
          <p:cNvGraphicFramePr/>
          <p:nvPr/>
        </p:nvGraphicFramePr>
        <p:xfrm>
          <a:off x="7610400" y="3142450"/>
          <a:ext cx="3000000" cy="3000000"/>
        </p:xfrm>
        <a:graphic>
          <a:graphicData uri="http://schemas.openxmlformats.org/drawingml/2006/table">
            <a:tbl>
              <a:tblPr>
                <a:noFill/>
                <a:tableStyleId>{305604CA-DF3F-4135-9DBE-374023047240}</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High Blood Pressure</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BP Screenshot.png"/>
          <p:cNvPicPr preferRelativeResize="0"/>
          <p:nvPr>
            <p:ph idx="2" type="pic"/>
          </p:nvPr>
        </p:nvPicPr>
        <p:blipFill rotWithShape="1">
          <a:blip r:embed="rId3">
            <a:alphaModFix/>
          </a:blip>
          <a:srcRect b="553" l="0" r="0" t="563"/>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high blood pressure.</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high blood pressure-</a:t>
            </a:r>
            <a:br>
              <a:rPr lang="en-US" sz="1300"/>
            </a:b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High Blood Pressure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610400" y="3142450"/>
          <a:ext cx="3000000" cy="3000000"/>
        </p:xfrm>
        <a:graphic>
          <a:graphicData uri="http://schemas.openxmlformats.org/drawingml/2006/table">
            <a:tbl>
              <a:tblPr>
                <a:noFill/>
                <a:tableStyleId>{305604CA-DF3F-4135-9DBE-374023047240}</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High Blood Pressure</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The basics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{958E9D75-3103-4F37-8AA7-515F1EB06D15}</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Heart attack. Kidney failure. Vision loss. High blood pressure doesn’t just stay in your arteries—it affects your whole body. Find out what’s at stake and how to protect your health.</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https://schl41demo.staywellhealthlibrary.com/Search/85,P00224</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https://schl41demo.staywellhealthlibrary.com/spanish/Search/85,P03346</a:t>
                      </a:r>
                      <a:r>
                        <a:rPr lang="en-US" sz="1100">
                          <a:solidFill>
                            <a:srgbClr val="5E5E5E"/>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child’s blood pressure today could shape their heart health for life. Learn why early screening matters and what you can do to help.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https://schl41demo.staywellhealthlibrary.com/Search/90,P01609</a:t>
                      </a:r>
                      <a:r>
                        <a:rPr lang="en-US" sz="1100" u="sng">
                          <a:solidFill>
                            <a:srgbClr val="132D77"/>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https://schl41demo.staywellhealthlibrary.com/spanish/Search/90,P04709</a:t>
                      </a:r>
                      <a:r>
                        <a:rPr lang="en-US" sz="1100" u="sng">
                          <a:solidFill>
                            <a:srgbClr val="132D77"/>
                          </a:solidFill>
                          <a:latin typeface="Plus Jakarta Sans"/>
                          <a:ea typeface="Plus Jakarta Sans"/>
                          <a:cs typeface="Plus Jakarta Sans"/>
                          <a:sym typeface="Plus Jakarta Sans"/>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Taking blood pressure meds? Make sure they’re working as hard as they should be. Here’s how to get the most out of every dose.</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https://schl41demo.staywellhealthlibrary.com/Search/88,p12408</a:t>
                      </a:r>
                      <a:r>
                        <a:rPr lang="en-US" sz="1100" u="sng">
                          <a:solidFill>
                            <a:srgbClr val="132D77"/>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taking a blood pressure of a person&#10;&#10;Description automatically generated" id="838" name="Google Shape;838;p86"/>
          <p:cNvPicPr preferRelativeResize="0"/>
          <p:nvPr/>
        </p:nvPicPr>
        <p:blipFill>
          <a:blip r:embed="rId9">
            <a:alphaModFix/>
          </a:blip>
          <a:stretch>
            <a:fillRect/>
          </a:stretch>
        </p:blipFill>
        <p:spPr>
          <a:xfrm>
            <a:off x="7994878" y="1356750"/>
            <a:ext cx="1923422" cy="1262100"/>
          </a:xfrm>
          <a:prstGeom prst="rect">
            <a:avLst/>
          </a:prstGeom>
          <a:noFill/>
          <a:ln>
            <a:noFill/>
          </a:ln>
        </p:spPr>
      </p:pic>
      <p:pic>
        <p:nvPicPr>
          <p:cNvPr descr="A child sitting on a table with a doctor&#10;&#10;AI-generated content may be incorrect." id="839" name="Google Shape;839;p86"/>
          <p:cNvPicPr preferRelativeResize="0"/>
          <p:nvPr/>
        </p:nvPicPr>
        <p:blipFill>
          <a:blip r:embed="rId10">
            <a:alphaModFix/>
          </a:blip>
          <a:stretch>
            <a:fillRect/>
          </a:stretch>
        </p:blipFill>
        <p:spPr>
          <a:xfrm>
            <a:off x="7994875" y="3092625"/>
            <a:ext cx="1923425" cy="1272343"/>
          </a:xfrm>
          <a:prstGeom prst="rect">
            <a:avLst/>
          </a:prstGeom>
          <a:noFill/>
          <a:ln>
            <a:noFill/>
          </a:ln>
        </p:spPr>
      </p:pic>
      <p:pic>
        <p:nvPicPr>
          <p:cNvPr descr="A person drinking a glass of water&#10;&#10;Description automatically generated" id="840" name="Google Shape;840;p86"/>
          <p:cNvPicPr preferRelativeResize="0"/>
          <p:nvPr/>
        </p:nvPicPr>
        <p:blipFill>
          <a:blip r:embed="rId11">
            <a:alphaModFix/>
          </a:blip>
          <a:stretch>
            <a:fillRect/>
          </a:stretch>
        </p:blipFill>
        <p:spPr>
          <a:xfrm>
            <a:off x="7994875" y="4773100"/>
            <a:ext cx="1923425" cy="127426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{958E9D75-3103-4F37-8AA7-515F1EB06D15}</a:tableStyleId>
              </a:tblPr>
              <a:tblGrid>
                <a:gridCol w="3964725"/>
                <a:gridCol w="3530425"/>
                <a:gridCol w="2103500"/>
              </a:tblGrid>
              <a:tr h="7914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2927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Some high-sodium foods are obvious. 🧂👀🍟 Others? Not so much. Watch and learn where sodium sneaks in—but don’t feel salty if your favorites make the list!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https://schl41demo.staywellhealthlibrary.com/MultimediaRoom/VideoLibrary/?e=0#player:138,k1921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https://schl41demo.staywellhealthlibrary.com/spanish/VideoLibrary/?e=0#player:138,K1922</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157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 may not wear tights and a cape, but the DASH diet can be a hero to those with high blood pressure. Read all about its superpowers in the link below.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https://schl41demo.staywellhealthlibrary.com/Search/1,2378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Blood pressure + diet</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A salt with words carved into it&#10;&#10;AI-generated content may be incorrect." id="853" name="Google Shape;853;p87"/>
          <p:cNvPicPr preferRelativeResize="0"/>
          <p:nvPr/>
        </p:nvPicPr>
        <p:blipFill>
          <a:blip r:embed="rId7">
            <a:alphaModFix/>
          </a:blip>
          <a:stretch>
            <a:fillRect/>
          </a:stretch>
        </p:blipFill>
        <p:spPr>
          <a:xfrm>
            <a:off x="7948275" y="1925425"/>
            <a:ext cx="1986300" cy="1309280"/>
          </a:xfrm>
          <a:prstGeom prst="rect">
            <a:avLst/>
          </a:prstGeom>
          <a:noFill/>
          <a:ln>
            <a:noFill/>
          </a:ln>
        </p:spPr>
      </p:pic>
      <p:pic>
        <p:nvPicPr>
          <p:cNvPr descr="A group of food on a table&#10;&#10;Description automatically generated" id="854" name="Google Shape;854;p87"/>
          <p:cNvPicPr preferRelativeResize="0"/>
          <p:nvPr/>
        </p:nvPicPr>
        <p:blipFill>
          <a:blip r:embed="rId8">
            <a:alphaModFix/>
          </a:blip>
          <a:stretch>
            <a:fillRect/>
          </a:stretch>
        </p:blipFill>
        <p:spPr>
          <a:xfrm>
            <a:off x="7948275" y="4211425"/>
            <a:ext cx="1986300" cy="1118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graphicFrame>
        <p:nvGraphicFramePr>
          <p:cNvPr id="860" name="Google Shape;860;p88"/>
          <p:cNvGraphicFramePr/>
          <p:nvPr/>
        </p:nvGraphicFramePr>
        <p:xfrm>
          <a:off x="414288" y="647538"/>
          <a:ext cx="3000000" cy="3000000"/>
        </p:xfrm>
        <a:graphic>
          <a:graphicData uri="http://schemas.openxmlformats.org/drawingml/2006/table">
            <a:tbl>
              <a:tblPr>
                <a:noFill/>
                <a:tableStyleId>{958E9D75-3103-4F37-8AA7-515F1EB06D15}</a:tableStyleId>
              </a:tblPr>
              <a:tblGrid>
                <a:gridCol w="3964725"/>
                <a:gridCol w="3530425"/>
                <a:gridCol w="2103500"/>
              </a:tblGrid>
              <a:tr h="6843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4402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Like Goldilocks, your blood pressure needs to be juuuuuuust right when you have diabetes. Here’s why.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https://schl41demo.staywellhealthlibrary.com/Search/85,P00340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https://schl41demo.staywellhealthlibrary.com/spanish/Search/85,P03459</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4402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Pregnancy changes a lot about your body—including your blood pressure. Whether or not you’ve had hypertension before, here’s what to watch for (in just 3 minutes).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https://schl41demo.staywellhealthlibrary.com/MultimediaRoom/VideoLibrary/?e=0#player:138,w1306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61" name="Google Shape;861;p88"/>
          <p:cNvSpPr txBox="1"/>
          <p:nvPr>
            <p:ph type="title"/>
          </p:nvPr>
        </p:nvSpPr>
        <p:spPr>
          <a:xfrm>
            <a:off x="414300" y="-34050"/>
            <a:ext cx="9598500" cy="6816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3: B</a:t>
            </a:r>
            <a:r>
              <a:rPr lang="en-US"/>
              <a:t>lood pressure + other conditions</a:t>
            </a:r>
            <a:endParaRPr/>
          </a:p>
        </p:txBody>
      </p:sp>
      <p:sp>
        <p:nvSpPr>
          <p:cNvPr id="862" name="Google Shape;86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61675" y="2704013"/>
            <a:ext cx="681600" cy="681600"/>
            <a:chOff x="10294125" y="2443000"/>
            <a:chExt cx="681600" cy="681600"/>
          </a:xfrm>
        </p:grpSpPr>
        <p:sp>
          <p:nvSpPr>
            <p:cNvPr id="865" name="Google Shape;865;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erson using a blood sugar meter&#10;&#10;Description automatically generated" id="867" name="Google Shape;867;p88"/>
          <p:cNvPicPr preferRelativeResize="0"/>
          <p:nvPr/>
        </p:nvPicPr>
        <p:blipFill>
          <a:blip r:embed="rId7">
            <a:alphaModFix/>
          </a:blip>
          <a:stretch>
            <a:fillRect/>
          </a:stretch>
        </p:blipFill>
        <p:spPr>
          <a:xfrm>
            <a:off x="8034190" y="1914300"/>
            <a:ext cx="1910610" cy="1262100"/>
          </a:xfrm>
          <a:prstGeom prst="rect">
            <a:avLst/>
          </a:prstGeom>
          <a:noFill/>
          <a:ln>
            <a:noFill/>
          </a:ln>
        </p:spPr>
      </p:pic>
      <p:pic>
        <p:nvPicPr>
          <p:cNvPr descr="A pregnant person sitting on a couch&#10;&#10;Description automatically generated" id="868" name="Google Shape;868;p88"/>
          <p:cNvPicPr preferRelativeResize="0"/>
          <p:nvPr/>
        </p:nvPicPr>
        <p:blipFill>
          <a:blip r:embed="rId8">
            <a:alphaModFix/>
          </a:blip>
          <a:stretch>
            <a:fillRect/>
          </a:stretch>
        </p:blipFill>
        <p:spPr>
          <a:xfrm>
            <a:off x="8034200" y="4380225"/>
            <a:ext cx="1910600" cy="129941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graphicFrame>
        <p:nvGraphicFramePr>
          <p:cNvPr id="874" name="Google Shape;874;p89"/>
          <p:cNvGraphicFramePr/>
          <p:nvPr/>
        </p:nvGraphicFramePr>
        <p:xfrm>
          <a:off x="414288" y="647538"/>
          <a:ext cx="3000000" cy="3000000"/>
        </p:xfrm>
        <a:graphic>
          <a:graphicData uri="http://schemas.openxmlformats.org/drawingml/2006/table">
            <a:tbl>
              <a:tblPr>
                <a:noFill/>
                <a:tableStyleId>{958E9D75-3103-4F37-8AA7-515F1EB06D15}</a:tableStyleId>
              </a:tblPr>
              <a:tblGrid>
                <a:gridCol w="3964725"/>
                <a:gridCol w="3530425"/>
                <a:gridCol w="2103500"/>
              </a:tblGrid>
              <a:tr h="3824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3095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a lot of talk about high blood pressure, but what does it mean when it’s too low? Take this quiz to find out.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https://schl41demo.staywellhealthlibrary.com/Search/40,LowBloodPressureQuiz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095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 don’t need a perfect score—just the right numbers. Take our blood pressure quiz and see if you’re on the mark!</a:t>
                      </a:r>
                      <a:r>
                        <a:rPr lang="en-US" sz="1200">
                          <a:latin typeface="Times New Roman"/>
                          <a:ea typeface="Times New Roman"/>
                          <a:cs typeface="Times New Roman"/>
                          <a:sym typeface="Times New Roman"/>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https://schl41demo.staywellhealthlibrary.com/Search/40,BloodPressureDiastolQuiz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591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Think of your vital signs as your body’s way of keeping you in the know. Blood pressure is a big one, but there’s more! Click here to learn what else to track.</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https://schl41demo.staywellhealthlibrary.com/MultimediaRoom/VideoLibrary/?e=0#player:138,w1778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https://schl41demo.staywellhealthlibrary.com/Spanish/VideoLibrary/?e=0#player:138,w1786</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13095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Are you one of those cool kids with their own blood pressure cuff? Watch this video of step-by-step instructions on how to use it.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https://schl41demo.staywellhealthlibrary.com/MultimediaRoom/VideoLibrary/?e=0#player:138,a90340</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75" name="Google Shape;875;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Quizzes and more</a:t>
            </a:r>
            <a:endParaRPr/>
          </a:p>
        </p:txBody>
      </p:sp>
      <p:sp>
        <p:nvSpPr>
          <p:cNvPr id="876" name="Google Shape;876;p89"/>
          <p:cNvSpPr txBox="1"/>
          <p:nvPr/>
        </p:nvSpPr>
        <p:spPr>
          <a:xfrm>
            <a:off x="414300" y="6587875"/>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7" name="Google Shape;877;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8" name="Google Shape;878;p89"/>
          <p:cNvGrpSpPr/>
          <p:nvPr/>
        </p:nvGrpSpPr>
        <p:grpSpPr>
          <a:xfrm>
            <a:off x="10752600" y="2730513"/>
            <a:ext cx="681600" cy="681600"/>
            <a:chOff x="10294125" y="1691525"/>
            <a:chExt cx="681600" cy="681600"/>
          </a:xfrm>
        </p:grpSpPr>
        <p:sp>
          <p:nvSpPr>
            <p:cNvPr id="879" name="Google Shape;879;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9"/>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A person sitting at a table typing on a computer&#10;&#10;Description automatically generated" id="881" name="Google Shape;881;p89"/>
          <p:cNvPicPr preferRelativeResize="0"/>
          <p:nvPr/>
        </p:nvPicPr>
        <p:blipFill>
          <a:blip r:embed="rId9">
            <a:alphaModFix/>
          </a:blip>
          <a:stretch>
            <a:fillRect/>
          </a:stretch>
        </p:blipFill>
        <p:spPr>
          <a:xfrm>
            <a:off x="8023269" y="1110900"/>
            <a:ext cx="1823705" cy="1233950"/>
          </a:xfrm>
          <a:prstGeom prst="rect">
            <a:avLst/>
          </a:prstGeom>
          <a:noFill/>
          <a:ln>
            <a:noFill/>
          </a:ln>
        </p:spPr>
      </p:pic>
      <p:pic>
        <p:nvPicPr>
          <p:cNvPr descr="A hand with a digital blood pressure monitor&#10;&#10;Description automatically generated" id="882" name="Google Shape;882;p89"/>
          <p:cNvPicPr preferRelativeResize="0"/>
          <p:nvPr/>
        </p:nvPicPr>
        <p:blipFill>
          <a:blip r:embed="rId10">
            <a:alphaModFix/>
          </a:blip>
          <a:stretch>
            <a:fillRect/>
          </a:stretch>
        </p:blipFill>
        <p:spPr>
          <a:xfrm>
            <a:off x="8023275" y="2464913"/>
            <a:ext cx="1823700" cy="1212828"/>
          </a:xfrm>
          <a:prstGeom prst="rect">
            <a:avLst/>
          </a:prstGeom>
          <a:noFill/>
          <a:ln>
            <a:noFill/>
          </a:ln>
        </p:spPr>
      </p:pic>
      <p:pic>
        <p:nvPicPr>
          <p:cNvPr descr="A doctor examining a patient&#10;&#10;Description automatically generated" id="883" name="Google Shape;883;p89"/>
          <p:cNvPicPr preferRelativeResize="0"/>
          <p:nvPr/>
        </p:nvPicPr>
        <p:blipFill>
          <a:blip r:embed="rId11">
            <a:alphaModFix/>
          </a:blip>
          <a:stretch>
            <a:fillRect/>
          </a:stretch>
        </p:blipFill>
        <p:spPr>
          <a:xfrm>
            <a:off x="8023275" y="3943825"/>
            <a:ext cx="1823700" cy="1196092"/>
          </a:xfrm>
          <a:prstGeom prst="rect">
            <a:avLst/>
          </a:prstGeom>
          <a:noFill/>
          <a:ln>
            <a:noFill/>
          </a:ln>
        </p:spPr>
      </p:pic>
      <p:pic>
        <p:nvPicPr>
          <p:cNvPr descr="A person taking a child's blood pressure&#10;&#10;Description automatically generated" id="884" name="Google Shape;884;p89"/>
          <p:cNvPicPr preferRelativeResize="0"/>
          <p:nvPr/>
        </p:nvPicPr>
        <p:blipFill>
          <a:blip r:embed="rId12">
            <a:alphaModFix/>
          </a:blip>
          <a:stretch>
            <a:fillRect/>
          </a:stretch>
        </p:blipFill>
        <p:spPr>
          <a:xfrm>
            <a:off x="8023275" y="5361593"/>
            <a:ext cx="1823700" cy="122628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