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6858000" cx="12192000"/>
  <p:notesSz cx="6858000" cy="9144000"/>
  <p:embeddedFontLst>
    <p:embeddedFont>
      <p:font typeface="Plus Jakarta Sans ExtraBold"/>
      <p:bold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71B56A6-30BD-4D2B-884F-7470A99B83A8}">
  <a:tblStyle styleId="{171B56A6-30BD-4D2B-884F-7470A99B83A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9E23B86-9186-44B7-AE39-760C51B53DCB}"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fntdata"/><Relationship Id="rId30" Type="http://schemas.openxmlformats.org/officeDocument/2006/relationships/slide" Target="slides/slide23.xml"/><Relationship Id="rId33" Type="http://schemas.openxmlformats.org/officeDocument/2006/relationships/font" Target="fonts/PlusJakartaSans-regular.fntdata"/><Relationship Id="rId32" Type="http://schemas.openxmlformats.org/officeDocument/2006/relationships/font" Target="fonts/PlusJakartaSansExtraBold-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4.xml"/><Relationship Id="rId55" Type="http://schemas.openxmlformats.org/officeDocument/2006/relationships/font" Target="fonts/CenturyGothic-italic.fntdata"/><Relationship Id="rId10" Type="http://schemas.openxmlformats.org/officeDocument/2006/relationships/slide" Target="slides/slide3.xml"/><Relationship Id="rId54" Type="http://schemas.openxmlformats.org/officeDocument/2006/relationships/font" Target="fonts/CenturyGothic-bold.fntdata"/><Relationship Id="rId13" Type="http://schemas.openxmlformats.org/officeDocument/2006/relationships/slide" Target="slides/slide6.xml"/><Relationship Id="rId12" Type="http://schemas.openxmlformats.org/officeDocument/2006/relationships/slide" Target="slides/slide5.xml"/><Relationship Id="rId56" Type="http://schemas.openxmlformats.org/officeDocument/2006/relationships/font" Target="fonts/CenturyGothic-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ites.google.com/webmd.net/ember/home" TargetMode="External"/><Relationship Id="rId3"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2"/>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5" name="Google Shape;885;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6" name="Google Shape;886;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7" name="Google Shape;897;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98" name="Google Shape;898;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8" name="Google Shape;908;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09" name="Google Shape;909;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5" name="Google Shape;945;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8" name="Google Shape;958;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9" name="Google Shape;959;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0" name="Google Shape;970;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1" name="Google Shape;971;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g2e64f119efb_0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8" name="Google Shape;978;g2e64f119efb_0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9" name="Google Shape;979;g2e64f119efb_0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g2e64f119efb_0_5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6" name="Google Shape;986;g2e64f119efb_0_5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7" name="Google Shape;987;g2e64f119efb_0_5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g2e64f119efb_0_7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4" name="Google Shape;994;g2e64f119efb_0_7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5" name="Google Shape;995;g2e64f119efb_0_7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0" name="Shape 1000"/>
        <p:cNvGrpSpPr/>
        <p:nvPr/>
      </p:nvGrpSpPr>
      <p:grpSpPr>
        <a:xfrm>
          <a:off x="0" y="0"/>
          <a:ext cx="0" cy="0"/>
          <a:chOff x="0" y="0"/>
          <a:chExt cx="0" cy="0"/>
        </a:xfrm>
      </p:grpSpPr>
      <p:sp>
        <p:nvSpPr>
          <p:cNvPr id="1001" name="Google Shape;1001;g2e2455d6f20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2" name="Google Shape;1002;g2e2455d6f20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3" name="Google Shape;1003;g2e2455d6f20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8" name="Shape 1008"/>
        <p:cNvGrpSpPr/>
        <p:nvPr/>
      </p:nvGrpSpPr>
      <p:grpSpPr>
        <a:xfrm>
          <a:off x="0" y="0"/>
          <a:ext cx="0" cy="0"/>
          <a:chOff x="0" y="0"/>
          <a:chExt cx="0" cy="0"/>
        </a:xfrm>
      </p:grpSpPr>
      <p:sp>
        <p:nvSpPr>
          <p:cNvPr id="1009" name="Google Shape;1009;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0" name="Google Shape;1010;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1" name="Google Shape;1011;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3" name="Google Shape;1023;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4" name="Google Shape;1024;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e2455d6f20_0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e2455d6f20_0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e2455d6f20_0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2" name="Google Shape;872;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73" name="Google Shape;873;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6.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6.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4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26.png"/><Relationship Id="rId4" Type="http://schemas.openxmlformats.org/officeDocument/2006/relationships/hyperlink" Target="https://schl41demo.staywellhealthlibrary.com/Search/90,p02514" TargetMode="External"/><Relationship Id="rId5" Type="http://schemas.openxmlformats.org/officeDocument/2006/relationships/hyperlink" Target="https://schl41demo.staywellhealthlibrary.com/Search/90,P05624"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Search/40,ImmunQuiz" TargetMode="External"/><Relationship Id="rId4" Type="http://schemas.openxmlformats.org/officeDocument/2006/relationships/hyperlink" Target="https://schl41demo.staywellhealthlibrary.com/MultimediaRoom/VideoLibrary/?e=0#player:138,W1168" TargetMode="External"/><Relationship Id="rId5" Type="http://schemas.openxmlformats.org/officeDocument/2006/relationships/hyperlink" Target="https://schl41demo.staywellhealthlibrary.com/MultimediaRoom/VideoLibrary/?e=0#player:138,W1219" TargetMode="External"/><Relationship Id="rId6"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38.jpg"/><Relationship Id="rId4" Type="http://schemas.openxmlformats.org/officeDocument/2006/relationships/hyperlink" Target="https://krameshelp.webmdignite.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39.jpg"/><Relationship Id="rId4" Type="http://schemas.openxmlformats.org/officeDocument/2006/relationships/hyperlink" Target="https://krameshelp.webmdignite.com/" TargetMode="External"/><Relationship Id="rId5" Type="http://schemas.openxmlformats.org/officeDocument/2006/relationships/hyperlink" Target="https://schl41demo.staywellhealthlibrary.com/Search/1,1750" TargetMode="External"/><Relationship Id="rId6" Type="http://schemas.openxmlformats.org/officeDocument/2006/relationships/hyperlink" Target="https://schl41demo.staywellhealthlibrary.com/Search/134,261" TargetMode="External"/><Relationship Id="rId7" Type="http://schemas.openxmlformats.org/officeDocument/2006/relationships/hyperlink" Target="https://schl41demo.staywellhealthlibrary.com/Search/85,p01458"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2.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37.jp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schl41demo.staywellhealthlibrary.com/Search/1,1750" TargetMode="External"/><Relationship Id="rId4" Type="http://schemas.openxmlformats.org/officeDocument/2006/relationships/hyperlink" Target="https://schl41demo.staywellhealthlibrary.com/Search/160,110" TargetMode="External"/><Relationship Id="rId5" Type="http://schemas.openxmlformats.org/officeDocument/2006/relationships/hyperlink" Target="https://schl41demo.staywellhealthlibrary.com/Search/160,110es" TargetMode="External"/><Relationship Id="rId6" Type="http://schemas.openxmlformats.org/officeDocument/2006/relationships/hyperlink" Target="https://schl41demo.staywellhealthlibrary.com/Search/90,P02523" TargetMode="External"/><Relationship Id="rId7" Type="http://schemas.openxmlformats.org/officeDocument/2006/relationships/hyperlink" Target="https://schl41demo.staywellhealthlibrary.com/Search/90,P05633" TargetMode="External"/><Relationship Id="rId8" Type="http://schemas.openxmlformats.org/officeDocument/2006/relationships/hyperlink" Target="https://schl41demo.staywellhealthlibrary.com/Search/90,P02409"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Search/1,1050" TargetMode="External"/><Relationship Id="rId4" Type="http://schemas.openxmlformats.org/officeDocument/2006/relationships/hyperlink" Target="https://schl41demo.staywellhealthlibrary.com/Search/90,p02514" TargetMode="External"/><Relationship Id="rId5" Type="http://schemas.openxmlformats.org/officeDocument/2006/relationships/hyperlink" Target="https://schl41demo.staywellhealthlibrary.com/Search/90,P05624" TargetMode="External"/><Relationship Id="rId6" Type="http://schemas.openxmlformats.org/officeDocument/2006/relationships/hyperlink" Target="https://schl41demo.staywellhealthlibrary.com/Search/88,p1243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Search/134,261" TargetMode="External"/><Relationship Id="rId4" Type="http://schemas.openxmlformats.org/officeDocument/2006/relationships/hyperlink" Target="https://schl41demo.staywellhealthlibrary.com/Search/134,261es" TargetMode="External"/><Relationship Id="rId9" Type="http://schemas.openxmlformats.org/officeDocument/2006/relationships/hyperlink" Target="https://schl41demo.staywellhealthlibrary.com/Search/134,75" TargetMode="External"/><Relationship Id="rId5" Type="http://schemas.openxmlformats.org/officeDocument/2006/relationships/hyperlink" Target="https://schl41demo.staywellhealthlibrary.com/Search/85,p01463" TargetMode="External"/><Relationship Id="rId6" Type="http://schemas.openxmlformats.org/officeDocument/2006/relationships/hyperlink" Target="https://schl41demo.staywellhealthlibrary.com/Search/85,P04563" TargetMode="External"/><Relationship Id="rId7" Type="http://schemas.openxmlformats.org/officeDocument/2006/relationships/hyperlink" Target="https://schl41demo.staywellhealthlibrary.com/Search/85,p01458" TargetMode="External"/><Relationship Id="rId8" Type="http://schemas.openxmlformats.org/officeDocument/2006/relationships/hyperlink" Target="https://schl41demo.staywellhealthlibrary.com/Search/85,p04558"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85,P00619" TargetMode="External"/><Relationship Id="rId4" Type="http://schemas.openxmlformats.org/officeDocument/2006/relationships/hyperlink" Target="https://schl41demo.staywellhealthlibrary.com/Search/85,P03712" TargetMode="External"/><Relationship Id="rId9" Type="http://schemas.openxmlformats.org/officeDocument/2006/relationships/hyperlink" Target="https://schl41demo.staywellhealthlibrary.com/search/90,P05653" TargetMode="External"/><Relationship Id="rId5" Type="http://schemas.openxmlformats.org/officeDocument/2006/relationships/hyperlink" Target="https://schl41demo.staywellhealthlibrary.com/Search/90,P02533" TargetMode="External"/><Relationship Id="rId6" Type="http://schemas.openxmlformats.org/officeDocument/2006/relationships/hyperlink" Target="https://schl41demo.staywellhealthlibrary.com/search/90,P02250" TargetMode="External"/><Relationship Id="rId7" Type="http://schemas.openxmlformats.org/officeDocument/2006/relationships/hyperlink" Target="https://schl41demo.staywellhealthlibrary.com/search/90,P05359" TargetMode="External"/><Relationship Id="rId8" Type="http://schemas.openxmlformats.org/officeDocument/2006/relationships/hyperlink" Target="https://schl41demo.staywellhealthlibrary.com/search/90,P02543" TargetMode="External"/><Relationship Id="rId11" Type="http://schemas.openxmlformats.org/officeDocument/2006/relationships/hyperlink" Target="https://schl41demo.staywellhealthlibrary.com/Search/90,P05309" TargetMode="External"/><Relationship Id="rId10" Type="http://schemas.openxmlformats.org/officeDocument/2006/relationships/hyperlink" Target="https://schl41demo.staywellhealthlibrary.com/Search/90,p02201"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Search/40,ImmunQuiz" TargetMode="External"/><Relationship Id="rId4" Type="http://schemas.openxmlformats.org/officeDocument/2006/relationships/hyperlink" Target="https://schl41demo.staywellhealthlibrary.com/Search/40,FluQuiz" TargetMode="External"/><Relationship Id="rId5" Type="http://schemas.openxmlformats.org/officeDocument/2006/relationships/hyperlink" Target="https://schl41demo.staywellhealthlibrary.com/Search/40,FluQuiz_es" TargetMode="External"/><Relationship Id="rId6" Type="http://schemas.openxmlformats.org/officeDocument/2006/relationships/hyperlink" Target="https://schl41demo.staywellhealthlibrary.com/MultimediaRoom/VideoLibrary/?e=0#player:138,W1168" TargetMode="External"/><Relationship Id="rId7" Type="http://schemas.openxmlformats.org/officeDocument/2006/relationships/hyperlink" Target="https://schl41demo.staywellhealthlibrary.com/MultimediaRoom/VideoLibrary/?e=0#player:138,W1219" TargetMode="External"/><Relationship Id="rId8" Type="http://schemas.openxmlformats.org/officeDocument/2006/relationships/hyperlink" Target="https://schl41demo.staywellhealthlibrary.com/Search/40,TeenImmunizeQuiz"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3.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6.png"/><Relationship Id="rId8"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0.png"/><Relationship Id="rId4" Type="http://schemas.openxmlformats.org/officeDocument/2006/relationships/image" Target="../media/image24.png"/><Relationship Id="rId5"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6.png"/><Relationship Id="rId8"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5.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40,FluQuiz" TargetMode="External"/><Relationship Id="rId4" Type="http://schemas.openxmlformats.org/officeDocument/2006/relationships/hyperlink" Target="https://schl41demo.staywellhealthlibrary.com/Search/40,FluQuiz_es" TargetMode="External"/><Relationship Id="rId9" Type="http://schemas.openxmlformats.org/officeDocument/2006/relationships/image" Target="../media/image27.png"/><Relationship Id="rId5" Type="http://schemas.openxmlformats.org/officeDocument/2006/relationships/hyperlink" Target="https://schl41demo.staywellhealthlibrary.com/Search/134,261" TargetMode="External"/><Relationship Id="rId6" Type="http://schemas.openxmlformats.org/officeDocument/2006/relationships/hyperlink" Target="https://schl41demo.staywellhealthlibrary.com/Search/134,261es" TargetMode="External"/><Relationship Id="rId7" Type="http://schemas.openxmlformats.org/officeDocument/2006/relationships/hyperlink" Target="https://schl41demo.staywellhealthlibrary.com/Search/85,p01463" TargetMode="External"/><Relationship Id="rId8" Type="http://schemas.openxmlformats.org/officeDocument/2006/relationships/hyperlink" Target="https://schl41demo.staywellhealthlibrary.com/Search/85,P04563" TargetMode="External"/><Relationship Id="rId11" Type="http://schemas.openxmlformats.org/officeDocument/2006/relationships/image" Target="../media/image15.jpg"/><Relationship Id="rId10" Type="http://schemas.openxmlformats.org/officeDocument/2006/relationships/image" Target="../media/image16.jpg"/><Relationship Id="rId12" Type="http://schemas.openxmlformats.org/officeDocument/2006/relationships/image" Target="../media/image2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26.png"/><Relationship Id="rId4" Type="http://schemas.openxmlformats.org/officeDocument/2006/relationships/hyperlink" Target="https://schl41demo.staywellhealthlibrary.com/Search/85,P00619" TargetMode="External"/><Relationship Id="rId9" Type="http://schemas.openxmlformats.org/officeDocument/2006/relationships/image" Target="../media/image33.jpg"/><Relationship Id="rId5" Type="http://schemas.openxmlformats.org/officeDocument/2006/relationships/hyperlink" Target="https://schl41demo.staywellhealthlibrary.com/Search/85,P03712" TargetMode="External"/><Relationship Id="rId6" Type="http://schemas.openxmlformats.org/officeDocument/2006/relationships/hyperlink" Target="https://schl41demo.staywellhealthlibrary.com/Search/40,TeenImmunizeQuiz" TargetMode="External"/><Relationship Id="rId7" Type="http://schemas.openxmlformats.org/officeDocument/2006/relationships/hyperlink" Target="https://schl41demo.staywellhealthlibrary.com/Search/90,P02533" TargetMode="External"/><Relationship Id="rId8" Type="http://schemas.openxmlformats.org/officeDocument/2006/relationships/image" Target="../media/image25.png"/><Relationship Id="rId10" Type="http://schemas.openxmlformats.org/officeDocument/2006/relationships/image" Target="../media/image3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60,110" TargetMode="External"/><Relationship Id="rId4" Type="http://schemas.openxmlformats.org/officeDocument/2006/relationships/hyperlink" Target="https://schl41demo.staywellhealthlibrary.com/Search/160,110es" TargetMode="External"/><Relationship Id="rId5" Type="http://schemas.openxmlformats.org/officeDocument/2006/relationships/hyperlink" Target="https://schl41demo.staywellhealthlibrary.com/Search/1,1750" TargetMode="External"/><Relationship Id="rId6" Type="http://schemas.openxmlformats.org/officeDocument/2006/relationships/image" Target="../media/image27.png"/><Relationship Id="rId7" Type="http://schemas.openxmlformats.org/officeDocument/2006/relationships/image" Target="../media/image31.png"/><Relationship Id="rId8" Type="http://schemas.openxmlformats.org/officeDocument/2006/relationships/image" Target="../media/image3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4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0" r="3336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Immunizations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sp>
        <p:nvSpPr>
          <p:cNvPr id="888" name="Google Shape;888;p90"/>
          <p:cNvSpPr txBox="1"/>
          <p:nvPr>
            <p:ph type="title"/>
          </p:nvPr>
        </p:nvSpPr>
        <p:spPr>
          <a:xfrm>
            <a:off x="715325" y="6592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889" name="Google Shape;889;p90"/>
          <p:cNvSpPr txBox="1"/>
          <p:nvPr>
            <p:ph idx="1" type="body"/>
          </p:nvPr>
        </p:nvSpPr>
        <p:spPr>
          <a:xfrm>
            <a:off x="715325" y="108217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Take Steps to Prevent the Flu</a:t>
            </a:r>
            <a:endParaRPr sz="2000">
              <a:solidFill>
                <a:srgbClr val="000000"/>
              </a:solidFill>
              <a:latin typeface="Plus Jakarta Sans"/>
              <a:ea typeface="Plus Jakarta Sans"/>
              <a:cs typeface="Plus Jakarta Sans"/>
              <a:sym typeface="Plus Jakarta Sans"/>
            </a:endParaRPr>
          </a:p>
        </p:txBody>
      </p:sp>
      <p:sp>
        <p:nvSpPr>
          <p:cNvPr id="890" name="Google Shape;890;p9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891" name="Google Shape;891;p90"/>
          <p:cNvGrpSpPr/>
          <p:nvPr/>
        </p:nvGrpSpPr>
        <p:grpSpPr>
          <a:xfrm>
            <a:off x="10219200" y="2637025"/>
            <a:ext cx="681600" cy="681600"/>
            <a:chOff x="10294125" y="1691525"/>
            <a:chExt cx="681600" cy="681600"/>
          </a:xfrm>
        </p:grpSpPr>
        <p:sp>
          <p:nvSpPr>
            <p:cNvPr id="892" name="Google Shape;892;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3" name="Google Shape;893;p90"/>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894" name="Google Shape;894;p90"/>
          <p:cNvSpPr txBox="1"/>
          <p:nvPr>
            <p:ph idx="2" type="body"/>
          </p:nvPr>
        </p:nvSpPr>
        <p:spPr>
          <a:xfrm>
            <a:off x="723900" y="1531725"/>
            <a:ext cx="8220000" cy="5063100"/>
          </a:xfrm>
          <a:prstGeom prst="rect">
            <a:avLst/>
          </a:prstGeom>
        </p:spPr>
        <p:txBody>
          <a:bodyPr anchorCtr="0" anchor="t" bIns="45700" lIns="0" spcFirstLastPara="1" rIns="91425" wrap="square" tIns="45700">
            <a:noAutofit/>
          </a:bodyPr>
          <a:lstStyle/>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you’re wondering whether you should get a flu shot, answer this simple question: Are you older than 6 months old? The CDC recommends everyone past that age get an annual flu vaccination.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vaccine remains especially important for people at high risk for serious flu complications, those who live with them, and those who care for them. Those at high risk include children younger than 5 years, pregnant people, people 65 years and older, and people with certain chronic conditions (like asthma, diabetes, or heart and lung disease). Also, caregivers for children younger than 6 months of age should get the vaccine since infants are too young to be vaccinated.</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composition of this year’s flu vaccine was updated to protect you against circulating flu viruses. With more than one flu vaccine available, talk with your health care provider about which option is best for you.</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Suddenly your little one is coughing, sneezing, and has a fever. Uh oh … could it be the flu? Find out more about</a:t>
            </a:r>
            <a:r>
              <a:rPr i="1" lang="en-US" sz="1200" u="sng">
                <a:solidFill>
                  <a:srgbClr val="0563C1"/>
                </a:solidFill>
                <a:latin typeface="Plus Jakarta Sans"/>
                <a:ea typeface="Plus Jakarta Sans"/>
                <a:cs typeface="Plus Jakarta Sans"/>
                <a:sym typeface="Plus Jakarta Sans"/>
              </a:rPr>
              <a: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flu symptoms</a:t>
            </a:r>
            <a:r>
              <a:rPr i="1" lang="en-US" sz="1200">
                <a:solidFill>
                  <a:srgbClr val="000000"/>
                </a:solidFill>
                <a:latin typeface="Times New Roman"/>
                <a:ea typeface="Times New Roman"/>
                <a:cs typeface="Times New Roman"/>
                <a:sym typeface="Times New Roman"/>
              </a:rPr>
              <a:t> </a:t>
            </a:r>
            <a:r>
              <a:rPr i="1" lang="en-US" sz="1200">
                <a:solidFill>
                  <a:srgbClr val="000000"/>
                </a:solidFill>
                <a:latin typeface="Plus Jakarta Sans"/>
                <a:ea typeface="Plus Jakarta Sans"/>
                <a:cs typeface="Plus Jakarta Sans"/>
                <a:sym typeface="Plus Jakarta Sans"/>
              </a:rPr>
              <a:t>and how treatment can help your child feel better. (Also available in</a:t>
            </a:r>
            <a:r>
              <a:rPr i="1" lang="en-US" sz="1200">
                <a:solidFill>
                  <a:srgbClr val="000000"/>
                </a:solidFill>
                <a:latin typeface="Times New Roman"/>
                <a:ea typeface="Times New Roman"/>
                <a:cs typeface="Times New Roman"/>
                <a:sym typeface="Times New Roman"/>
              </a:rPr>
              <a:t>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Times New Roman"/>
                <a:ea typeface="Times New Roman"/>
                <a:cs typeface="Times New Roman"/>
                <a:sym typeface="Times New Roman"/>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Avoid Passing the Flu</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Flu viruses appear to spread from person to person through coughing, sneezing, or talking. It’s also possible to get the flu by touching an object that has the virus on it and then touching your mouth, eyes, or nose. To stop the spread of germs and avoid the flu:</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Wash your hands often with soap and water. Use an alcohol-based hand sanitizer if soap and water are not available.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Cough or sneeze into a tissue, then throw the tissue away. (If you don’t have a tissue, cover your mouth with your elbow instead.)</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Don’t touch your eyes, nose, or mouth.</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Try to stay away from people who are sick</a:t>
            </a:r>
            <a:endParaRPr i="1"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p91"/>
          <p:cNvSpPr txBox="1"/>
          <p:nvPr>
            <p:ph type="title"/>
          </p:nvPr>
        </p:nvSpPr>
        <p:spPr>
          <a:xfrm>
            <a:off x="723900" y="75080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01" name="Google Shape;901;p91"/>
          <p:cNvSpPr txBox="1"/>
          <p:nvPr>
            <p:ph idx="2" type="body"/>
          </p:nvPr>
        </p:nvSpPr>
        <p:spPr>
          <a:xfrm>
            <a:off x="723900" y="1553250"/>
            <a:ext cx="7843800" cy="4789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Vaccines can be hard to wrap your head around. How exactly do they work? Which diseases can they protect against? Add to your knowledge by taking our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vaccination quiz</a:t>
            </a:r>
            <a:r>
              <a:rPr i="1" lang="en-US" sz="1200">
                <a:solidFill>
                  <a:srgbClr val="000000"/>
                </a:solidFill>
                <a:latin typeface="Times New Roman"/>
                <a:ea typeface="Times New Roman"/>
                <a:cs typeface="Times New Roman"/>
                <a:sym typeface="Times New Roman"/>
              </a:rPr>
              <a:t>.</a:t>
            </a:r>
            <a:endParaRPr i="1"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If You Get the Flu</a:t>
            </a:r>
            <a:endParaRPr b="1"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200">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Here’s how to cope if you do come down with the flu this season:</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Stay home and rest until your symptoms are better and your fever has been gone for at least 24 hours.</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Drink lots of fluids.</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Take over-the-counter pain relievers to ease fevers, headaches, and muscle aches.</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have a prolonged fever over 102 degrees with fatigue and body aches, severe or persistent vomiting, or swollen glands in your neck or jaw, it’s time to see a health care provider. You should also call your provider if any of these flu symptoms last more than 10 days or get worse instead of better: fever, headache, stuffy nose, nausea, chills and sweats, cough, muscle aches, or fatigue.</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Remember that your provider is here to help. Don’t put off calling them if you have questions.</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Anyone can get the flu, but it can cause more than a cough and body aches for some.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Watch this video</a:t>
            </a:r>
            <a:r>
              <a:rPr i="1" lang="en-US" sz="1200">
                <a:solidFill>
                  <a:srgbClr val="000000"/>
                </a:solidFill>
                <a:latin typeface="Plus Jakarta Sans"/>
                <a:ea typeface="Plus Jakarta Sans"/>
                <a:cs typeface="Plus Jakarta Sans"/>
                <a:sym typeface="Plus Jakarta Sans"/>
              </a:rPr>
              <a:t> to learn who’s at risk for serious complications, and what you can do to help. Hint: It rhymes with “blue dot.” (Also available in</a:t>
            </a:r>
            <a:r>
              <a:rPr i="1" lang="en-US" sz="1200">
                <a:solidFill>
                  <a:srgbClr val="000000"/>
                </a:solidFill>
                <a:latin typeface="Times New Roman"/>
                <a:ea typeface="Times New Roman"/>
                <a:cs typeface="Times New Roman"/>
                <a:sym typeface="Times New Roman"/>
              </a:rPr>
              <a:t>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Times New Roman"/>
                <a:ea typeface="Times New Roman"/>
                <a:cs typeface="Times New Roman"/>
                <a:sym typeface="Times New Roman"/>
              </a:rPr>
              <a:t>).</a:t>
            </a:r>
            <a:endParaRPr i="1"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02" name="Google Shape;902;p91"/>
          <p:cNvGrpSpPr/>
          <p:nvPr/>
        </p:nvGrpSpPr>
        <p:grpSpPr>
          <a:xfrm>
            <a:off x="10219200" y="1722625"/>
            <a:ext cx="681600" cy="681600"/>
            <a:chOff x="10294125" y="2443000"/>
            <a:chExt cx="681600" cy="681600"/>
          </a:xfrm>
        </p:grpSpPr>
        <p:sp>
          <p:nvSpPr>
            <p:cNvPr id="903" name="Google Shape;903;p9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4" name="Google Shape;904;p91"/>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05" name="Google Shape;905;p91"/>
          <p:cNvSpPr txBox="1"/>
          <p:nvPr/>
        </p:nvSpPr>
        <p:spPr>
          <a:xfrm>
            <a:off x="9566850" y="24385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0" name="Shape 910"/>
        <p:cNvGrpSpPr/>
        <p:nvPr/>
      </p:nvGrpSpPr>
      <p:grpSpPr>
        <a:xfrm>
          <a:off x="0" y="0"/>
          <a:ext cx="0" cy="0"/>
          <a:chOff x="0" y="0"/>
          <a:chExt cx="0" cy="0"/>
        </a:xfrm>
      </p:grpSpPr>
      <p:pic>
        <p:nvPicPr>
          <p:cNvPr id="911" name="Google Shape;911;p92"/>
          <p:cNvPicPr preferRelativeResize="0"/>
          <p:nvPr>
            <p:ph idx="2" type="pic"/>
          </p:nvPr>
        </p:nvPicPr>
        <p:blipFill rotWithShape="1">
          <a:blip r:embed="rId3">
            <a:alphaModFix/>
          </a:blip>
          <a:srcRect b="0" l="25042" r="11541" t="0"/>
          <a:stretch/>
        </p:blipFill>
        <p:spPr>
          <a:xfrm flipH="1">
            <a:off x="6535075" y="-41100"/>
            <a:ext cx="5733300" cy="6025800"/>
          </a:xfrm>
          <a:prstGeom prst="flowChartDelay">
            <a:avLst/>
          </a:prstGeom>
        </p:spPr>
      </p:pic>
      <p:sp>
        <p:nvSpPr>
          <p:cNvPr id="912" name="Google Shape;912;p9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3" name="Google Shape;913;p92"/>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4" name="Google Shape;914;p9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15" name="Google Shape;915;p92"/>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16" name="Google Shape;916;p92"/>
          <p:cNvSpPr txBox="1"/>
          <p:nvPr>
            <p:ph idx="1" type="body"/>
          </p:nvPr>
        </p:nvSpPr>
        <p:spPr>
          <a:xfrm>
            <a:off x="533400" y="2614400"/>
            <a:ext cx="5733300" cy="1894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a:t>
            </a:r>
            <a:r>
              <a:rPr b="0" lang="en-US" sz="1500">
                <a:latin typeface="Plus Jakarta Sans"/>
                <a:ea typeface="Plus Jakarta Sans"/>
                <a:cs typeface="Plus Jakarta Sans"/>
                <a:sym typeface="Plus Jakarta Sans"/>
              </a:rPr>
              <a:t>highlights the importance of immunizations</a:t>
            </a:r>
            <a:r>
              <a:rPr b="0" lang="en-US" sz="1500">
                <a:latin typeface="Plus Jakarta Sans"/>
                <a:ea typeface="Plus Jakarta Sans"/>
                <a:cs typeface="Plus Jakarta Sans"/>
                <a:sym typeface="Plus Jakarta Sans"/>
              </a:rPr>
              <a:t>.</a:t>
            </a:r>
            <a:endParaRPr/>
          </a:p>
        </p:txBody>
      </p:sp>
      <p:sp>
        <p:nvSpPr>
          <p:cNvPr id="917" name="Google Shape;917;p92"/>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18" name="Google Shape;918;p92"/>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19" name="Google Shape;919;p92"/>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609750" y="65925"/>
            <a:ext cx="73911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Immunization social story</a:t>
            </a:r>
            <a:endParaRPr/>
          </a:p>
        </p:txBody>
      </p:sp>
      <p:sp>
        <p:nvSpPr>
          <p:cNvPr id="926" name="Google Shape;926;p93"/>
          <p:cNvSpPr txBox="1"/>
          <p:nvPr>
            <p:ph idx="1" type="body"/>
          </p:nvPr>
        </p:nvSpPr>
        <p:spPr>
          <a:xfrm>
            <a:off x="609600" y="1548375"/>
            <a:ext cx="68391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importance of immunizations for better health</a:t>
            </a:r>
            <a:r>
              <a:rPr lang="en-US" sz="1400">
                <a:solidFill>
                  <a:srgbClr val="4C4C4C"/>
                </a:solidFill>
                <a:latin typeface="Plus Jakarta Sans"/>
                <a:ea typeface="Plus Jakarta Sans"/>
                <a:cs typeface="Plus Jakarta Sans"/>
                <a:sym typeface="Plus Jakarta Sans"/>
              </a:rPr>
              <a:t>. </a:t>
            </a:r>
            <a:endParaRPr/>
          </a:p>
        </p:txBody>
      </p:sp>
      <p:pic>
        <p:nvPicPr>
          <p:cNvPr id="927" name="Google Shape;927;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28" name="Google Shape;928;p9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an Instagram social story using the set of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Don’t get caught unprepared for flu</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Your flu survival kit</a:t>
            </a:r>
            <a:endParaRPr/>
          </a:p>
          <a:p>
            <a:pPr indent="-317500" lvl="0" marL="457200" rtl="0" algn="l">
              <a:spcBef>
                <a:spcPts val="0"/>
              </a:spcBef>
              <a:spcAft>
                <a:spcPts val="0"/>
              </a:spcAft>
              <a:buClr>
                <a:schemeClr val="accent1"/>
              </a:buClr>
              <a:buSzPts val="1400"/>
              <a:buAutoNum type="arabicPeriod"/>
            </a:pPr>
            <a:r>
              <a:rPr lang="en-US"/>
              <a:t>Over-the-counter medicines</a:t>
            </a:r>
            <a:endParaRPr/>
          </a:p>
          <a:p>
            <a:pPr indent="-317500" lvl="0" marL="457200" rtl="0" algn="l">
              <a:spcBef>
                <a:spcPts val="0"/>
              </a:spcBef>
              <a:spcAft>
                <a:spcPts val="0"/>
              </a:spcAft>
              <a:buClr>
                <a:schemeClr val="accent1"/>
              </a:buClr>
              <a:buSzPts val="1400"/>
              <a:buAutoNum type="arabicPeriod"/>
            </a:pPr>
            <a:r>
              <a:rPr lang="en-US"/>
              <a:t>Well-fitting masks</a:t>
            </a:r>
            <a:endParaRPr/>
          </a:p>
          <a:p>
            <a:pPr indent="-317500" lvl="0" marL="457200" rtl="0" algn="l">
              <a:spcBef>
                <a:spcPts val="0"/>
              </a:spcBef>
              <a:spcAft>
                <a:spcPts val="0"/>
              </a:spcAft>
              <a:buClr>
                <a:schemeClr val="accent1"/>
              </a:buClr>
              <a:buSzPts val="1400"/>
              <a:buAutoNum type="arabicPeriod"/>
            </a:pPr>
            <a:r>
              <a:rPr lang="en-US"/>
              <a:t>Plenty of tissues</a:t>
            </a:r>
            <a:endParaRPr/>
          </a:p>
          <a:p>
            <a:pPr indent="-317500" lvl="0" marL="457200" rtl="0" algn="l">
              <a:spcBef>
                <a:spcPts val="0"/>
              </a:spcBef>
              <a:spcAft>
                <a:spcPts val="0"/>
              </a:spcAft>
              <a:buClr>
                <a:schemeClr val="accent1"/>
              </a:buClr>
              <a:buSzPts val="1400"/>
              <a:buAutoNum type="arabicPeriod"/>
            </a:pPr>
            <a:r>
              <a:rPr lang="en-US"/>
              <a:t>Electrolyte beverages</a:t>
            </a:r>
            <a:endParaRPr/>
          </a:p>
          <a:p>
            <a:pPr indent="-317500" lvl="0" marL="457200" rtl="0" algn="l">
              <a:spcBef>
                <a:spcPts val="0"/>
              </a:spcBef>
              <a:spcAft>
                <a:spcPts val="0"/>
              </a:spcAft>
              <a:buClr>
                <a:schemeClr val="accent1"/>
              </a:buClr>
              <a:buSzPts val="1400"/>
              <a:buAutoNum type="arabicPeriod"/>
            </a:pPr>
            <a:r>
              <a:rPr lang="en-US"/>
              <a:t>Your health care provider’s phone number</a:t>
            </a:r>
            <a:endParaRPr/>
          </a:p>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20191" r="16392"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8" name="Google Shape;938;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39" name="Google Shape;939;p94"/>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40" name="Google Shape;940;p94"/>
          <p:cNvSpPr txBox="1"/>
          <p:nvPr>
            <p:ph idx="1" type="body"/>
          </p:nvPr>
        </p:nvSpPr>
        <p:spPr>
          <a:xfrm>
            <a:off x="723900" y="2484975"/>
            <a:ext cx="4773300" cy="2617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What Every Parent Should Know About Vaccines</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Reducing Your Health Risks with Vaccines</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Travel Vaccine Planning</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41" name="Google Shape;941;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8" name="Google Shape;948;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49" name="Google Shape;949;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50" name="Google Shape;950;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1" name="Google Shape;951;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2" name="Google Shape;952;p95"/>
          <p:cNvGrpSpPr/>
          <p:nvPr/>
        </p:nvGrpSpPr>
        <p:grpSpPr>
          <a:xfrm>
            <a:off x="2370600" y="5227825"/>
            <a:ext cx="681600" cy="681600"/>
            <a:chOff x="10294125" y="2443000"/>
            <a:chExt cx="681600" cy="681600"/>
          </a:xfrm>
        </p:grpSpPr>
        <p:sp>
          <p:nvSpPr>
            <p:cNvPr id="953" name="Google Shape;953;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4" name="Google Shape;954;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5" name="Google Shape;955;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pic>
        <p:nvPicPr>
          <p:cNvPr id="961" name="Google Shape;961;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2" name="Google Shape;962;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3" name="Google Shape;963;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4" name="Google Shape;964;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5" name="Google Shape;965;p96"/>
          <p:cNvGrpSpPr/>
          <p:nvPr/>
        </p:nvGrpSpPr>
        <p:grpSpPr>
          <a:xfrm>
            <a:off x="2657375" y="3637800"/>
            <a:ext cx="681600" cy="681600"/>
            <a:chOff x="10294125" y="1691525"/>
            <a:chExt cx="681600" cy="681600"/>
          </a:xfrm>
        </p:grpSpPr>
        <p:sp>
          <p:nvSpPr>
            <p:cNvPr id="966" name="Google Shape;966;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7" name="Google Shape;967;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sp>
        <p:nvSpPr>
          <p:cNvPr id="973" name="Google Shape;973;p97"/>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74" name="Google Shape;974;p97"/>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5" name="Google Shape;975;p97"/>
          <p:cNvGraphicFramePr/>
          <p:nvPr/>
        </p:nvGraphicFramePr>
        <p:xfrm>
          <a:off x="627814" y="1383025"/>
          <a:ext cx="3000000" cy="3000000"/>
        </p:xfrm>
        <a:graphic>
          <a:graphicData uri="http://schemas.openxmlformats.org/drawingml/2006/table">
            <a:tbl>
              <a:tblPr>
                <a:noFill/>
                <a:tableStyleId>{49E23B86-9186-44B7-AE39-760C51B53DCB}</a:tableStyleId>
              </a:tblPr>
              <a:tblGrid>
                <a:gridCol w="1793550"/>
                <a:gridCol w="2299275"/>
                <a:gridCol w="7007175"/>
              </a:tblGrid>
              <a:tr h="4103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FFFFFF"/>
                          </a:solidFill>
                          <a:latin typeface="Plus Jakarta Sans"/>
                          <a:ea typeface="Plus Jakarta Sans"/>
                          <a:cs typeface="Plus Jakarta Sans"/>
                          <a:sym typeface="Plus Jakarta Sans"/>
                        </a:rPr>
                        <a:t>Topic</a:t>
                      </a:r>
                      <a:r>
                        <a:rPr b="1" lang="en-US" sz="1100" u="none" cap="none" strike="noStrike">
                          <a:solidFill>
                            <a:srgbClr val="FFFFFF"/>
                          </a:solidFill>
                          <a:latin typeface="Plus Jakarta Sans"/>
                          <a:ea typeface="Plus Jakarta Sans"/>
                          <a:cs typeface="Plus Jakarta Sans"/>
                          <a:sym typeface="Plus Jakarta Sans"/>
                        </a:rPr>
                        <a:t> </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Title</a:t>
                      </a:r>
                      <a:endParaRPr b="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Content URL</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r>
              <a:tr h="1220375">
                <a:tc rowSpan="4">
                  <a:txBody>
                    <a:bodyPr/>
                    <a:lstStyle/>
                    <a:p>
                      <a:pPr indent="0" lvl="0" marL="0" rtl="0" algn="l">
                        <a:spcBef>
                          <a:spcPts val="0"/>
                        </a:spcBef>
                        <a:spcAft>
                          <a:spcPts val="0"/>
                        </a:spcAft>
                        <a:buNone/>
                      </a:pPr>
                      <a:r>
                        <a:rPr b="1" lang="en-US">
                          <a:solidFill>
                            <a:srgbClr val="FFFFFF"/>
                          </a:solidFill>
                          <a:latin typeface="Plus Jakarta Sans"/>
                          <a:ea typeface="Plus Jakarta Sans"/>
                          <a:cs typeface="Plus Jakarta Sans"/>
                          <a:sym typeface="Plus Jakarta Sans"/>
                        </a:rPr>
                        <a:t>The importance of immunizations</a:t>
                      </a:r>
                      <a:endParaRPr b="1">
                        <a:solidFill>
                          <a:srgbClr val="FFFFFF"/>
                        </a:solidFill>
                        <a:latin typeface="Plus Jakarta Sans"/>
                        <a:ea typeface="Plus Jakarta Sans"/>
                        <a:cs typeface="Plus Jakarta Sans"/>
                        <a:sym typeface="Plus Jakarta Sans"/>
                      </a:endParaRPr>
                    </a:p>
                  </a:txBody>
                  <a:tcPr marT="18275" marB="18275" marR="18275" marL="128000" anchor="ctr">
                    <a:lnL cap="flat" cmpd="sng" w="12700">
                      <a:solidFill>
                        <a:srgbClr val="FFFFFF"/>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 Every Parent Should Know About Vaccines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https://schl41demo.staywellhealthlibrary.com/Search/1,1750</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484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Protecting Your Child with Vaccines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https://schl41demo.staywellhealthlibrary.com/Search/160,110</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https://schl41demo.staywellhealthlibrary.com/Search/160,110es</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1537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Childhood Immunizations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https://schl41demo.staywellhealthlibrary.com/Search/90,P02523</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https://schl41demo.staywellhealthlibrary.com/Search/90,P05633</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1231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Respiratory Syncytial Virus (RSV) in Children</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https://schl41demo.staywellhealthlibrary.com/Search/90,P02409</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0" name="Shape 980"/>
        <p:cNvGrpSpPr/>
        <p:nvPr/>
      </p:nvGrpSpPr>
      <p:grpSpPr>
        <a:xfrm>
          <a:off x="0" y="0"/>
          <a:ext cx="0" cy="0"/>
          <a:chOff x="0" y="0"/>
          <a:chExt cx="0" cy="0"/>
        </a:xfrm>
      </p:grpSpPr>
      <p:sp>
        <p:nvSpPr>
          <p:cNvPr id="981" name="Google Shape;981;p98"/>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 continued</a:t>
            </a:r>
            <a:endParaRPr/>
          </a:p>
        </p:txBody>
      </p:sp>
      <p:sp>
        <p:nvSpPr>
          <p:cNvPr id="982" name="Google Shape;982;p98"/>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83" name="Google Shape;983;p98"/>
          <p:cNvGraphicFramePr/>
          <p:nvPr/>
        </p:nvGraphicFramePr>
        <p:xfrm>
          <a:off x="627814" y="1383025"/>
          <a:ext cx="3000000" cy="3000000"/>
        </p:xfrm>
        <a:graphic>
          <a:graphicData uri="http://schemas.openxmlformats.org/drawingml/2006/table">
            <a:tbl>
              <a:tblPr>
                <a:noFill/>
                <a:tableStyleId>{49E23B86-9186-44B7-AE39-760C51B53DCB}</a:tableStyleId>
              </a:tblPr>
              <a:tblGrid>
                <a:gridCol w="1793550"/>
                <a:gridCol w="2299275"/>
                <a:gridCol w="7007175"/>
              </a:tblGrid>
              <a:tr h="5451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FFFFFF"/>
                          </a:solidFill>
                          <a:latin typeface="Plus Jakarta Sans"/>
                          <a:ea typeface="Plus Jakarta Sans"/>
                          <a:cs typeface="Plus Jakarta Sans"/>
                          <a:sym typeface="Plus Jakarta Sans"/>
                        </a:rPr>
                        <a:t>Topic</a:t>
                      </a:r>
                      <a:r>
                        <a:rPr b="1" lang="en-US" sz="1100" u="none" cap="none" strike="noStrike">
                          <a:solidFill>
                            <a:srgbClr val="FFFFFF"/>
                          </a:solidFill>
                          <a:latin typeface="Plus Jakarta Sans"/>
                          <a:ea typeface="Plus Jakarta Sans"/>
                          <a:cs typeface="Plus Jakarta Sans"/>
                          <a:sym typeface="Plus Jakarta Sans"/>
                        </a:rPr>
                        <a:t> </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Title</a:t>
                      </a:r>
                      <a:endParaRPr b="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Content URL</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r>
              <a:tr h="1621450">
                <a:tc rowSpan="3">
                  <a:txBody>
                    <a:bodyPr/>
                    <a:lstStyle/>
                    <a:p>
                      <a:pPr indent="0" lvl="0" marL="0" rtl="0" algn="l">
                        <a:spcBef>
                          <a:spcPts val="0"/>
                        </a:spcBef>
                        <a:spcAft>
                          <a:spcPts val="0"/>
                        </a:spcAft>
                        <a:buNone/>
                      </a:pPr>
                      <a:r>
                        <a:rPr b="1" lang="en-US">
                          <a:solidFill>
                            <a:srgbClr val="FFFFFF"/>
                          </a:solidFill>
                          <a:latin typeface="Plus Jakarta Sans"/>
                          <a:ea typeface="Plus Jakarta Sans"/>
                          <a:cs typeface="Plus Jakarta Sans"/>
                          <a:sym typeface="Plus Jakarta Sans"/>
                        </a:rPr>
                        <a:t>Help protect against the flu</a:t>
                      </a:r>
                      <a:endParaRPr b="1">
                        <a:solidFill>
                          <a:srgbClr val="FFFFFF"/>
                        </a:solidFill>
                        <a:latin typeface="Plus Jakarta Sans"/>
                        <a:ea typeface="Plus Jakarta Sans"/>
                        <a:cs typeface="Plus Jakarta Sans"/>
                        <a:sym typeface="Plus Jakarta Sans"/>
                      </a:endParaRPr>
                    </a:p>
                  </a:txBody>
                  <a:tcPr marT="18275" marB="18275" marR="18275" marL="128000" anchor="ctr">
                    <a:lnL cap="flat" cmpd="sng" w="12700">
                      <a:solidFill>
                        <a:srgbClr val="FFFFFF"/>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 Simple Way to Keep the Flu Away</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https://schl41demo.staywellhealthlibrary.com/Search/1,1050</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260175">
                <a:tc vMerge="1"/>
                <a:tc>
                  <a:txBody>
                    <a:bodyPr/>
                    <a:lstStyle/>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Influenza (Flu) in Children</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https://schl41demo.staywellhealthlibrary.com/Search/90,p02514</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https://schl41demo.staywellhealthlibrary.com/Search/90,P05624</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5329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Flu Shots Are Still Important—Here’s Why</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https://schl41demo.staywellhealthlibrary.com/Search/88,p12434</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8" name="Shape 988"/>
        <p:cNvGrpSpPr/>
        <p:nvPr/>
      </p:nvGrpSpPr>
      <p:grpSpPr>
        <a:xfrm>
          <a:off x="0" y="0"/>
          <a:ext cx="0" cy="0"/>
          <a:chOff x="0" y="0"/>
          <a:chExt cx="0" cy="0"/>
        </a:xfrm>
      </p:grpSpPr>
      <p:sp>
        <p:nvSpPr>
          <p:cNvPr id="989" name="Google Shape;989;p99"/>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 continued</a:t>
            </a:r>
            <a:endParaRPr/>
          </a:p>
        </p:txBody>
      </p:sp>
      <p:sp>
        <p:nvSpPr>
          <p:cNvPr id="990" name="Google Shape;990;p99"/>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1" name="Google Shape;991;p99"/>
          <p:cNvGraphicFramePr/>
          <p:nvPr/>
        </p:nvGraphicFramePr>
        <p:xfrm>
          <a:off x="627814" y="1383025"/>
          <a:ext cx="3000000" cy="3000000"/>
        </p:xfrm>
        <a:graphic>
          <a:graphicData uri="http://schemas.openxmlformats.org/drawingml/2006/table">
            <a:tbl>
              <a:tblPr>
                <a:noFill/>
                <a:tableStyleId>{49E23B86-9186-44B7-AE39-760C51B53DCB}</a:tableStyleId>
              </a:tblPr>
              <a:tblGrid>
                <a:gridCol w="1793550"/>
                <a:gridCol w="2299275"/>
                <a:gridCol w="7007175"/>
              </a:tblGrid>
              <a:tr h="4103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FFFFFF"/>
                          </a:solidFill>
                          <a:latin typeface="Plus Jakarta Sans"/>
                          <a:ea typeface="Plus Jakarta Sans"/>
                          <a:cs typeface="Plus Jakarta Sans"/>
                          <a:sym typeface="Plus Jakarta Sans"/>
                        </a:rPr>
                        <a:t>Topic</a:t>
                      </a:r>
                      <a:r>
                        <a:rPr b="1" lang="en-US" sz="1100" u="none" cap="none" strike="noStrike">
                          <a:solidFill>
                            <a:srgbClr val="FFFFFF"/>
                          </a:solidFill>
                          <a:latin typeface="Plus Jakarta Sans"/>
                          <a:ea typeface="Plus Jakarta Sans"/>
                          <a:cs typeface="Plus Jakarta Sans"/>
                          <a:sym typeface="Plus Jakarta Sans"/>
                        </a:rPr>
                        <a:t> </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Title</a:t>
                      </a:r>
                      <a:endParaRPr b="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Content URL</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r>
              <a:tr h="1220375">
                <a:tc rowSpan="4">
                  <a:txBody>
                    <a:bodyPr/>
                    <a:lstStyle/>
                    <a:p>
                      <a:pPr indent="0" lvl="0" marL="0" rtl="0" algn="l">
                        <a:spcBef>
                          <a:spcPts val="0"/>
                        </a:spcBef>
                        <a:spcAft>
                          <a:spcPts val="0"/>
                        </a:spcAft>
                        <a:buNone/>
                      </a:pPr>
                      <a:r>
                        <a:rPr b="1" lang="en-US">
                          <a:solidFill>
                            <a:srgbClr val="FFFFFF"/>
                          </a:solidFill>
                          <a:latin typeface="Plus Jakarta Sans"/>
                          <a:ea typeface="Plus Jakarta Sans"/>
                          <a:cs typeface="Plus Jakarta Sans"/>
                          <a:sym typeface="Plus Jakarta Sans"/>
                        </a:rPr>
                        <a:t>Stay up to date on vaccines</a:t>
                      </a:r>
                      <a:endParaRPr b="1">
                        <a:solidFill>
                          <a:srgbClr val="FFFFFF"/>
                        </a:solidFill>
                        <a:latin typeface="Plus Jakarta Sans"/>
                        <a:ea typeface="Plus Jakarta Sans"/>
                        <a:cs typeface="Plus Jakarta Sans"/>
                        <a:sym typeface="Plus Jakarta Sans"/>
                      </a:endParaRPr>
                    </a:p>
                  </a:txBody>
                  <a:tcPr marT="18275" marB="18275" marR="18275" marL="128000" anchor="ctr">
                    <a:lnL cap="flat" cmpd="sng" w="12700">
                      <a:solidFill>
                        <a:srgbClr val="FFFFFF"/>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Reducing Your Health Risks with Vaccines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https://schl41demo.staywellhealthlibrary.com/Search/134,261</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https://schl41demo.staywellhealthlibrary.com/Search/134,261es</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484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 Vaccines Should You and Your Family Have?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https://schl41demo.staywellhealthlibrary.com/Search/85,p01463</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https://schl41demo.staywellhealthlibrary.com/Search/85,P04563</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1537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Travel Vaccine Planning</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https://schl41demo.staywellhealthlibrary.com/Search/85,p01458</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https://schl41demo.staywellhealthlibrary.com/Search/85,p04558</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1231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Meningococcal Vaccine for Teens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https://schl41demo.staywellhealthlibrary.com/Search/134,75</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0" l="5939" r="5939" t="0"/>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immunization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6" name="Shape 996"/>
        <p:cNvGrpSpPr/>
        <p:nvPr/>
      </p:nvGrpSpPr>
      <p:grpSpPr>
        <a:xfrm>
          <a:off x="0" y="0"/>
          <a:ext cx="0" cy="0"/>
          <a:chOff x="0" y="0"/>
          <a:chExt cx="0" cy="0"/>
        </a:xfrm>
      </p:grpSpPr>
      <p:sp>
        <p:nvSpPr>
          <p:cNvPr id="997" name="Google Shape;997;p100"/>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 continued</a:t>
            </a:r>
            <a:endParaRPr/>
          </a:p>
        </p:txBody>
      </p:sp>
      <p:sp>
        <p:nvSpPr>
          <p:cNvPr id="998" name="Google Shape;998;p100"/>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9" name="Google Shape;999;p100"/>
          <p:cNvGraphicFramePr/>
          <p:nvPr/>
        </p:nvGraphicFramePr>
        <p:xfrm>
          <a:off x="627814" y="1383025"/>
          <a:ext cx="3000000" cy="3000000"/>
        </p:xfrm>
        <a:graphic>
          <a:graphicData uri="http://schemas.openxmlformats.org/drawingml/2006/table">
            <a:tbl>
              <a:tblPr>
                <a:noFill/>
                <a:tableStyleId>{49E23B86-9186-44B7-AE39-760C51B53DCB}</a:tableStyleId>
              </a:tblPr>
              <a:tblGrid>
                <a:gridCol w="1793550"/>
                <a:gridCol w="2299275"/>
                <a:gridCol w="7007175"/>
              </a:tblGrid>
              <a:tr h="3460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FFFFFF"/>
                          </a:solidFill>
                          <a:latin typeface="Plus Jakarta Sans"/>
                          <a:ea typeface="Plus Jakarta Sans"/>
                          <a:cs typeface="Plus Jakarta Sans"/>
                          <a:sym typeface="Plus Jakarta Sans"/>
                        </a:rPr>
                        <a:t>Topic</a:t>
                      </a:r>
                      <a:r>
                        <a:rPr b="1" lang="en-US" sz="1100" u="none" cap="none" strike="noStrike">
                          <a:solidFill>
                            <a:srgbClr val="FFFFFF"/>
                          </a:solidFill>
                          <a:latin typeface="Plus Jakarta Sans"/>
                          <a:ea typeface="Plus Jakarta Sans"/>
                          <a:cs typeface="Plus Jakarta Sans"/>
                          <a:sym typeface="Plus Jakarta Sans"/>
                        </a:rPr>
                        <a:t> </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Title</a:t>
                      </a:r>
                      <a:endParaRPr b="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Content URL</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r>
              <a:tr h="1020000">
                <a:tc rowSpan="5">
                  <a:txBody>
                    <a:bodyPr/>
                    <a:lstStyle/>
                    <a:p>
                      <a:pPr indent="0" lvl="0" marL="0" rtl="0" algn="l">
                        <a:spcBef>
                          <a:spcPts val="0"/>
                        </a:spcBef>
                        <a:spcAft>
                          <a:spcPts val="0"/>
                        </a:spcAft>
                        <a:buNone/>
                      </a:pPr>
                      <a:r>
                        <a:rPr b="1" lang="en-US">
                          <a:solidFill>
                            <a:srgbClr val="FFFFFF"/>
                          </a:solidFill>
                          <a:latin typeface="Plus Jakarta Sans"/>
                          <a:ea typeface="Plus Jakarta Sans"/>
                          <a:cs typeface="Plus Jakarta Sans"/>
                          <a:sym typeface="Plus Jakarta Sans"/>
                        </a:rPr>
                        <a:t>Infection diseases to be aware of</a:t>
                      </a:r>
                      <a:endParaRPr b="1">
                        <a:solidFill>
                          <a:srgbClr val="FFFFFF"/>
                        </a:solidFill>
                        <a:latin typeface="Plus Jakarta Sans"/>
                        <a:ea typeface="Plus Jakarta Sans"/>
                        <a:cs typeface="Plus Jakarta Sans"/>
                        <a:sym typeface="Plus Jakarta Sans"/>
                      </a:endParaRPr>
                    </a:p>
                  </a:txBody>
                  <a:tcPr marT="18275" marB="18275" marR="18275" marL="128000" anchor="ctr">
                    <a:lnL cap="flat" cmpd="sng" w="12700">
                      <a:solidFill>
                        <a:srgbClr val="FFFFFF"/>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Chickenpox</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https://schl41demo.staywellhealthlibrary.com/Search/85,P00619</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https://schl41demo.staywellhealthlibrary.com/Search/85,P03712</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7927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Whooping Cough (Pertussis) in Children</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https://schl41demo.staywellhealthlibrary.com/Search/90,P02533</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643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Measles, Mumps, and Rubella (MMR) Vaccine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https://schl41demo.staywellhealthlibrary.com/search/90,P02250</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https://schl41demo.staywellhealthlibrary.com/search/90,P05359</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387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Measles (Rubeola) in Childre</a:t>
                      </a:r>
                      <a:r>
                        <a:rPr lang="en-US" sz="1200">
                          <a:latin typeface="Plus Jakarta Sans"/>
                          <a:ea typeface="Plus Jakarta Sans"/>
                          <a:cs typeface="Plus Jakarta Sans"/>
                          <a:sym typeface="Plus Jakarta Sans"/>
                        </a:rPr>
                        <a:t>n</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https://schl41demo.staywellhealthlibrary.com/search/90,P02543</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https://schl41demo.staywellhealthlibrary.com/search/90,P05653</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387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Diphtheria, Tetanus, and Pertussis (DTaP)</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https://schl41demo.staywellhealthlibrary.com/Search/90,p02201</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https://schl41demo.staywellhealthlibrary.com/Search/90,P05309</a:t>
                      </a:r>
                      <a:endParaRPr sz="12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4" name="Shape 1004"/>
        <p:cNvGrpSpPr/>
        <p:nvPr/>
      </p:nvGrpSpPr>
      <p:grpSpPr>
        <a:xfrm>
          <a:off x="0" y="0"/>
          <a:ext cx="0" cy="0"/>
          <a:chOff x="0" y="0"/>
          <a:chExt cx="0" cy="0"/>
        </a:xfrm>
      </p:grpSpPr>
      <p:sp>
        <p:nvSpPr>
          <p:cNvPr id="1005" name="Google Shape;1005;p101"/>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 continued</a:t>
            </a:r>
            <a:endParaRPr/>
          </a:p>
        </p:txBody>
      </p:sp>
      <p:sp>
        <p:nvSpPr>
          <p:cNvPr id="1006" name="Google Shape;1006;p101"/>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7" name="Google Shape;1007;p101"/>
          <p:cNvGraphicFramePr/>
          <p:nvPr/>
        </p:nvGraphicFramePr>
        <p:xfrm>
          <a:off x="627814" y="1662950"/>
          <a:ext cx="3000000" cy="3000000"/>
        </p:xfrm>
        <a:graphic>
          <a:graphicData uri="http://schemas.openxmlformats.org/drawingml/2006/table">
            <a:tbl>
              <a:tblPr>
                <a:noFill/>
                <a:tableStyleId>{49E23B86-9186-44B7-AE39-760C51B53DCB}</a:tableStyleId>
              </a:tblPr>
              <a:tblGrid>
                <a:gridCol w="1793550"/>
                <a:gridCol w="2042875"/>
                <a:gridCol w="7007200"/>
              </a:tblGrid>
              <a:tr h="3544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123525">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Tools to learn </a:t>
                      </a:r>
                      <a:endParaRPr b="1">
                        <a:solidFill>
                          <a:schemeClr val="lt2"/>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more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Vaccination Quiz</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https://schl41demo.staywellhealthlibrary.com/Search/40,ImmunQuiz</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3087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What’s True About the Flu?</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https://schl41demo.staywellhealthlibrary.com/Search/40,FluQuiz</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https://schl41demo.staywellhealthlibrary.com/Search/40,FluQuiz_es</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466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Influenza Vaccine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https://schl41demo.staywellhealthlibrary.com/MultimediaRoom/VideoLibrary/?e=0#player:138,W1168</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https://schl41demo.staywellhealthlibrary.com/MultimediaRoom/VideoLibrary/?e=0#player:138,W1219</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466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Take the Teen Vaccine Quiz</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https://schl41demo.staywellhealthlibrary.com/Search/40,TeenImmunizeQuiz</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2" name="Shape 1012"/>
        <p:cNvGrpSpPr/>
        <p:nvPr/>
      </p:nvGrpSpPr>
      <p:grpSpPr>
        <a:xfrm>
          <a:off x="0" y="0"/>
          <a:ext cx="0" cy="0"/>
          <a:chOff x="0" y="0"/>
          <a:chExt cx="0" cy="0"/>
        </a:xfrm>
      </p:grpSpPr>
      <p:sp>
        <p:nvSpPr>
          <p:cNvPr id="1013" name="Google Shape;1013;p102"/>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14" name="Google Shape;1014;p102"/>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015" name="Google Shape;1015;p102"/>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Immunizations</a:t>
            </a:r>
            <a:endParaRPr/>
          </a:p>
        </p:txBody>
      </p:sp>
      <p:sp>
        <p:nvSpPr>
          <p:cNvPr id="1016" name="Google Shape;1016;p102"/>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August</a:t>
            </a:r>
            <a:endParaRPr/>
          </a:p>
        </p:txBody>
      </p:sp>
      <p:sp>
        <p:nvSpPr>
          <p:cNvPr id="1017" name="Google Shape;1017;p102"/>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Sept</a:t>
            </a:r>
            <a:endParaRPr/>
          </a:p>
        </p:txBody>
      </p:sp>
      <p:sp>
        <p:nvSpPr>
          <p:cNvPr id="1018" name="Google Shape;1018;p102"/>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Oct</a:t>
            </a:r>
            <a:endParaRPr/>
          </a:p>
        </p:txBody>
      </p:sp>
      <p:sp>
        <p:nvSpPr>
          <p:cNvPr id="1019" name="Google Shape;1019;p102"/>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Men’s Health</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020" name="Google Shape;1020;p102"/>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Breast Cancer</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5" name="Shape 1025"/>
        <p:cNvGrpSpPr/>
        <p:nvPr/>
      </p:nvGrpSpPr>
      <p:grpSpPr>
        <a:xfrm>
          <a:off x="0" y="0"/>
          <a:ext cx="0" cy="0"/>
          <a:chOff x="0" y="0"/>
          <a:chExt cx="0" cy="0"/>
        </a:xfrm>
      </p:grpSpPr>
      <p:sp>
        <p:nvSpPr>
          <p:cNvPr id="1026" name="Google Shape;1026;p10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27" name="Google Shape;1027;p10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28" name="Google Shape;1028;p10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29" name="Google Shape;1029;p103"/>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30" name="Google Shape;1030;p103"/>
          <p:cNvGrpSpPr/>
          <p:nvPr/>
        </p:nvGrpSpPr>
        <p:grpSpPr>
          <a:xfrm>
            <a:off x="9827386" y="1177750"/>
            <a:ext cx="612622" cy="612000"/>
            <a:chOff x="10134200" y="974025"/>
            <a:chExt cx="681600" cy="612000"/>
          </a:xfrm>
        </p:grpSpPr>
        <p:sp>
          <p:nvSpPr>
            <p:cNvPr id="1031" name="Google Shape;1031;p10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32" name="Google Shape;1032;p103"/>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033" name="Google Shape;1033;p103"/>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34" name="Google Shape;1034;p103"/>
          <p:cNvGraphicFramePr/>
          <p:nvPr/>
        </p:nvGraphicFramePr>
        <p:xfrm>
          <a:off x="7864400" y="3506725"/>
          <a:ext cx="3000000" cy="3000000"/>
        </p:xfrm>
        <a:graphic>
          <a:graphicData uri="http://schemas.openxmlformats.org/drawingml/2006/table">
            <a:tbl>
              <a:tblPr>
                <a:noFill/>
                <a:tableStyleId>{171B56A6-30BD-4D2B-884F-7470A99B83A8}</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a:t>
                      </a:r>
                      <a:r>
                        <a:rPr lang="en-US" sz="1200">
                          <a:solidFill>
                            <a:schemeClr val="dk1"/>
                          </a:solidFill>
                          <a:latin typeface="Plus Jakarta Sans"/>
                          <a:ea typeface="Plus Jakarta Sans"/>
                          <a:cs typeface="Plus Jakarta Sans"/>
                          <a:sym typeface="Plus Jakarta Sans"/>
                        </a:rPr>
                        <a: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1035" name="Google Shape;1035;p103"/>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1036" name="Google Shape;1036;p103"/>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immunization-related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Immunization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864400" y="3218650"/>
          <a:ext cx="3000000" cy="3000000"/>
        </p:xfrm>
        <a:graphic>
          <a:graphicData uri="http://schemas.openxmlformats.org/drawingml/2006/table">
            <a:tbl>
              <a:tblPr>
                <a:noFill/>
                <a:tableStyleId>{171B56A6-30BD-4D2B-884F-7470A99B83A8}</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Immunizations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graphicFrame>
        <p:nvGraphicFramePr>
          <p:cNvPr id="831" name="Google Shape;831;p86"/>
          <p:cNvGraphicFramePr/>
          <p:nvPr/>
        </p:nvGraphicFramePr>
        <p:xfrm>
          <a:off x="414288" y="860788"/>
          <a:ext cx="3000000" cy="3000000"/>
        </p:xfrm>
        <a:graphic>
          <a:graphicData uri="http://schemas.openxmlformats.org/drawingml/2006/table">
            <a:tbl>
              <a:tblPr>
                <a:noFill/>
                <a:tableStyleId>{49E23B86-9186-44B7-AE39-760C51B53DCB}</a:tableStyleId>
              </a:tblPr>
              <a:tblGrid>
                <a:gridCol w="3964725"/>
                <a:gridCol w="3530425"/>
                <a:gridCol w="2103500"/>
              </a:tblGrid>
              <a:tr h="60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5897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Pop quiz: How much do you know about the flu? Answer these nine quick questions to put your knowledge to the test.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https://schl41demo.staywellhealthlibrary.com/Search/40,FluQuiz</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https://schl41demo.staywellhealthlibrary.com/Search/40,FluQuiz_es</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07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Too busy to make an appointment to get a flu shot? Here’s the motivation you need to put vaccinations for diseases like the flu and pneumonia on your to-do list</a:t>
                      </a:r>
                      <a:r>
                        <a:rPr lang="en-US" sz="1200">
                          <a:latin typeface="Times New Roman"/>
                          <a:ea typeface="Times New Roman"/>
                          <a:cs typeface="Times New Roman"/>
                          <a:sym typeface="Times New Roman"/>
                        </a:rPr>
                        <a:t>.</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200">
                        <a:latin typeface="Times New Roman"/>
                        <a:ea typeface="Times New Roman"/>
                        <a:cs typeface="Times New Roman"/>
                        <a:sym typeface="Times New Roman"/>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https://schl41demo.staywellhealthlibrary.com/Search/134,261</a:t>
                      </a:r>
                      <a:endParaRPr sz="1200">
                        <a:latin typeface="Times New Roman"/>
                        <a:ea typeface="Times New Roman"/>
                        <a:cs typeface="Times New Roman"/>
                        <a:sym typeface="Times New Roman"/>
                      </a:endParaRPr>
                    </a:p>
                    <a:p>
                      <a:pPr indent="0" lvl="0" marL="0" rtl="0" algn="l">
                        <a:spcBef>
                          <a:spcPts val="0"/>
                        </a:spcBef>
                        <a:spcAft>
                          <a:spcPts val="0"/>
                        </a:spcAft>
                        <a:buNone/>
                      </a:pPr>
                      <a:r>
                        <a:t/>
                      </a:r>
                      <a:endParaRPr sz="1200">
                        <a:latin typeface="Times New Roman"/>
                        <a:ea typeface="Times New Roman"/>
                        <a:cs typeface="Times New Roman"/>
                        <a:sym typeface="Times New Roman"/>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200">
                        <a:latin typeface="Times New Roman"/>
                        <a:ea typeface="Times New Roman"/>
                        <a:cs typeface="Times New Roman"/>
                        <a:sym typeface="Times New Roman"/>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https://schl41demo.staywellhealthlibrary.com/Search/134,261es</a:t>
                      </a:r>
                      <a:endParaRPr sz="1200">
                        <a:solidFill>
                          <a:srgbClr val="FF0000"/>
                        </a:solidFill>
                        <a:latin typeface="Times New Roman"/>
                        <a:ea typeface="Times New Roman"/>
                        <a:cs typeface="Times New Roman"/>
                        <a:sym typeface="Times New Roman"/>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4379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vaccines you and your family need depend on factors like age and where you live. Make sure you’re well-informed about how these shots can protect you and yours.</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200">
                        <a:latin typeface="Times New Roman"/>
                        <a:ea typeface="Times New Roman"/>
                        <a:cs typeface="Times New Roman"/>
                        <a:sym typeface="Times New Roman"/>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https://schl41demo.staywellhealthlibrary.com/Search/85,p01463</a:t>
                      </a:r>
                      <a:endParaRPr sz="1100">
                        <a:latin typeface="Times New Roman"/>
                        <a:ea typeface="Times New Roman"/>
                        <a:cs typeface="Times New Roman"/>
                        <a:sym typeface="Times New Roman"/>
                      </a:endParaRPr>
                    </a:p>
                    <a:p>
                      <a:pPr indent="0" lvl="0" marL="0" rtl="0" algn="l">
                        <a:spcBef>
                          <a:spcPts val="0"/>
                        </a:spcBef>
                        <a:spcAft>
                          <a:spcPts val="0"/>
                        </a:spcAft>
                        <a:buNone/>
                      </a:pPr>
                      <a:r>
                        <a:t/>
                      </a:r>
                      <a:endParaRPr b="1" sz="1200" u="sng">
                        <a:solidFill>
                          <a:srgbClr val="FF0000"/>
                        </a:solidFill>
                        <a:latin typeface="Times New Roman"/>
                        <a:ea typeface="Times New Roman"/>
                        <a:cs typeface="Times New Roman"/>
                        <a:sym typeface="Times New Roman"/>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200">
                        <a:latin typeface="Times New Roman"/>
                        <a:ea typeface="Times New Roman"/>
                        <a:cs typeface="Times New Roman"/>
                        <a:sym typeface="Times New Roman"/>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https://schl41demo.staywellhealthlibrary.com/Search/85,P04563</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32" name="Google Shape;832;p86"/>
          <p:cNvSpPr txBox="1"/>
          <p:nvPr>
            <p:ph type="title"/>
          </p:nvPr>
        </p:nvSpPr>
        <p:spPr>
          <a:xfrm>
            <a:off x="414300" y="-34050"/>
            <a:ext cx="109275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Understanding vaccines</a:t>
            </a:r>
            <a:endParaRPr/>
          </a:p>
        </p:txBody>
      </p:sp>
      <p:sp>
        <p:nvSpPr>
          <p:cNvPr id="833" name="Google Shape;833;p86"/>
          <p:cNvSpPr txBox="1"/>
          <p:nvPr/>
        </p:nvSpPr>
        <p:spPr>
          <a:xfrm>
            <a:off x="751200" y="64731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04013"/>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9">
              <a:alphaModFix/>
            </a:blip>
            <a:stretch>
              <a:fillRect/>
            </a:stretch>
          </p:blipFill>
          <p:spPr>
            <a:xfrm>
              <a:off x="10401437" y="2562524"/>
              <a:ext cx="466975" cy="442550"/>
            </a:xfrm>
            <a:prstGeom prst="rect">
              <a:avLst/>
            </a:prstGeom>
            <a:noFill/>
            <a:ln>
              <a:noFill/>
            </a:ln>
          </p:spPr>
        </p:pic>
      </p:grpSp>
      <p:pic>
        <p:nvPicPr>
          <p:cNvPr descr="senior man bandaging vaccine on arm - flu shot happy diverse stock pictures, royalty-free photos &amp; images" id="838" name="Google Shape;838;p86"/>
          <p:cNvPicPr preferRelativeResize="0"/>
          <p:nvPr/>
        </p:nvPicPr>
        <p:blipFill>
          <a:blip r:embed="rId10">
            <a:alphaModFix/>
          </a:blip>
          <a:stretch>
            <a:fillRect/>
          </a:stretch>
        </p:blipFill>
        <p:spPr>
          <a:xfrm>
            <a:off x="8079750" y="1687100"/>
            <a:ext cx="1744575" cy="1163050"/>
          </a:xfrm>
          <a:prstGeom prst="rect">
            <a:avLst/>
          </a:prstGeom>
          <a:noFill/>
          <a:ln>
            <a:noFill/>
          </a:ln>
        </p:spPr>
      </p:pic>
      <p:pic>
        <p:nvPicPr>
          <p:cNvPr descr="woman happy after getting covid-19 vaccination - vaccinations stock pictures, royalty-free photos &amp; images" id="839" name="Google Shape;839;p86"/>
          <p:cNvPicPr preferRelativeResize="0"/>
          <p:nvPr/>
        </p:nvPicPr>
        <p:blipFill>
          <a:blip r:embed="rId11">
            <a:alphaModFix/>
          </a:blip>
          <a:stretch>
            <a:fillRect/>
          </a:stretch>
        </p:blipFill>
        <p:spPr>
          <a:xfrm>
            <a:off x="8079750" y="3317625"/>
            <a:ext cx="1744575" cy="1163050"/>
          </a:xfrm>
          <a:prstGeom prst="rect">
            <a:avLst/>
          </a:prstGeom>
          <a:noFill/>
          <a:ln>
            <a:noFill/>
          </a:ln>
        </p:spPr>
      </p:pic>
      <p:pic>
        <p:nvPicPr>
          <p:cNvPr descr="portrait of a vaccinated family - vaccinations family stock pictures, royalty-free photos &amp; images" id="840" name="Google Shape;840;p86"/>
          <p:cNvPicPr preferRelativeResize="0"/>
          <p:nvPr/>
        </p:nvPicPr>
        <p:blipFill>
          <a:blip r:embed="rId12">
            <a:alphaModFix/>
          </a:blip>
          <a:stretch>
            <a:fillRect/>
          </a:stretch>
        </p:blipFill>
        <p:spPr>
          <a:xfrm>
            <a:off x="8079766" y="4895362"/>
            <a:ext cx="1744560" cy="1163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414300" y="-34050"/>
            <a:ext cx="109275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Immunizations and kids</a:t>
            </a:r>
            <a:endParaRPr/>
          </a:p>
        </p:txBody>
      </p:sp>
      <p:sp>
        <p:nvSpPr>
          <p:cNvPr id="847" name="Google Shape;847;p87"/>
          <p:cNvSpPr txBox="1"/>
          <p:nvPr/>
        </p:nvSpPr>
        <p:spPr>
          <a:xfrm>
            <a:off x="751200" y="64731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8" name="Google Shape;848;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49" name="Google Shape;849;p87"/>
          <p:cNvGrpSpPr/>
          <p:nvPr/>
        </p:nvGrpSpPr>
        <p:grpSpPr>
          <a:xfrm>
            <a:off x="10752600" y="2730513"/>
            <a:ext cx="681600" cy="681600"/>
            <a:chOff x="10294125" y="1691525"/>
            <a:chExt cx="681600" cy="681600"/>
          </a:xfrm>
        </p:grpSpPr>
        <p:sp>
          <p:nvSpPr>
            <p:cNvPr id="850" name="Google Shape;850;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1" name="Google Shape;851;p87"/>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52" name="Google Shape;852;p87"/>
          <p:cNvGraphicFramePr/>
          <p:nvPr/>
        </p:nvGraphicFramePr>
        <p:xfrm>
          <a:off x="414288" y="860788"/>
          <a:ext cx="3000000" cy="3000000"/>
        </p:xfrm>
        <a:graphic>
          <a:graphicData uri="http://schemas.openxmlformats.org/drawingml/2006/table">
            <a:tbl>
              <a:tblPr>
                <a:noFill/>
                <a:tableStyleId>{49E23B86-9186-44B7-AE39-760C51B53DCB}</a:tableStyleId>
              </a:tblPr>
              <a:tblGrid>
                <a:gridCol w="3964725"/>
                <a:gridCol w="3530425"/>
                <a:gridCol w="2103500"/>
              </a:tblGrid>
              <a:tr h="6857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738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Nobody wants the itchy, blistering rash that comes with chickenpox. Luckily, there’s a vaccine to help prevent it. Here’s what you need to know.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https://schl41demo.staywellhealthlibrary.com/Search/85,P00619</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https://schl41demo.staywellhealthlibrary.com/Search/85,P03712</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4871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Has your teen had all their vaccines? If they missed one (or even a booster), they may need to be immunized. Take our quiz to see how much you know about teen health.</a:t>
                      </a:r>
                      <a:r>
                        <a:rPr lang="en-US" sz="1200">
                          <a:latin typeface="Times New Roman"/>
                          <a:ea typeface="Times New Roman"/>
                          <a:cs typeface="Times New Roman"/>
                          <a:sym typeface="Times New Roman"/>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https://schl41demo.staywellhealthlibrary.com/Search/40,TeenImmunizeQuiz</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353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sound of a baby with whooping cough is one you won’t forget: a dry, harsh cough ending in a whooping sound. Here’s how to protect your little one from this potentially dangerous disease.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https://schl41demo.staywellhealthlibrary.com/Search/90,P02533</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pic>
        <p:nvPicPr>
          <p:cNvPr descr="A person and a child reading a book&#10;&#10;Description automatically generated" id="853" name="Google Shape;853;p87"/>
          <p:cNvPicPr preferRelativeResize="0"/>
          <p:nvPr/>
        </p:nvPicPr>
        <p:blipFill>
          <a:blip r:embed="rId8">
            <a:alphaModFix/>
          </a:blip>
          <a:stretch>
            <a:fillRect/>
          </a:stretch>
        </p:blipFill>
        <p:spPr>
          <a:xfrm>
            <a:off x="8079750" y="1809075"/>
            <a:ext cx="1744576" cy="1163050"/>
          </a:xfrm>
          <a:prstGeom prst="rect">
            <a:avLst/>
          </a:prstGeom>
          <a:noFill/>
          <a:ln>
            <a:noFill/>
          </a:ln>
        </p:spPr>
      </p:pic>
      <p:pic>
        <p:nvPicPr>
          <p:cNvPr descr="boy showing 'got vaccinated' sticker on her shirt - teen vaccine stock pictures, royalty-free photos &amp; images" id="854" name="Google Shape;854;p87"/>
          <p:cNvPicPr preferRelativeResize="0"/>
          <p:nvPr/>
        </p:nvPicPr>
        <p:blipFill>
          <a:blip r:embed="rId9">
            <a:alphaModFix/>
          </a:blip>
          <a:stretch>
            <a:fillRect/>
          </a:stretch>
        </p:blipFill>
        <p:spPr>
          <a:xfrm>
            <a:off x="8079750" y="3388275"/>
            <a:ext cx="1744575" cy="1163050"/>
          </a:xfrm>
          <a:prstGeom prst="rect">
            <a:avLst/>
          </a:prstGeom>
          <a:noFill/>
          <a:ln>
            <a:noFill/>
          </a:ln>
        </p:spPr>
      </p:pic>
      <p:pic>
        <p:nvPicPr>
          <p:cNvPr descr="asian father holding his cute baby - baby with dad stock pictures, royalty-free photos &amp; images" id="855" name="Google Shape;855;p87"/>
          <p:cNvPicPr preferRelativeResize="0"/>
          <p:nvPr/>
        </p:nvPicPr>
        <p:blipFill>
          <a:blip r:embed="rId10">
            <a:alphaModFix/>
          </a:blip>
          <a:stretch>
            <a:fillRect/>
          </a:stretch>
        </p:blipFill>
        <p:spPr>
          <a:xfrm>
            <a:off x="8079750" y="4967487"/>
            <a:ext cx="1744575" cy="1163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88"/>
          <p:cNvSpPr txBox="1"/>
          <p:nvPr>
            <p:ph type="title"/>
          </p:nvPr>
        </p:nvSpPr>
        <p:spPr>
          <a:xfrm>
            <a:off x="436575" y="221875"/>
            <a:ext cx="10830900" cy="5802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Theme 3: Vaccine safety</a:t>
            </a:r>
            <a:endParaRPr sz="3820"/>
          </a:p>
        </p:txBody>
      </p:sp>
      <p:graphicFrame>
        <p:nvGraphicFramePr>
          <p:cNvPr id="862" name="Google Shape;862;p88"/>
          <p:cNvGraphicFramePr/>
          <p:nvPr/>
        </p:nvGraphicFramePr>
        <p:xfrm>
          <a:off x="436563" y="933588"/>
          <a:ext cx="3000000" cy="3000000"/>
        </p:xfrm>
        <a:graphic>
          <a:graphicData uri="http://schemas.openxmlformats.org/drawingml/2006/table">
            <a:tbl>
              <a:tblPr>
                <a:noFill/>
                <a:tableStyleId>{49E23B86-9186-44B7-AE39-760C51B53DCB}</a:tableStyleId>
              </a:tblPr>
              <a:tblGrid>
                <a:gridCol w="3955525"/>
                <a:gridCol w="3562525"/>
                <a:gridCol w="2058325"/>
              </a:tblGrid>
              <a:tr h="7949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0263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Despite rumors you may have heard, vaccines don’t cause illnesses or autism. Put your mind at ease with why you should keep your child up to date on vaccines.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200">
                        <a:latin typeface="Times New Roman"/>
                        <a:ea typeface="Times New Roman"/>
                        <a:cs typeface="Times New Roman"/>
                        <a:sym typeface="Times New Roman"/>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https://schl41demo.staywellhealthlibrary.com/Search/160,110</a:t>
                      </a:r>
                      <a:endParaRPr sz="1200">
                        <a:latin typeface="Times New Roman"/>
                        <a:ea typeface="Times New Roman"/>
                        <a:cs typeface="Times New Roman"/>
                        <a:sym typeface="Times New Roman"/>
                      </a:endParaRPr>
                    </a:p>
                    <a:p>
                      <a:pPr indent="0" lvl="0" marL="0" rtl="0" algn="l">
                        <a:spcBef>
                          <a:spcPts val="0"/>
                        </a:spcBef>
                        <a:spcAft>
                          <a:spcPts val="0"/>
                        </a:spcAft>
                        <a:buNone/>
                      </a:pPr>
                      <a:r>
                        <a:t/>
                      </a:r>
                      <a:endParaRPr sz="1200">
                        <a:latin typeface="Times New Roman"/>
                        <a:ea typeface="Times New Roman"/>
                        <a:cs typeface="Times New Roman"/>
                        <a:sym typeface="Times New Roman"/>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200">
                        <a:latin typeface="Times New Roman"/>
                        <a:ea typeface="Times New Roman"/>
                        <a:cs typeface="Times New Roman"/>
                        <a:sym typeface="Times New Roman"/>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https://schl41demo.staywellhealthlibrary.com/Search/160,110es</a:t>
                      </a:r>
                      <a:endParaRPr sz="1200">
                        <a:latin typeface="Times New Roman"/>
                        <a:ea typeface="Times New Roman"/>
                        <a:cs typeface="Times New Roman"/>
                        <a:sym typeface="Times New Roman"/>
                      </a:endParaRPr>
                    </a:p>
                    <a:p>
                      <a:pPr indent="0" lvl="0" marL="0" rtl="0" algn="l">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25351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No parent likes to see their child wincing in pain from a shot. But making sure they get vaccinated is an important part of protecting their health. Learn what makes your child’s vaccines safe.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https://schl41demo.staywellhealthlibrary.com/Search/1,1750</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3" name="Google Shape;863;p88"/>
          <p:cNvSpPr txBox="1"/>
          <p:nvPr/>
        </p:nvSpPr>
        <p:spPr>
          <a:xfrm>
            <a:off x="446400" y="6409775"/>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4" name="Google Shape;864;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erson and two children on a couch&#10;&#10;Description automatically generated" id="868" name="Google Shape;868;p88"/>
          <p:cNvPicPr preferRelativeResize="0"/>
          <p:nvPr/>
        </p:nvPicPr>
        <p:blipFill>
          <a:blip r:embed="rId7">
            <a:alphaModFix/>
          </a:blip>
          <a:stretch>
            <a:fillRect/>
          </a:stretch>
        </p:blipFill>
        <p:spPr>
          <a:xfrm>
            <a:off x="8122040" y="2074668"/>
            <a:ext cx="1737785" cy="1262100"/>
          </a:xfrm>
          <a:prstGeom prst="rect">
            <a:avLst/>
          </a:prstGeom>
          <a:noFill/>
          <a:ln>
            <a:noFill/>
          </a:ln>
        </p:spPr>
      </p:pic>
      <p:pic>
        <p:nvPicPr>
          <p:cNvPr descr="little boy smiles proudly at camera after vaccination - vaccinations family stock pictures, royalty-free photos &amp; images" id="869" name="Google Shape;869;p88"/>
          <p:cNvPicPr preferRelativeResize="0"/>
          <p:nvPr/>
        </p:nvPicPr>
        <p:blipFill>
          <a:blip r:embed="rId8">
            <a:alphaModFix/>
          </a:blip>
          <a:stretch>
            <a:fillRect/>
          </a:stretch>
        </p:blipFill>
        <p:spPr>
          <a:xfrm>
            <a:off x="8122050" y="4484700"/>
            <a:ext cx="1737776" cy="115851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pic>
        <p:nvPicPr>
          <p:cNvPr id="875" name="Google Shape;875;p89"/>
          <p:cNvPicPr preferRelativeResize="0"/>
          <p:nvPr>
            <p:ph idx="2" type="pic"/>
          </p:nvPr>
        </p:nvPicPr>
        <p:blipFill rotWithShape="1">
          <a:blip r:embed="rId3">
            <a:alphaModFix/>
          </a:blip>
          <a:srcRect b="0" l="16348" r="16348" t="0"/>
          <a:stretch/>
        </p:blipFill>
        <p:spPr>
          <a:xfrm flipH="1">
            <a:off x="6611275" y="70275"/>
            <a:ext cx="5733300" cy="5685900"/>
          </a:xfrm>
          <a:prstGeom prst="flowChartDelay">
            <a:avLst/>
          </a:prstGeom>
        </p:spPr>
      </p:pic>
      <p:sp>
        <p:nvSpPr>
          <p:cNvPr id="876" name="Google Shape;876;p8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77" name="Google Shape;877;p89"/>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78" name="Google Shape;878;p89"/>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79" name="Google Shape;879;p89"/>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immunization-related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80" name="Google Shape;880;p89"/>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81" name="Google Shape;881;p89"/>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2" name="Google Shape;882;p89"/>
          <p:cNvSpPr txBox="1"/>
          <p:nvPr/>
        </p:nvSpPr>
        <p:spPr>
          <a:xfrm>
            <a:off x="6470450" y="3639675"/>
            <a:ext cx="2691900" cy="211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Immunization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vaccine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immunization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flu shot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COVID vaccine near me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COVID vaccine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vaccine near me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flu shot near me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vaccine finder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immunity</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