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6"/>
    <p:sldMasterId id="2147483727"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Rachel Wing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EE192B7-C6FB-4E25-987E-CDEFE51D9EB1}">
  <a:tblStyle styleId="{0EE192B7-C6FB-4E25-987E-CDEFE51D9EB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35E4528-AE5F-4B9F-B11E-F924519AE8F2}"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1-08T16:22:41.917">
    <p:pos x="5099" y="792"/>
    <p:text>Is it possible to redo the screenshot so the "Your Body" text isn't cut off on the sides?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ffb2e83ab4_0_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ffb2e83ab4_0_1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7" name="Google Shape;887;g2ffb2e83ab4_0_1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0" name="Google Shape;900;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01" name="Google Shape;901;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5" name="Google Shape;925;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6" name="Google Shape;926;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6" name="Google Shape;936;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7" name="Google Shape;937;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5" name="Google Shape;945;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46" name="Google Shape;946;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6" name="Shape 956"/>
        <p:cNvGrpSpPr/>
        <p:nvPr/>
      </p:nvGrpSpPr>
      <p:grpSpPr>
        <a:xfrm>
          <a:off x="0" y="0"/>
          <a:ext cx="0" cy="0"/>
          <a:chOff x="0" y="0"/>
          <a:chExt cx="0" cy="0"/>
        </a:xfrm>
      </p:grpSpPr>
      <p:sp>
        <p:nvSpPr>
          <p:cNvPr id="957" name="Google Shape;957;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8" name="Google Shape;958;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9" name="Google Shape;959;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2" name="Google Shape;972;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3" name="Google Shape;973;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3" name="Shape 983"/>
        <p:cNvGrpSpPr/>
        <p:nvPr/>
      </p:nvGrpSpPr>
      <p:grpSpPr>
        <a:xfrm>
          <a:off x="0" y="0"/>
          <a:ext cx="0" cy="0"/>
          <a:chOff x="0" y="0"/>
          <a:chExt cx="0" cy="0"/>
        </a:xfrm>
      </p:grpSpPr>
      <p:sp>
        <p:nvSpPr>
          <p:cNvPr id="984" name="Google Shape;984;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5" name="Google Shape;985;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6" name="Google Shape;986;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312ecd8ba28_0_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312ecd8ba28_0_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3" name="Google Shape;843;g312ecd8ba28_0_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312ecd8ba28_0_3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312ecd8ba28_0_3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7" name="Google Shape;857;g312ecd8ba28_0_3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g3063368b44f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0" name="Google Shape;870;g3063368b44f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1" name="Google Shape;871;g3063368b44f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1.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1.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32.jpg"/><Relationship Id="rId4" Type="http://schemas.openxmlformats.org/officeDocument/2006/relationships/image" Target="../media/image37.jpg"/><Relationship Id="rId5"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4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hyperlink" Target="https://schl41demo.staywellhealthlibrary.com/Library/DiseasesConditions/Adult/Infectious/85,P0063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hyperlink" Target="https://schl41demo.staywellhealthlibrary.com/Search/1,2875" TargetMode="External"/><Relationship Id="rId4" Type="http://schemas.openxmlformats.org/officeDocument/2006/relationships/hyperlink" Target="https://schl41demo.staywellhealthlibrary.com/Search/90,P02521" TargetMode="External"/><Relationship Id="rId5" Type="http://schemas.openxmlformats.org/officeDocument/2006/relationships/hyperlink" Target="https://schl41demo.staywellhealthlibrary.com/spanish/Search/90,P05631" TargetMode="External"/><Relationship Id="rId6" Type="http://schemas.openxmlformats.org/officeDocument/2006/relationships/image" Target="../media/image3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comments" Target="../comments/comment1.xml"/><Relationship Id="rId4" Type="http://schemas.openxmlformats.org/officeDocument/2006/relationships/image" Target="../media/image4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2.png"/><Relationship Id="rId8"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2.png"/><Relationship Id="rId8"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1.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panish/Search/85,P03710" TargetMode="External"/><Relationship Id="rId4" Type="http://schemas.openxmlformats.org/officeDocument/2006/relationships/image" Target="../media/image27.jpg"/><Relationship Id="rId5" Type="http://schemas.openxmlformats.org/officeDocument/2006/relationships/image" Target="../media/image25.jpg"/><Relationship Id="rId6" Type="http://schemas.openxmlformats.org/officeDocument/2006/relationships/image" Target="../media/image3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6.jpg"/><Relationship Id="rId4" Type="http://schemas.openxmlformats.org/officeDocument/2006/relationships/image" Target="../media/image29.jpg"/><Relationship Id="rId5"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30.jpg"/><Relationship Id="rId4" Type="http://schemas.openxmlformats.org/officeDocument/2006/relationships/image" Target="../media/image36.jpg"/><Relationship Id="rId5"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panish/Search/85,P04541" TargetMode="External"/><Relationship Id="rId4" Type="http://schemas.openxmlformats.org/officeDocument/2006/relationships/image" Target="../media/image35.jpg"/><Relationship Id="rId5" Type="http://schemas.openxmlformats.org/officeDocument/2006/relationships/image" Target="../media/image34.jpg"/><Relationship Id="rId6" Type="http://schemas.openxmlformats.org/officeDocument/2006/relationships/image" Target="../media/image39.jpg"/><Relationship Id="rId7" Type="http://schemas.openxmlformats.org/officeDocument/2006/relationships/image" Target="../media/image38.jpg"/><Relationship Id="rId8"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53931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Living with HIV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graphicFrame>
        <p:nvGraphicFramePr>
          <p:cNvPr id="889" name="Google Shape;889;p90"/>
          <p:cNvGraphicFramePr/>
          <p:nvPr/>
        </p:nvGraphicFramePr>
        <p:xfrm>
          <a:off x="414288" y="647538"/>
          <a:ext cx="3000000" cy="3000000"/>
        </p:xfrm>
        <a:graphic>
          <a:graphicData uri="http://schemas.openxmlformats.org/drawingml/2006/table">
            <a:tbl>
              <a:tblPr>
                <a:noFill/>
                <a:tableStyleId>{135E4528-AE5F-4B9F-B11E-F924519AE8F2}</a:tableStyleId>
              </a:tblPr>
              <a:tblGrid>
                <a:gridCol w="3886575"/>
                <a:gridCol w="3608575"/>
                <a:gridCol w="2103500"/>
              </a:tblGrid>
              <a:tr h="961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3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Feeling forgetful? There’s a link between HIV and dementia. Early signs matter—here’s what you need to know.</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https://schl41demo.staywellhealthlibrary.com/Library/DiseasesConditions/Adult/Infectious/134,97</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2333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age and HIV risk are more connected than you think. If you’re 50 or older, this quiz is for you.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https://schl41demo.staywellhealthlibrary.com/RelatedItems/40,SeniorsAIDSHIVOlderAQuiz</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90" name="Google Shape;890;p9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5: HIV and older adults</a:t>
            </a:r>
            <a:endParaRPr/>
          </a:p>
        </p:txBody>
      </p:sp>
      <p:sp>
        <p:nvSpPr>
          <p:cNvPr id="891" name="Google Shape;891;p9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Magnifying Glass Inspecting Problems Among Question Marks, Paper Craft" id="892" name="Google Shape;892;p90"/>
          <p:cNvPicPr preferRelativeResize="0"/>
          <p:nvPr/>
        </p:nvPicPr>
        <p:blipFill>
          <a:blip r:embed="rId3">
            <a:alphaModFix/>
          </a:blip>
          <a:stretch>
            <a:fillRect/>
          </a:stretch>
        </p:blipFill>
        <p:spPr>
          <a:xfrm>
            <a:off x="8055888" y="2179250"/>
            <a:ext cx="1849325" cy="1232875"/>
          </a:xfrm>
          <a:prstGeom prst="rect">
            <a:avLst/>
          </a:prstGeom>
          <a:noFill/>
          <a:ln>
            <a:noFill/>
          </a:ln>
        </p:spPr>
      </p:pic>
      <p:pic>
        <p:nvPicPr>
          <p:cNvPr descr="Happy Asian woman" id="893" name="Google Shape;893;p90"/>
          <p:cNvPicPr preferRelativeResize="0"/>
          <p:nvPr/>
        </p:nvPicPr>
        <p:blipFill>
          <a:blip r:embed="rId4">
            <a:alphaModFix/>
          </a:blip>
          <a:stretch>
            <a:fillRect/>
          </a:stretch>
        </p:blipFill>
        <p:spPr>
          <a:xfrm>
            <a:off x="8055900" y="4493150"/>
            <a:ext cx="1849300" cy="1299345"/>
          </a:xfrm>
          <a:prstGeom prst="rect">
            <a:avLst/>
          </a:prstGeom>
          <a:noFill/>
          <a:ln>
            <a:noFill/>
          </a:ln>
        </p:spPr>
      </p:pic>
      <p:sp>
        <p:nvSpPr>
          <p:cNvPr id="894" name="Google Shape;894;p90"/>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95" name="Google Shape;895;p90"/>
          <p:cNvGrpSpPr/>
          <p:nvPr/>
        </p:nvGrpSpPr>
        <p:grpSpPr>
          <a:xfrm>
            <a:off x="10761675" y="2704013"/>
            <a:ext cx="681600" cy="681600"/>
            <a:chOff x="10294125" y="2443000"/>
            <a:chExt cx="681600" cy="681600"/>
          </a:xfrm>
        </p:grpSpPr>
        <p:sp>
          <p:nvSpPr>
            <p:cNvPr id="896" name="Google Shape;896;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7" name="Google Shape;897;p90"/>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pic>
        <p:nvPicPr>
          <p:cNvPr id="903" name="Google Shape;903;p91"/>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904" name="Google Shape;904;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5" name="Google Shape;905;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906" name="Google Shape;906;p91"/>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7" name="Google Shape;907;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HIV-related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908" name="Google Shape;908;p9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909" name="Google Shape;909;p91"/>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0" name="Google Shape;910;p91"/>
          <p:cNvSpPr txBox="1"/>
          <p:nvPr/>
        </p:nvSpPr>
        <p:spPr>
          <a:xfrm>
            <a:off x="6337250" y="3639675"/>
            <a:ext cx="2691900" cy="211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HIV/AIDS-related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HIV/AIDS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 symptoms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what is HIV</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 testing near me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 vaccine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symptoms of HIV</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how is HIV transmitted</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HIV treatment</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7" name="Google Shape;917;p92"/>
          <p:cNvSpPr txBox="1"/>
          <p:nvPr>
            <p:ph idx="1" type="body"/>
          </p:nvPr>
        </p:nvSpPr>
        <p:spPr>
          <a:xfrm>
            <a:off x="715325" y="986425"/>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Staying Healthy with HIV Medicine</a:t>
            </a:r>
            <a:endParaRPr sz="2400">
              <a:solidFill>
                <a:srgbClr val="000000"/>
              </a:solidFill>
              <a:latin typeface="Plus Jakarta Sans"/>
              <a:ea typeface="Plus Jakarta Sans"/>
              <a:cs typeface="Plus Jakarta Sans"/>
              <a:sym typeface="Plus Jakarta Sans"/>
            </a:endParaRPr>
          </a:p>
        </p:txBody>
      </p:sp>
      <p:sp>
        <p:nvSpPr>
          <p:cNvPr id="918" name="Google Shape;918;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19" name="Google Shape;919;p92"/>
          <p:cNvGrpSpPr/>
          <p:nvPr/>
        </p:nvGrpSpPr>
        <p:grpSpPr>
          <a:xfrm>
            <a:off x="10219200" y="2637025"/>
            <a:ext cx="681600" cy="681600"/>
            <a:chOff x="10294125" y="1691525"/>
            <a:chExt cx="681600" cy="681600"/>
          </a:xfrm>
        </p:grpSpPr>
        <p:sp>
          <p:nvSpPr>
            <p:cNvPr id="920" name="Google Shape;920;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1" name="Google Shape;921;p92"/>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22" name="Google Shape;922;p92"/>
          <p:cNvSpPr txBox="1"/>
          <p:nvPr>
            <p:ph idx="2" type="body"/>
          </p:nvPr>
        </p:nvSpPr>
        <p:spPr>
          <a:xfrm>
            <a:off x="723900" y="1389175"/>
            <a:ext cx="8519100" cy="53910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Many people with HIV go on to have long, fulfilling lives. The key? A highly effective treatment called antiretroviral therapy (ART). This treatment involves taking a combination of HIV medications exactly as prescribed.</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goal of ART is simple: reduce the amount of HIV in a person’s blood and keep it at a very low level. If you have HIV, this can help you:</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Stay healthier and live longer</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Protect your immune system</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Reduce the risk of giving HIV to someone else</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Here are some things to know about making the most of your treatment.</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Stick with Your Treatment Plan</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Most HIV medicine comes in pill form and is taken daily. Some people may eventually be able to switch to a long-acting injection that’s given once every month or two.</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It’s important to take your medicine when and how your health care provider tells you to. Missing a dose, even occasionally, gives HIV the chance to rebound and replicate. This can weaken your immune system. Plus, HIV can develop strains of the virus that can resist your medicine, making it less effective.</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 know it’s important to have a strong immune system, but how much do you know about</a:t>
            </a:r>
            <a:r>
              <a:rPr i="1" lang="en-US" sz="1200" u="sng">
                <a:solidFill>
                  <a:schemeClr val="hlink"/>
                </a:solidFill>
                <a:latin typeface="Plus Jakarta Sans"/>
                <a:ea typeface="Plus Jakarta Sans"/>
                <a:cs typeface="Plus Jakarta Sans"/>
                <a:sym typeface="Plus Jakarta Sans"/>
              </a:rPr>
              <a:t> </a:t>
            </a:r>
            <a:r>
              <a:rPr i="1" lang="en-US" sz="1200" u="sng">
                <a:solidFill>
                  <a:schemeClr val="hlink"/>
                </a:solidFill>
                <a:latin typeface="Plus Jakarta Sans"/>
                <a:ea typeface="Plus Jakarta Sans"/>
                <a:cs typeface="Plus Jakarta Sans"/>
                <a:sym typeface="Plus Jakarta Sans"/>
                <a:hlinkClick r:id="rId4"/>
              </a:rPr>
              <a:t>immune system basics</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Tips to Remember Every Dose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These strategies can help you stay on track with your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Set a phone alarm or app alert to remind you when it’s time for your next dose.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latin typeface="Plus Jakarta Sans"/>
                <a:ea typeface="Plus Jakarta Sans"/>
                <a:cs typeface="Plus Jakarta Sans"/>
                <a:sym typeface="Plus Jakarta Sans"/>
              </a:rPr>
              <a:t>Stay organized with a weekly pill box that has separate compartments for each day.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Sign up for automatic refills at your pharmacy so you’re never without your meds.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100" u="sng">
              <a:solidFill>
                <a:schemeClr val="hlink"/>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i="1" sz="1100" u="sng">
              <a:solidFill>
                <a:schemeClr val="hlink"/>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93"/>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29" name="Google Shape;929;p93"/>
          <p:cNvSpPr txBox="1"/>
          <p:nvPr>
            <p:ph idx="2" type="body"/>
          </p:nvPr>
        </p:nvSpPr>
        <p:spPr>
          <a:xfrm>
            <a:off x="723900" y="1307850"/>
            <a:ext cx="8791800" cy="5550600"/>
          </a:xfrm>
          <a:prstGeom prst="rect">
            <a:avLst/>
          </a:prstGeom>
        </p:spPr>
        <p:txBody>
          <a:bodyPr anchorCtr="0" anchor="t" bIns="45700" lIns="0" spcFirstLastPara="1" rIns="91425" wrap="square" tIns="45700">
            <a:noAutofit/>
          </a:bodyPr>
          <a:lstStyle/>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Speak Up About Any Problems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experience side effects, don’t just tough it out—talk with your provider. Ask about ways to manage them. Be open about other concerns as well. For instance, if your daily medicine schedule is too complicated to follow, ask whether you can switch to a simpler schedule.</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cost is a concern, don’t hesitate to bring that up, too. Your health care provider may be able to help you lower your out-of-pocket expenses. For more tips on how to get medications for less,</a:t>
            </a:r>
            <a:r>
              <a:rPr i="1" lang="en-US" sz="1200" u="sng">
                <a:solidFill>
                  <a:schemeClr val="hlink"/>
                </a:solidFill>
                <a:latin typeface="Plus Jakarta Sans"/>
                <a:ea typeface="Plus Jakarta Sans"/>
                <a:cs typeface="Plus Jakarta Sans"/>
                <a:sym typeface="Plus Jakarta Sans"/>
              </a:rPr>
              <a:t> </a:t>
            </a:r>
            <a:r>
              <a:rPr i="1" lang="en-US" sz="1200" u="sng">
                <a:solidFill>
                  <a:schemeClr val="hlink"/>
                </a:solidFill>
                <a:latin typeface="Plus Jakarta Sans"/>
                <a:ea typeface="Plus Jakarta Sans"/>
                <a:cs typeface="Plus Jakarta Sans"/>
                <a:sym typeface="Plus Jakarta Sans"/>
                <a:hlinkClick r:id="rId3"/>
              </a:rPr>
              <a:t>click here</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Steer Clear of Drug Interactions</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Check with your provider or pharmacist before taking:</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Other prescription or over-the-counter medicines</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Vitamins or nutritional supplements</a:t>
            </a:r>
            <a:endParaRPr sz="1200">
              <a:solidFill>
                <a:srgbClr val="000000"/>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Herbal products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HIV medicines can interact with some drugs and products. For instance, they may affect how certain antidepressants (such as SSRIs) work in the body. If you take an antidepressant, your provider may need to adjust the dose for the best results.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Remember, HIV is manageable. By following your medicine plan carefully and seeing your provider regularly, you can take charge of your health and well-being.</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[Callout/CTA]</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Just like adults, kids with HIV need their medication to stay healthy. </a:t>
            </a:r>
            <a:r>
              <a:rPr i="1" lang="en-US" sz="1200" u="sng">
                <a:solidFill>
                  <a:schemeClr val="hlink"/>
                </a:solidFill>
                <a:latin typeface="Plus Jakarta Sans"/>
                <a:ea typeface="Plus Jakarta Sans"/>
                <a:cs typeface="Plus Jakarta Sans"/>
                <a:sym typeface="Plus Jakarta Sans"/>
                <a:hlinkClick r:id="rId4"/>
              </a:rPr>
              <a:t>Learn practical tips</a:t>
            </a:r>
            <a:r>
              <a:rPr i="1" lang="en-US" sz="1200">
                <a:solidFill>
                  <a:srgbClr val="000000"/>
                </a:solidFill>
                <a:latin typeface="Plus Jakarta Sans"/>
                <a:ea typeface="Plus Jakarta Sans"/>
                <a:cs typeface="Plus Jakarta Sans"/>
                <a:sym typeface="Plus Jakarta Sans"/>
              </a:rPr>
              <a:t> for caring for your child and supporting their treatment at home.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p:txBody>
      </p:sp>
      <p:grpSp>
        <p:nvGrpSpPr>
          <p:cNvPr id="930" name="Google Shape;930;p93"/>
          <p:cNvGrpSpPr/>
          <p:nvPr/>
        </p:nvGrpSpPr>
        <p:grpSpPr>
          <a:xfrm>
            <a:off x="10452625" y="2411775"/>
            <a:ext cx="681600" cy="681600"/>
            <a:chOff x="10294125" y="2443000"/>
            <a:chExt cx="681600" cy="681600"/>
          </a:xfrm>
        </p:grpSpPr>
        <p:sp>
          <p:nvSpPr>
            <p:cNvPr id="931" name="Google Shape;931;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2" name="Google Shape;932;p93"/>
            <p:cNvPicPr preferRelativeResize="0"/>
            <p:nvPr/>
          </p:nvPicPr>
          <p:blipFill>
            <a:blip r:embed="rId6">
              <a:alphaModFix/>
            </a:blip>
            <a:stretch>
              <a:fillRect/>
            </a:stretch>
          </p:blipFill>
          <p:spPr>
            <a:xfrm>
              <a:off x="10401437" y="2562524"/>
              <a:ext cx="466975" cy="442550"/>
            </a:xfrm>
            <a:prstGeom prst="rect">
              <a:avLst/>
            </a:prstGeom>
            <a:noFill/>
            <a:ln>
              <a:noFill/>
            </a:ln>
          </p:spPr>
        </p:pic>
      </p:grpSp>
      <p:sp>
        <p:nvSpPr>
          <p:cNvPr id="933" name="Google Shape;933;p93"/>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94"/>
          <p:cNvSpPr txBox="1"/>
          <p:nvPr>
            <p:ph type="title"/>
          </p:nvPr>
        </p:nvSpPr>
        <p:spPr>
          <a:xfrm>
            <a:off x="609750" y="65925"/>
            <a:ext cx="73911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HIV/AIDS social story</a:t>
            </a:r>
            <a:endParaRPr/>
          </a:p>
        </p:txBody>
      </p:sp>
      <p:sp>
        <p:nvSpPr>
          <p:cNvPr id="940" name="Google Shape;940;p94"/>
          <p:cNvSpPr txBox="1"/>
          <p:nvPr>
            <p:ph idx="1" type="body"/>
          </p:nvPr>
        </p:nvSpPr>
        <p:spPr>
          <a:xfrm>
            <a:off x="609600" y="1548375"/>
            <a:ext cx="6839100" cy="5556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graphics will help your audience understand the importance of proper nutrition for maximum health.</a:t>
            </a:r>
            <a:endParaRPr/>
          </a:p>
        </p:txBody>
      </p:sp>
      <p:pic>
        <p:nvPicPr>
          <p:cNvPr id="941" name="Google Shape;941;p94"/>
          <p:cNvPicPr preferRelativeResize="0"/>
          <p:nvPr>
            <p:ph idx="2" type="pic"/>
          </p:nvPr>
        </p:nvPicPr>
        <p:blipFill rotWithShape="1">
          <a:blip r:embed="rId4">
            <a:alphaModFix/>
          </a:blip>
          <a:srcRect b="0" l="8690" r="8698" t="0"/>
          <a:stretch/>
        </p:blipFill>
        <p:spPr>
          <a:xfrm>
            <a:off x="8095047" y="1257696"/>
            <a:ext cx="2124300" cy="4571400"/>
          </a:xfrm>
          <a:prstGeom prst="roundRect">
            <a:avLst>
              <a:gd fmla="val 16667" name="adj"/>
            </a:avLst>
          </a:prstGeom>
        </p:spPr>
      </p:pic>
      <p:sp>
        <p:nvSpPr>
          <p:cNvPr id="942" name="Google Shape;942;p94"/>
          <p:cNvSpPr txBox="1"/>
          <p:nvPr>
            <p:ph idx="3" type="body"/>
          </p:nvPr>
        </p:nvSpPr>
        <p:spPr>
          <a:xfrm>
            <a:off x="609750" y="2385825"/>
            <a:ext cx="6258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an Instagram social story using the set of  7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How to Fuel Your Body When Living with HIV</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t>What the Right Foods Can Do for You</a:t>
            </a:r>
            <a:endParaRPr/>
          </a:p>
          <a:p>
            <a:pPr indent="-317500" lvl="0" marL="457200" rtl="0" algn="l">
              <a:spcBef>
                <a:spcPts val="0"/>
              </a:spcBef>
              <a:spcAft>
                <a:spcPts val="0"/>
              </a:spcAft>
              <a:buClr>
                <a:schemeClr val="accent1"/>
              </a:buClr>
              <a:buSzPts val="1400"/>
              <a:buAutoNum type="arabicPeriod"/>
            </a:pPr>
            <a:r>
              <a:rPr lang="en-US"/>
              <a:t>Green Your Routine</a:t>
            </a:r>
            <a:endParaRPr/>
          </a:p>
          <a:p>
            <a:pPr indent="-317500" lvl="0" marL="457200" rtl="0" algn="l">
              <a:spcBef>
                <a:spcPts val="0"/>
              </a:spcBef>
              <a:spcAft>
                <a:spcPts val="0"/>
              </a:spcAft>
              <a:buClr>
                <a:schemeClr val="accent1"/>
              </a:buClr>
              <a:buSzPts val="1400"/>
              <a:buAutoNum type="arabicPeriod"/>
            </a:pPr>
            <a:r>
              <a:rPr lang="en-US"/>
              <a:t>Grab a Fruit Snack</a:t>
            </a:r>
            <a:endParaRPr/>
          </a:p>
          <a:p>
            <a:pPr indent="-317500" lvl="0" marL="457200" rtl="0" algn="l">
              <a:spcBef>
                <a:spcPts val="0"/>
              </a:spcBef>
              <a:spcAft>
                <a:spcPts val="0"/>
              </a:spcAft>
              <a:buClr>
                <a:schemeClr val="accent1"/>
              </a:buClr>
              <a:buSzPts val="1400"/>
              <a:buAutoNum type="arabicPeriod"/>
            </a:pPr>
            <a:r>
              <a:rPr lang="en-US"/>
              <a:t>Go for Garlic</a:t>
            </a:r>
            <a:endParaRPr/>
          </a:p>
          <a:p>
            <a:pPr indent="-317500" lvl="0" marL="457200" rtl="0" algn="l">
              <a:spcBef>
                <a:spcPts val="0"/>
              </a:spcBef>
              <a:spcAft>
                <a:spcPts val="0"/>
              </a:spcAft>
              <a:buClr>
                <a:schemeClr val="accent1"/>
              </a:buClr>
              <a:buSzPts val="1400"/>
              <a:buAutoNum type="arabicPeriod"/>
            </a:pPr>
            <a:r>
              <a:rPr lang="en-US"/>
              <a:t>Make the Whole Grain Switch</a:t>
            </a:r>
            <a:endParaRPr/>
          </a:p>
          <a:p>
            <a:pPr indent="-317500" lvl="0" marL="457200" rtl="0" algn="l">
              <a:spcBef>
                <a:spcPts val="0"/>
              </a:spcBef>
              <a:spcAft>
                <a:spcPts val="0"/>
              </a:spcAft>
              <a:buClr>
                <a:schemeClr val="accent1"/>
              </a:buClr>
              <a:buSzPts val="1400"/>
              <a:buAutoNum type="arabicPeriod"/>
            </a:pPr>
            <a:r>
              <a:rPr lang="en-US"/>
              <a:t>Navigating Nutritional Challenges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pic>
        <p:nvPicPr>
          <p:cNvPr id="948" name="Google Shape;948;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9" name="Google Shape;949;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0" name="Google Shape;950;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51" name="Google Shape;951;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52" name="Google Shape;952;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53" name="Google Shape;953;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54" name="Google Shape;954;p95"/>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55" name="Google Shape;955;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0" name="Shape 960"/>
        <p:cNvGrpSpPr/>
        <p:nvPr/>
      </p:nvGrpSpPr>
      <p:grpSpPr>
        <a:xfrm>
          <a:off x="0" y="0"/>
          <a:ext cx="0" cy="0"/>
          <a:chOff x="0" y="0"/>
          <a:chExt cx="0" cy="0"/>
        </a:xfrm>
      </p:grpSpPr>
      <p:sp>
        <p:nvSpPr>
          <p:cNvPr id="961" name="Google Shape;961;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62" name="Google Shape;962;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63" name="Google Shape;963;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64" name="Google Shape;964;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65" name="Google Shape;965;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66" name="Google Shape;966;p96"/>
          <p:cNvGrpSpPr/>
          <p:nvPr/>
        </p:nvGrpSpPr>
        <p:grpSpPr>
          <a:xfrm>
            <a:off x="2370600" y="5227825"/>
            <a:ext cx="681600" cy="681600"/>
            <a:chOff x="10294125" y="2443000"/>
            <a:chExt cx="681600" cy="681600"/>
          </a:xfrm>
        </p:grpSpPr>
        <p:sp>
          <p:nvSpPr>
            <p:cNvPr id="967" name="Google Shape;967;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8" name="Google Shape;968;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9" name="Google Shape;969;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4" name="Shape 974"/>
        <p:cNvGrpSpPr/>
        <p:nvPr/>
      </p:nvGrpSpPr>
      <p:grpSpPr>
        <a:xfrm>
          <a:off x="0" y="0"/>
          <a:ext cx="0" cy="0"/>
          <a:chOff x="0" y="0"/>
          <a:chExt cx="0" cy="0"/>
        </a:xfrm>
      </p:grpSpPr>
      <p:sp>
        <p:nvSpPr>
          <p:cNvPr id="975" name="Google Shape;975;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6" name="Google Shape;976;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7" name="Google Shape;977;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Caregiving</a:t>
            </a:r>
            <a:endParaRPr/>
          </a:p>
        </p:txBody>
      </p:sp>
      <p:sp>
        <p:nvSpPr>
          <p:cNvPr id="978" name="Google Shape;978;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979" name="Google Shape;979;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980" name="Google Shape;980;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981" name="Google Shape;981;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HIV/AIDS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82" name="Google Shape;982;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Smoking Cessation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sp>
        <p:nvSpPr>
          <p:cNvPr id="988" name="Google Shape;988;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9" name="Google Shape;989;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90" name="Google Shape;990;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91" name="Google Shape;991;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92" name="Google Shape;992;p98"/>
          <p:cNvGrpSpPr/>
          <p:nvPr/>
        </p:nvGrpSpPr>
        <p:grpSpPr>
          <a:xfrm>
            <a:off x="9827386" y="1055500"/>
            <a:ext cx="612622" cy="612000"/>
            <a:chOff x="10134200" y="974025"/>
            <a:chExt cx="681600" cy="612000"/>
          </a:xfrm>
        </p:grpSpPr>
        <p:sp>
          <p:nvSpPr>
            <p:cNvPr id="993" name="Google Shape;993;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4" name="Google Shape;994;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5" name="Google Shape;995;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6" name="Google Shape;996;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7" name="Google Shape;997;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8" name="Google Shape;998;p98"/>
          <p:cNvGraphicFramePr/>
          <p:nvPr/>
        </p:nvGraphicFramePr>
        <p:xfrm>
          <a:off x="7610400" y="3240150"/>
          <a:ext cx="3000000" cy="3000000"/>
        </p:xfrm>
        <a:graphic>
          <a:graphicData uri="http://schemas.openxmlformats.org/drawingml/2006/table">
            <a:tbl>
              <a:tblPr>
                <a:noFill/>
                <a:tableStyleId>{0EE192B7-C6FB-4E25-987E-CDEFE51D9EB1}</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HIV/AIDS.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HIV/AIDS-related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Living with HIV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{0EE192B7-C6FB-4E25-987E-CDEFE51D9EB1}</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781" r="18781"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graphicFrame>
        <p:nvGraphicFramePr>
          <p:cNvPr id="831" name="Google Shape;831;p86"/>
          <p:cNvGraphicFramePr/>
          <p:nvPr/>
        </p:nvGraphicFramePr>
        <p:xfrm>
          <a:off x="414288" y="647538"/>
          <a:ext cx="3000000" cy="3000000"/>
        </p:xfrm>
        <a:graphic>
          <a:graphicData uri="http://schemas.openxmlformats.org/drawingml/2006/table">
            <a:tbl>
              <a:tblPr>
                <a:noFill/>
                <a:tableStyleId>{135E4528-AE5F-4B9F-B11E-F924519AE8F2}</a:tableStyleId>
              </a:tblPr>
              <a:tblGrid>
                <a:gridCol w="3964725"/>
                <a:gridCol w="3530425"/>
                <a:gridCol w="2103500"/>
              </a:tblGrid>
              <a:tr h="889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1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Ready to test your knowledge and learn something new? Take our quick quiz to see how much you really know about HIV/AIDS. Being informed helps protect you and others.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https://schl41demo.staywellhealthlibrary.com/RelatedItems/40,HIVAIDSQuiz</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04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Understanding HIV/AIDS starts with the facts. Learn what it is, who it impacts, and how modern treatments are changing lives. Knowledge is the first step to understanding.</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https://schl41demo.staywellhealthlibrary.com/RelatedItems/85,P00617</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https://schl41demo.staywellhealthlibrary.com/spanish/Search/85,P03710</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32" name="Google Shape;832;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About HIV/AIDS</a:t>
            </a:r>
            <a:endParaRPr/>
          </a:p>
        </p:txBody>
      </p:sp>
      <p:sp>
        <p:nvSpPr>
          <p:cNvPr id="833" name="Google Shape;833;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doctor injecting coronavirus which forms the dot on a question mark" id="834" name="Google Shape;834;p86"/>
          <p:cNvPicPr preferRelativeResize="0"/>
          <p:nvPr/>
        </p:nvPicPr>
        <p:blipFill>
          <a:blip r:embed="rId4">
            <a:alphaModFix/>
          </a:blip>
          <a:stretch>
            <a:fillRect/>
          </a:stretch>
        </p:blipFill>
        <p:spPr>
          <a:xfrm>
            <a:off x="8085275" y="1856150"/>
            <a:ext cx="1716700" cy="1722326"/>
          </a:xfrm>
          <a:prstGeom prst="rect">
            <a:avLst/>
          </a:prstGeom>
          <a:noFill/>
          <a:ln>
            <a:noFill/>
          </a:ln>
        </p:spPr>
      </p:pic>
      <p:pic>
        <p:nvPicPr>
          <p:cNvPr descr="world protection from aids - worlds aids day stock pictures, royalty-free photos &amp; images" id="835" name="Google Shape;835;p86"/>
          <p:cNvPicPr preferRelativeResize="0"/>
          <p:nvPr/>
        </p:nvPicPr>
        <p:blipFill>
          <a:blip r:embed="rId5">
            <a:alphaModFix/>
          </a:blip>
          <a:stretch>
            <a:fillRect/>
          </a:stretch>
        </p:blipFill>
        <p:spPr>
          <a:xfrm>
            <a:off x="8085275" y="4373218"/>
            <a:ext cx="1716700" cy="1287532"/>
          </a:xfrm>
          <a:prstGeom prst="rect">
            <a:avLst/>
          </a:prstGeom>
          <a:noFill/>
          <a:ln>
            <a:noFill/>
          </a:ln>
        </p:spPr>
      </p:pic>
      <p:sp>
        <p:nvSpPr>
          <p:cNvPr id="836" name="Google Shape;836;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7" name="Google Shape;837;p86"/>
          <p:cNvGrpSpPr/>
          <p:nvPr/>
        </p:nvGrpSpPr>
        <p:grpSpPr>
          <a:xfrm>
            <a:off x="10761675" y="2704013"/>
            <a:ext cx="681600" cy="681600"/>
            <a:chOff x="10294125" y="2443000"/>
            <a:chExt cx="681600" cy="681600"/>
          </a:xfrm>
        </p:grpSpPr>
        <p:sp>
          <p:nvSpPr>
            <p:cNvPr id="838" name="Google Shape;838;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9" name="Google Shape;839;p86"/>
            <p:cNvPicPr preferRelativeResize="0"/>
            <p:nvPr/>
          </p:nvPicPr>
          <p:blipFill>
            <a:blip r:embed="rId6">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graphicFrame>
        <p:nvGraphicFramePr>
          <p:cNvPr id="845" name="Google Shape;845;p87"/>
          <p:cNvGraphicFramePr/>
          <p:nvPr/>
        </p:nvGraphicFramePr>
        <p:xfrm>
          <a:off x="414288" y="647538"/>
          <a:ext cx="3000000" cy="3000000"/>
        </p:xfrm>
        <a:graphic>
          <a:graphicData uri="http://schemas.openxmlformats.org/drawingml/2006/table">
            <a:tbl>
              <a:tblPr>
                <a:noFill/>
                <a:tableStyleId>{135E4528-AE5F-4B9F-B11E-F924519AE8F2}</a:tableStyleId>
              </a:tblPr>
              <a:tblGrid>
                <a:gridCol w="3964725"/>
                <a:gridCol w="3530425"/>
                <a:gridCol w="2103500"/>
              </a:tblGrid>
              <a:tr h="889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1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Worried you might have HIV? The HIV-1/HIV-2 rapid screen gives you answers in 20 minutes. Take charge of your health and find out if it’s time to get tested.</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https://schl41demo.staywellhealthlibrary.com/Search/167,hiv_hiv2_rapid_screen</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https://schl41demo.staywellhealthlibrary.com/spanish/Search/167,hiv_hiv2_rapid_screen_ES</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04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you’re getting tested or already living with HIV, the viral load test provides vital information. Here’s how it works and why it’s so important.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https://schl41demo.staywellhealthlibrary.com/Search/167,hiv_viral_load</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https://schl41demo.staywellhealthlibrary.com/spanish/Search/167,hiv_viral_load_ES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6" name="Google Shape;846;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HIV testing</a:t>
            </a:r>
            <a:endParaRPr/>
          </a:p>
        </p:txBody>
      </p:sp>
      <p:sp>
        <p:nvSpPr>
          <p:cNvPr id="847" name="Google Shape;84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Time Flat Design Education Icon with Side Shadow" id="848" name="Google Shape;848;p87"/>
          <p:cNvPicPr preferRelativeResize="0"/>
          <p:nvPr/>
        </p:nvPicPr>
        <p:blipFill>
          <a:blip r:embed="rId3">
            <a:alphaModFix/>
          </a:blip>
          <a:stretch>
            <a:fillRect/>
          </a:stretch>
        </p:blipFill>
        <p:spPr>
          <a:xfrm>
            <a:off x="8085275" y="1856150"/>
            <a:ext cx="1716700" cy="1716700"/>
          </a:xfrm>
          <a:prstGeom prst="rect">
            <a:avLst/>
          </a:prstGeom>
          <a:noFill/>
          <a:ln>
            <a:noFill/>
          </a:ln>
        </p:spPr>
      </p:pic>
      <p:pic>
        <p:nvPicPr>
          <p:cNvPr descr="Medical technician preparing a human sample for HIV testing" id="849" name="Google Shape;849;p87"/>
          <p:cNvPicPr preferRelativeResize="0"/>
          <p:nvPr/>
        </p:nvPicPr>
        <p:blipFill>
          <a:blip r:embed="rId4">
            <a:alphaModFix/>
          </a:blip>
          <a:stretch>
            <a:fillRect/>
          </a:stretch>
        </p:blipFill>
        <p:spPr>
          <a:xfrm>
            <a:off x="8085275" y="4370412"/>
            <a:ext cx="1716700" cy="1287525"/>
          </a:xfrm>
          <a:prstGeom prst="rect">
            <a:avLst/>
          </a:prstGeom>
          <a:noFill/>
          <a:ln>
            <a:noFill/>
          </a:ln>
        </p:spPr>
      </p:pic>
      <p:sp>
        <p:nvSpPr>
          <p:cNvPr id="850" name="Google Shape;850;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1" name="Google Shape;851;p87"/>
          <p:cNvGrpSpPr/>
          <p:nvPr/>
        </p:nvGrpSpPr>
        <p:grpSpPr>
          <a:xfrm>
            <a:off x="10752600" y="2730513"/>
            <a:ext cx="681600" cy="681600"/>
            <a:chOff x="10294125" y="1691525"/>
            <a:chExt cx="681600" cy="681600"/>
          </a:xfrm>
        </p:grpSpPr>
        <p:sp>
          <p:nvSpPr>
            <p:cNvPr id="852" name="Google Shape;852;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3" name="Google Shape;853;p87"/>
            <p:cNvPicPr preferRelativeResize="0"/>
            <p:nvPr/>
          </p:nvPicPr>
          <p:blipFill>
            <a:blip r:embed="rId5">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graphicFrame>
        <p:nvGraphicFramePr>
          <p:cNvPr id="859" name="Google Shape;859;p88"/>
          <p:cNvGraphicFramePr/>
          <p:nvPr/>
        </p:nvGraphicFramePr>
        <p:xfrm>
          <a:off x="414288" y="647538"/>
          <a:ext cx="3000000" cy="3000000"/>
        </p:xfrm>
        <a:graphic>
          <a:graphicData uri="http://schemas.openxmlformats.org/drawingml/2006/table">
            <a:tbl>
              <a:tblPr>
                <a:noFill/>
                <a:tableStyleId>{135E4528-AE5F-4B9F-B11E-F924519AE8F2}</a:tableStyleId>
              </a:tblPr>
              <a:tblGrid>
                <a:gridCol w="3964725"/>
                <a:gridCol w="3530425"/>
                <a:gridCol w="2103500"/>
              </a:tblGrid>
              <a:tr h="889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4171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Certain skin changes are common in people living with HIV/AIDS. Some are harmless, but you should still know what to watch for (and how to treat them).</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https://schl41demo.staywellhealthlibrary.com/Library/DiseasesConditions/Adult/Infectious/134,100</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04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Stay ahead of infections with smart habits. Learn how to protect yourself from opportunistic infections when living with HIV/AIDS.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https://schl41demo.staywellhealthlibrary.com/Library/DiseasesConditions/Adult/Infectious/134,98</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60" name="Google Shape;860;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Staying healthy</a:t>
            </a:r>
            <a:endParaRPr/>
          </a:p>
        </p:txBody>
      </p:sp>
      <p:sp>
        <p:nvSpPr>
          <p:cNvPr id="861" name="Google Shape;861;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Woman applying hand cream" id="862" name="Google Shape;862;p88"/>
          <p:cNvPicPr preferRelativeResize="0"/>
          <p:nvPr/>
        </p:nvPicPr>
        <p:blipFill>
          <a:blip r:embed="rId3">
            <a:alphaModFix/>
          </a:blip>
          <a:stretch>
            <a:fillRect/>
          </a:stretch>
        </p:blipFill>
        <p:spPr>
          <a:xfrm>
            <a:off x="8051775" y="2124525"/>
            <a:ext cx="1784851" cy="1189900"/>
          </a:xfrm>
          <a:prstGeom prst="rect">
            <a:avLst/>
          </a:prstGeom>
          <a:noFill/>
          <a:ln>
            <a:noFill/>
          </a:ln>
        </p:spPr>
      </p:pic>
      <p:pic>
        <p:nvPicPr>
          <p:cNvPr descr="female patient smiles proudly after getting her flu shot - flu shot bandaid stock pictures, royalty-free photos &amp; images" id="863" name="Google Shape;863;p88"/>
          <p:cNvPicPr preferRelativeResize="0"/>
          <p:nvPr/>
        </p:nvPicPr>
        <p:blipFill>
          <a:blip r:embed="rId4">
            <a:alphaModFix/>
          </a:blip>
          <a:stretch>
            <a:fillRect/>
          </a:stretch>
        </p:blipFill>
        <p:spPr>
          <a:xfrm>
            <a:off x="8051775" y="4430075"/>
            <a:ext cx="1784851" cy="1189900"/>
          </a:xfrm>
          <a:prstGeom prst="rect">
            <a:avLst/>
          </a:prstGeom>
          <a:noFill/>
          <a:ln>
            <a:noFill/>
          </a:ln>
        </p:spPr>
      </p:pic>
      <p:sp>
        <p:nvSpPr>
          <p:cNvPr id="864" name="Google Shape;864;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5">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89"/>
          <p:cNvSpPr txBox="1"/>
          <p:nvPr/>
        </p:nvSpPr>
        <p:spPr>
          <a:xfrm>
            <a:off x="414300" y="65040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74" name="Google Shape;874;p89"/>
          <p:cNvGraphicFramePr/>
          <p:nvPr/>
        </p:nvGraphicFramePr>
        <p:xfrm>
          <a:off x="414288" y="647538"/>
          <a:ext cx="3000000" cy="3000000"/>
        </p:xfrm>
        <a:graphic>
          <a:graphicData uri="http://schemas.openxmlformats.org/drawingml/2006/table">
            <a:tbl>
              <a:tblPr>
                <a:noFill/>
                <a:tableStyleId>{135E4528-AE5F-4B9F-B11E-F924519AE8F2}</a:tableStyleId>
              </a:tblPr>
              <a:tblGrid>
                <a:gridCol w="3886575"/>
                <a:gridCol w="3608575"/>
                <a:gridCol w="2103500"/>
              </a:tblGrid>
              <a:tr h="5250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435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Travel hack: No matter where your adventures take you, always carry extras of your HIV medication. It’s one less thing to worry about. Get more tips here.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https://schl41demo.staywellhealthlibrary.com/RelatedItems/85,P01441</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https://schl41demo.staywellhealthlibrary.com/spanish/Search/85,P04541</a:t>
                      </a:r>
                      <a:r>
                        <a:rPr lang="en-US" sz="1100" u="sng">
                          <a:solidFill>
                            <a:schemeClr val="accent3"/>
                          </a:solidFill>
                          <a:latin typeface="Plus Jakarta Sans"/>
                          <a:ea typeface="Plus Jakarta Sans"/>
                          <a:cs typeface="Plus Jakarta Sans"/>
                          <a:sym typeface="Plus Jakarta Sans"/>
                        </a:rPr>
                        <a:t> </a:t>
                      </a:r>
                      <a:endParaRPr sz="1100">
                        <a:solidFill>
                          <a:schemeClr val="dk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679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can have a healthy pregnancy with HIV. With the right treatment, your baby’s risk of getting the virus will be near zero. Explore your options and get the support you need.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https://schl41demo.staywellhealthlibrary.com/Search/90,P02427</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2739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 were recently diagnosed with HIV, it can be stressful to think about sharing the news with those in your life. Here’s advice on how to approach those conversations when you feel ready.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https://schl41demo.staywellhealthlibrary.com/Library/DiseasesConditions/Adult/Infectious/134,102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2739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Dealing with HIV stigma can be really tough, but you don’t have to navigate it alone. Find out how to handle discrimination, protect your rights, and find support.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https://schl41demo.staywellhealthlibrary.com/RelatedItems/134,101</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Living with HIV/AIDS</a:t>
            </a:r>
            <a:endParaRPr/>
          </a:p>
        </p:txBody>
      </p:sp>
      <p:pic>
        <p:nvPicPr>
          <p:cNvPr descr="the girl puts pills in her suitcase, a travel safety kit." id="876" name="Google Shape;876;p89"/>
          <p:cNvPicPr preferRelativeResize="0"/>
          <p:nvPr/>
        </p:nvPicPr>
        <p:blipFill>
          <a:blip r:embed="rId4">
            <a:alphaModFix/>
          </a:blip>
          <a:stretch>
            <a:fillRect/>
          </a:stretch>
        </p:blipFill>
        <p:spPr>
          <a:xfrm>
            <a:off x="8101475" y="1314925"/>
            <a:ext cx="1748850" cy="1165904"/>
          </a:xfrm>
          <a:prstGeom prst="rect">
            <a:avLst/>
          </a:prstGeom>
          <a:noFill/>
          <a:ln>
            <a:noFill/>
          </a:ln>
        </p:spPr>
      </p:pic>
      <p:pic>
        <p:nvPicPr>
          <p:cNvPr descr="Portrait of young happy pregnant woman standing by the window" id="877" name="Google Shape;877;p89"/>
          <p:cNvPicPr preferRelativeResize="0"/>
          <p:nvPr/>
        </p:nvPicPr>
        <p:blipFill>
          <a:blip r:embed="rId5">
            <a:alphaModFix/>
          </a:blip>
          <a:stretch>
            <a:fillRect/>
          </a:stretch>
        </p:blipFill>
        <p:spPr>
          <a:xfrm>
            <a:off x="8101475" y="2730521"/>
            <a:ext cx="1748850" cy="1165904"/>
          </a:xfrm>
          <a:prstGeom prst="rect">
            <a:avLst/>
          </a:prstGeom>
          <a:noFill/>
          <a:ln>
            <a:noFill/>
          </a:ln>
        </p:spPr>
      </p:pic>
      <p:pic>
        <p:nvPicPr>
          <p:cNvPr descr="two men sat, talking, looking at view - friends support stock pictures, royalty-free photos &amp; images" id="878" name="Google Shape;878;p89"/>
          <p:cNvPicPr preferRelativeResize="0"/>
          <p:nvPr/>
        </p:nvPicPr>
        <p:blipFill>
          <a:blip r:embed="rId6">
            <a:alphaModFix/>
          </a:blip>
          <a:stretch>
            <a:fillRect/>
          </a:stretch>
        </p:blipFill>
        <p:spPr>
          <a:xfrm>
            <a:off x="8101475" y="4078700"/>
            <a:ext cx="1748850" cy="1165900"/>
          </a:xfrm>
          <a:prstGeom prst="rect">
            <a:avLst/>
          </a:prstGeom>
          <a:noFill/>
          <a:ln>
            <a:noFill/>
          </a:ln>
        </p:spPr>
      </p:pic>
      <p:pic>
        <p:nvPicPr>
          <p:cNvPr descr="smiling mental health professional looking at female student sitting with hand on chin in school office - support stock pictures, royalty-free photos &amp; images" id="879" name="Google Shape;879;p89"/>
          <p:cNvPicPr preferRelativeResize="0"/>
          <p:nvPr/>
        </p:nvPicPr>
        <p:blipFill>
          <a:blip r:embed="rId7">
            <a:alphaModFix/>
          </a:blip>
          <a:stretch>
            <a:fillRect/>
          </a:stretch>
        </p:blipFill>
        <p:spPr>
          <a:xfrm>
            <a:off x="8101475" y="5291350"/>
            <a:ext cx="1748850" cy="1165900"/>
          </a:xfrm>
          <a:prstGeom prst="rect">
            <a:avLst/>
          </a:prstGeom>
          <a:noFill/>
          <a:ln>
            <a:noFill/>
          </a:ln>
        </p:spPr>
      </p:pic>
      <p:sp>
        <p:nvSpPr>
          <p:cNvPr id="880" name="Google Shape;880;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1" name="Google Shape;881;p89"/>
          <p:cNvGrpSpPr/>
          <p:nvPr/>
        </p:nvGrpSpPr>
        <p:grpSpPr>
          <a:xfrm>
            <a:off x="10752600" y="2730513"/>
            <a:ext cx="681600" cy="681600"/>
            <a:chOff x="10294125" y="1691525"/>
            <a:chExt cx="681600" cy="681600"/>
          </a:xfrm>
        </p:grpSpPr>
        <p:sp>
          <p:nvSpPr>
            <p:cNvPr id="882" name="Google Shape;882;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3" name="Google Shape;883;p89"/>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