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88BED82-C314-4BD8-BF3C-2C36262877D2}">
  <a:tblStyle styleId="{188BED82-C314-4BD8-BF3C-2C36262877D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B84AA35-C294-48E2-9BA4-86A10E6FF91C}"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fntdata"/><Relationship Id="rId25" Type="http://schemas.openxmlformats.org/officeDocument/2006/relationships/slide" Target="slides/slide18.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9" name="Google Shape;88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2" name="Google Shape;902;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2" name="Google Shape;912;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3" name="Google Shape;913;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384b46b4f4c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3" name="Google Shape;923;g384b46b4f4c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4" name="Google Shape;924;g384b46b4f4c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5" name="Google Shape;935;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4" name="Google Shape;944;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45" name="Google Shape;945;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5" name="Shape 955"/>
        <p:cNvGrpSpPr/>
        <p:nvPr/>
      </p:nvGrpSpPr>
      <p:grpSpPr>
        <a:xfrm>
          <a:off x="0" y="0"/>
          <a:ext cx="0" cy="0"/>
          <a:chOff x="0" y="0"/>
          <a:chExt cx="0" cy="0"/>
        </a:xfrm>
      </p:grpSpPr>
      <p:sp>
        <p:nvSpPr>
          <p:cNvPr id="956" name="Google Shape;956;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7" name="Google Shape;957;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8" name="Google Shape;958;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2" name="Google Shape;972;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2" name="Shape 982"/>
        <p:cNvGrpSpPr/>
        <p:nvPr/>
      </p:nvGrpSpPr>
      <p:grpSpPr>
        <a:xfrm>
          <a:off x="0" y="0"/>
          <a:ext cx="0" cy="0"/>
          <a:chOff x="0" y="0"/>
          <a:chExt cx="0" cy="0"/>
        </a:xfrm>
      </p:grpSpPr>
      <p:sp>
        <p:nvSpPr>
          <p:cNvPr id="983" name="Google Shape;983;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4" name="Google Shape;984;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5" name="Google Shape;985;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7.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7.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3.png"/><Relationship Id="rId4" Type="http://schemas.openxmlformats.org/officeDocument/2006/relationships/image" Target="../media/image4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hyperlink" Target="https://schl41demo.staywellhealthlibrary.com/Search/40,AsthmaKnowQuiz" TargetMode="External"/><Relationship Id="rId5" Type="http://schemas.openxmlformats.org/officeDocument/2006/relationships/hyperlink" Target="https://schl41demo.staywellhealthlibrary.com/spanish/Search/40,AsthmaKnowQuiz_E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85,P01313" TargetMode="External"/><Relationship Id="rId4" Type="http://schemas.openxmlformats.org/officeDocument/2006/relationships/hyperlink" Target="https://schl41demo.staywellhealthlibrary.com/spanish/Search/85,P04413" TargetMode="External"/><Relationship Id="rId5" Type="http://schemas.openxmlformats.org/officeDocument/2006/relationships/hyperlink" Target="https://schl41demo.staywellhealthlibrary.com/Search/85,P00027" TargetMode="External"/><Relationship Id="rId6" Type="http://schemas.openxmlformats.org/officeDocument/2006/relationships/hyperlink" Target="https://schl41demo.staywellhealthlibrary.com/spanish/Search/85,P03150" TargetMode="External"/><Relationship Id="rId7" Type="http://schemas.openxmlformats.org/officeDocument/2006/relationships/image" Target="../media/image3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7.png"/><Relationship Id="rId4" Type="http://schemas.openxmlformats.org/officeDocument/2006/relationships/hyperlink" Target="https://schl41demo.staywellhealthlibrary.com/Search/134,253" TargetMode="External"/><Relationship Id="rId5" Type="http://schemas.openxmlformats.org/officeDocument/2006/relationships/hyperlink" Target="https://schl41demo.staywellhealthlibrary.com/spanish/Search/134,253e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45.pn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43.jpg"/><Relationship Id="rId4" Type="http://schemas.openxmlformats.org/officeDocument/2006/relationships/hyperlink" Target="https://krameshelp.webmdignite.co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4.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8.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19.png"/><Relationship Id="rId5"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0.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42,LungCancerMRA" TargetMode="External"/><Relationship Id="rId4" Type="http://schemas.openxmlformats.org/officeDocument/2006/relationships/hyperlink" Target="https://schl41demo.staywellhealthlibrary.com/Search/34,BLCD1" TargetMode="External"/><Relationship Id="rId9" Type="http://schemas.openxmlformats.org/officeDocument/2006/relationships/image" Target="../media/image32.png"/><Relationship Id="rId5" Type="http://schemas.openxmlformats.org/officeDocument/2006/relationships/hyperlink" Target="https://schl41demo.staywellhealthlibrary.com/Search/88,p12347" TargetMode="External"/><Relationship Id="rId6" Type="http://schemas.openxmlformats.org/officeDocument/2006/relationships/image" Target="../media/image25.png"/><Relationship Id="rId7" Type="http://schemas.openxmlformats.org/officeDocument/2006/relationships/image" Target="../media/image29.png"/><Relationship Id="rId8"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MultimediaRoom/VideoLibrary/?e=0#player:138,v1001" TargetMode="External"/><Relationship Id="rId4" Type="http://schemas.openxmlformats.org/officeDocument/2006/relationships/hyperlink" Target="https://schl41demo.staywellhealthlibrary.com/Spanish/VideoLibrary/?e=0#player:138,w1832" TargetMode="External"/><Relationship Id="rId9" Type="http://schemas.openxmlformats.org/officeDocument/2006/relationships/image" Target="../media/image22.png"/><Relationship Id="rId5" Type="http://schemas.openxmlformats.org/officeDocument/2006/relationships/hyperlink" Target="https://schl41demo.staywellhealthlibrary.com/Search/85,P01299" TargetMode="External"/><Relationship Id="rId6" Type="http://schemas.openxmlformats.org/officeDocument/2006/relationships/hyperlink" Target="https://schl41demo.staywellhealthlibrary.com/spanish/Search/85,P04399" TargetMode="External"/><Relationship Id="rId7" Type="http://schemas.openxmlformats.org/officeDocument/2006/relationships/hyperlink" Target="https://schl41demo.staywellhealthlibrary.com/Search/85,P01318" TargetMode="External"/><Relationship Id="rId8" Type="http://schemas.openxmlformats.org/officeDocument/2006/relationships/hyperlink" Target="https://schl41demo.staywellhealthlibrary.com/spanish/Search/85,P04418" TargetMode="External"/><Relationship Id="rId11" Type="http://schemas.openxmlformats.org/officeDocument/2006/relationships/image" Target="../media/image28.png"/><Relationship Id="rId10" Type="http://schemas.openxmlformats.org/officeDocument/2006/relationships/image" Target="../media/image20.jpg"/><Relationship Id="rId12"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85,P00031" TargetMode="External"/><Relationship Id="rId4" Type="http://schemas.openxmlformats.org/officeDocument/2006/relationships/hyperlink" Target="https://schl41demo.staywellhealthlibrary.com/spanish/Search/85,P03154" TargetMode="External"/><Relationship Id="rId9" Type="http://schemas.openxmlformats.org/officeDocument/2006/relationships/image" Target="../media/image41.png"/><Relationship Id="rId5" Type="http://schemas.openxmlformats.org/officeDocument/2006/relationships/hyperlink" Target="https://schl41demo.staywellhealthlibrary.com/Search/90,P01664" TargetMode="External"/><Relationship Id="rId6" Type="http://schemas.openxmlformats.org/officeDocument/2006/relationships/hyperlink" Target="https://schl41demo.staywellhealthlibrary.com/spanish/Search/90,P04767" TargetMode="External"/><Relationship Id="rId7" Type="http://schemas.openxmlformats.org/officeDocument/2006/relationships/hyperlink" Target="https://schl41demo.staywellhealthlibrary.com/Search/85,P00016" TargetMode="External"/><Relationship Id="rId8" Type="http://schemas.openxmlformats.org/officeDocument/2006/relationships/hyperlink" Target="https://schl41demo.staywellhealthlibrary.com/spanish/Search/85,P03137" TargetMode="External"/><Relationship Id="rId11" Type="http://schemas.openxmlformats.org/officeDocument/2006/relationships/image" Target="../media/image33.png"/><Relationship Id="rId10" Type="http://schemas.openxmlformats.org/officeDocument/2006/relationships/image" Target="../media/image37.png"/><Relationship Id="rId12"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40,PneumoniaVaccineQuiz" TargetMode="External"/><Relationship Id="rId4" Type="http://schemas.openxmlformats.org/officeDocument/2006/relationships/hyperlink" Target="https://schl41demo.staywellhealthlibrary.com/Search/85,P01326" TargetMode="External"/><Relationship Id="rId9" Type="http://schemas.openxmlformats.org/officeDocument/2006/relationships/image" Target="../media/image39.png"/><Relationship Id="rId5" Type="http://schemas.openxmlformats.org/officeDocument/2006/relationships/hyperlink" Target="https://schl41demo.staywellhealthlibrary.com/spanish/Search/85,P04426" TargetMode="External"/><Relationship Id="rId6" Type="http://schemas.openxmlformats.org/officeDocument/2006/relationships/hyperlink" Target="https://schl41demo.staywellhealthlibrary.com/Search/85,P01173" TargetMode="External"/><Relationship Id="rId7" Type="http://schemas.openxmlformats.org/officeDocument/2006/relationships/hyperlink" Target="https://schl41demo.staywellhealthlibrary.com/spanish/Search/85,P04271" TargetMode="External"/><Relationship Id="rId8" Type="http://schemas.openxmlformats.org/officeDocument/2006/relationships/image" Target="../media/image38.png"/><Relationship Id="rId11" Type="http://schemas.openxmlformats.org/officeDocument/2006/relationships/image" Target="../media/image17.png"/><Relationship Id="rId10"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title="GettyImages-608157447_1800.jpg"/>
          <p:cNvPicPr preferRelativeResize="0"/>
          <p:nvPr/>
        </p:nvPicPr>
        <p:blipFill rotWithShape="1">
          <a:blip r:embed="rId4">
            <a:alphaModFix/>
          </a:blip>
          <a:srcRect b="0" l="16685" r="16678"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Lung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id="891" name="Google Shape;891;p90" title="GettyImages-1129377222.jpg"/>
          <p:cNvPicPr preferRelativeResize="0"/>
          <p:nvPr>
            <p:ph idx="2" type="pic"/>
          </p:nvPr>
        </p:nvPicPr>
        <p:blipFill rotWithShape="1">
          <a:blip r:embed="rId3">
            <a:alphaModFix/>
          </a:blip>
          <a:srcRect b="0" l="17307" r="17307" t="0"/>
          <a:stretch/>
        </p:blipFill>
        <p:spPr>
          <a:xfrm flipH="1">
            <a:off x="6611275" y="70275"/>
            <a:ext cx="5733300" cy="5685900"/>
          </a:xfrm>
          <a:prstGeom prst="flowChartDelay">
            <a:avLst/>
          </a:prstGeom>
        </p:spPr>
      </p:pic>
      <p:sp>
        <p:nvSpPr>
          <p:cNvPr id="892" name="Google Shape;892;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4" name="Google Shape;894;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5" name="Google Shape;895;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lung health-related  keywords and is geared to the top-of-funnel audience — building awareness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and driving visitors to your digital front door. </a:t>
            </a:r>
            <a:endParaRPr sz="1800">
              <a:latin typeface="Plus Jakarta Sans"/>
              <a:ea typeface="Plus Jakarta Sans"/>
              <a:cs typeface="Plus Jakarta Sans"/>
              <a:sym typeface="Plus Jakarta Sans"/>
            </a:endParaRPr>
          </a:p>
        </p:txBody>
      </p:sp>
      <p:sp>
        <p:nvSpPr>
          <p:cNvPr id="896" name="Google Shape;896;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7" name="Google Shape;897;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0"/>
          <p:cNvSpPr txBox="1"/>
          <p:nvPr/>
        </p:nvSpPr>
        <p:spPr>
          <a:xfrm>
            <a:off x="6261050" y="3588875"/>
            <a:ext cx="2691900" cy="1984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Lung health</a:t>
            </a:r>
            <a:r>
              <a:rPr b="1" lang="en-US" sz="1500">
                <a:solidFill>
                  <a:srgbClr val="FFFFFF"/>
                </a:solidFill>
                <a:latin typeface="Plus Jakarta Sans"/>
                <a:ea typeface="Plus Jakarta Sans"/>
                <a:cs typeface="Plus Jakarta Sans"/>
                <a:sym typeface="Plus Jakarta Sans"/>
              </a:rPr>
              <a:t>-related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Lung health</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Pulmonology</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How to improve lung health</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Vaping health risks</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Stem cell therapy</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Lung transplant</a:t>
            </a:r>
            <a:endParaRPr sz="11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5" name="Google Shape;905;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sz="1300" u="none" cap="none" strike="noStrike">
              <a:solidFill>
                <a:schemeClr val="accent3"/>
              </a:solidFill>
              <a:latin typeface="Plus Jakarta Sans"/>
              <a:ea typeface="Plus Jakarta Sans"/>
              <a:cs typeface="Plus Jakarta Sans"/>
              <a:sym typeface="Plus Jakarta Sans"/>
            </a:endParaRPr>
          </a:p>
        </p:txBody>
      </p:sp>
      <p:grpSp>
        <p:nvGrpSpPr>
          <p:cNvPr id="906" name="Google Shape;906;p91"/>
          <p:cNvGrpSpPr/>
          <p:nvPr/>
        </p:nvGrpSpPr>
        <p:grpSpPr>
          <a:xfrm>
            <a:off x="10219200" y="2637025"/>
            <a:ext cx="681600" cy="681600"/>
            <a:chOff x="10294125" y="1691525"/>
            <a:chExt cx="681600" cy="681600"/>
          </a:xfrm>
        </p:grpSpPr>
        <p:sp>
          <p:nvSpPr>
            <p:cNvPr id="907" name="Google Shape;907;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8" name="Google Shape;908;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9" name="Google Shape;909;p91"/>
          <p:cNvSpPr txBox="1"/>
          <p:nvPr>
            <p:ph idx="2" type="body"/>
          </p:nvPr>
        </p:nvSpPr>
        <p:spPr>
          <a:xfrm>
            <a:off x="715325" y="1166350"/>
            <a:ext cx="8560500" cy="5555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Take action to control your asthma</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Asthma can turn something simple, like taking a deep breath, into a real challenge. Inflamed, narrowed airways may leave you coughing, wheezing, or feeling like your chest is tight.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While there’s no cure, there are proven ways to keep symptoms in check. Here’s how to take back control.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Breathe in confidence. This</a:t>
            </a:r>
            <a:r>
              <a:rPr i="1" lang="en-US" sz="1200">
                <a:solidFill>
                  <a:srgbClr val="0563C1"/>
                </a:solidFill>
                <a:latin typeface="Plus Jakarta Sans"/>
                <a:ea typeface="Plus Jakarta Sans"/>
                <a:cs typeface="Plus Jakarta Sans"/>
                <a:sym typeface="Plus Jakarta Sans"/>
              </a:rPr>
              <a:t>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quiz</a:t>
            </a:r>
            <a:r>
              <a:rPr i="1" lang="en-US" sz="1200">
                <a:solidFill>
                  <a:srgbClr val="0563C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helps you separate asthma fact from fiction. (Also available in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Avoiding triggers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goal of asthma care is simple: fewer symptoms and fewer flare-ups. You’re working toward: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Going most days of the week without symptoms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Sleeping through the night without asthma waking you up</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Maintaining a normal activity level</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Limiting how much you need quick-relief medicine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 reach these goals, it’s important to avoid your triggers. Exercise can also bring on symptoms, but don’t let that stop you from moving. Being active is vital to staying healthy. Talk with your health care provider about asthma medicines that make it easier to exercise without worry.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92"/>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6" name="Google Shape;916;p92"/>
          <p:cNvSpPr txBox="1"/>
          <p:nvPr>
            <p:ph idx="2" type="body"/>
          </p:nvPr>
        </p:nvSpPr>
        <p:spPr>
          <a:xfrm>
            <a:off x="741375" y="1309825"/>
            <a:ext cx="8864100" cy="4683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Medicines that help</a:t>
            </a:r>
            <a:endParaRPr b="1" sz="1200">
              <a:solidFill>
                <a:srgbClr val="333333"/>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Once you’ve been diagnosed with asthma, your provider will likely prescribe two types of treatment: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333333"/>
              </a:buClr>
              <a:buSzPts val="1200"/>
              <a:buFont typeface="Plus Jakarta Sans"/>
              <a:buAutoNum type="arabicPeriod"/>
            </a:pPr>
            <a:r>
              <a:rPr b="1" lang="en-US" sz="1200">
                <a:solidFill>
                  <a:srgbClr val="000000"/>
                </a:solidFill>
                <a:latin typeface="Plus Jakarta Sans"/>
                <a:ea typeface="Plus Jakarta Sans"/>
                <a:cs typeface="Plus Jakarta Sans"/>
                <a:sym typeface="Plus Jakarta Sans"/>
              </a:rPr>
              <a:t>Long-term control medicines. </a:t>
            </a:r>
            <a:r>
              <a:rPr lang="en-US" sz="1200">
                <a:solidFill>
                  <a:srgbClr val="000000"/>
                </a:solidFill>
                <a:latin typeface="Plus Jakarta Sans"/>
                <a:ea typeface="Plus Jakarta Sans"/>
                <a:cs typeface="Plus Jakarta Sans"/>
                <a:sym typeface="Plus Jakarta Sans"/>
              </a:rPr>
              <a:t>These calm inflammation in your airways and help prevent symptoms before they start. Your provider will probably suggest using inhaled corticosteroids. Taken daily, you should have fewer and less severe symptoms.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333333"/>
              </a:buClr>
              <a:buSzPts val="1200"/>
              <a:buFont typeface="Plus Jakarta Sans"/>
              <a:buAutoNum type="arabicPeriod"/>
            </a:pPr>
            <a:r>
              <a:rPr b="1" lang="en-US" sz="1200">
                <a:solidFill>
                  <a:srgbClr val="000000"/>
                </a:solidFill>
                <a:latin typeface="Plus Jakarta Sans"/>
                <a:ea typeface="Plus Jakarta Sans"/>
                <a:cs typeface="Plus Jakarta Sans"/>
                <a:sym typeface="Plus Jakarta Sans"/>
              </a:rPr>
              <a:t>Quick-relief medicines. </a:t>
            </a:r>
            <a:r>
              <a:rPr lang="en-US" sz="1200">
                <a:solidFill>
                  <a:srgbClr val="000000"/>
                </a:solidFill>
                <a:latin typeface="Plus Jakarta Sans"/>
                <a:ea typeface="Plus Jakarta Sans"/>
                <a:cs typeface="Plus Jakarta Sans"/>
                <a:sym typeface="Plus Jakarta Sans"/>
              </a:rPr>
              <a:t>Also known as “rescue” medication, these work fast when asthma flares up. Most people use an inhaled short-acting beta2-agonist, which relaxes the tight muscles around your airways and opens them up so you can breathe.</a:t>
            </a:r>
            <a:endParaRPr sz="1200">
              <a:solidFill>
                <a:srgbClr val="333333"/>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Asthma relief comes in many forms. Learn how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inhalers and nebulizers</a:t>
            </a:r>
            <a:r>
              <a:rPr i="1" lang="en-US" sz="1200">
                <a:solidFill>
                  <a:srgbClr val="0563C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deliver medicine right where it’s needed. </a:t>
            </a:r>
            <a:br>
              <a:rPr i="1" lang="en-US" sz="1200">
                <a:solidFill>
                  <a:srgbClr val="000000"/>
                </a:solidFill>
                <a:latin typeface="Plus Jakarta Sans"/>
                <a:ea typeface="Plus Jakarta Sans"/>
                <a:cs typeface="Plus Jakarta Sans"/>
                <a:sym typeface="Plus Jakarta Sans"/>
              </a:rPr>
            </a:br>
            <a:r>
              <a:rPr i="1" lang="en-US" sz="1200">
                <a:solidFill>
                  <a:srgbClr val="000000"/>
                </a:solidFill>
                <a:latin typeface="Plus Jakarta Sans"/>
                <a:ea typeface="Plus Jakarta Sans"/>
                <a:cs typeface="Plus Jakarta Sans"/>
                <a:sym typeface="Plus Jakarta Sans"/>
              </a:rPr>
              <a:t>(Also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Measuring airflow</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Your provider may also ask you to use a peak flow meter. You blow into this handheld device, and it measures how easily air moves out of your lungs.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When you’re newly diagnosed, use it daily for two to three weeks to find your “personal best” number. Going forward, you and your provider can use your scores to spot changes in your breathing early. Discuss with your provider ahead of time what to do if your numbers show that things are getting worse.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A few deep breaths, one small device, and big insights about your asthma. See exactly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how to use a peak flow meter</a:t>
            </a:r>
            <a:r>
              <a:rPr i="1" lang="en-US" sz="1200">
                <a:solidFill>
                  <a:srgbClr val="000000"/>
                </a:solidFill>
                <a:latin typeface="Plus Jakarta Sans"/>
                <a:ea typeface="Plus Jakarta Sans"/>
                <a:cs typeface="Plus Jakarta Sans"/>
                <a:sym typeface="Plus Jakarta Sans"/>
              </a:rPr>
              <a:t>. </a:t>
            </a:r>
            <a:br>
              <a:rPr i="1" lang="en-US" sz="1200">
                <a:solidFill>
                  <a:srgbClr val="000000"/>
                </a:solidFill>
                <a:latin typeface="Plus Jakarta Sans"/>
                <a:ea typeface="Plus Jakarta Sans"/>
                <a:cs typeface="Plus Jakarta Sans"/>
                <a:sym typeface="Plus Jakarta Sans"/>
              </a:rPr>
            </a:br>
            <a:r>
              <a:rPr i="1" lang="en-US" sz="1200">
                <a:solidFill>
                  <a:srgbClr val="000000"/>
                </a:solidFill>
                <a:latin typeface="Plus Jakarta Sans"/>
                <a:ea typeface="Plus Jakarta Sans"/>
                <a:cs typeface="Plus Jakarta Sans"/>
                <a:sym typeface="Plus Jakarta Sans"/>
              </a:rPr>
              <a:t>(Also available in </a:t>
            </a:r>
            <a: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917" name="Google Shape;917;p92"/>
          <p:cNvGrpSpPr/>
          <p:nvPr/>
        </p:nvGrpSpPr>
        <p:grpSpPr>
          <a:xfrm>
            <a:off x="10452625" y="2411775"/>
            <a:ext cx="681600" cy="681600"/>
            <a:chOff x="10294125" y="2443000"/>
            <a:chExt cx="681600" cy="681600"/>
          </a:xfrm>
        </p:grpSpPr>
        <p:sp>
          <p:nvSpPr>
            <p:cNvPr id="918" name="Google Shape;918;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9" name="Google Shape;919;p92"/>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920" name="Google Shape;920;p92"/>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sp>
        <p:nvSpPr>
          <p:cNvPr id="926" name="Google Shape;926;p93"/>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27" name="Google Shape;927;p93"/>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sz="1300" u="none" cap="none" strike="noStrike">
              <a:solidFill>
                <a:schemeClr val="accent3"/>
              </a:solidFill>
              <a:latin typeface="Plus Jakarta Sans"/>
              <a:ea typeface="Plus Jakarta Sans"/>
              <a:cs typeface="Plus Jakarta Sans"/>
              <a:sym typeface="Plus Jakarta Sans"/>
            </a:endParaRPr>
          </a:p>
        </p:txBody>
      </p:sp>
      <p:grpSp>
        <p:nvGrpSpPr>
          <p:cNvPr id="928" name="Google Shape;928;p93"/>
          <p:cNvGrpSpPr/>
          <p:nvPr/>
        </p:nvGrpSpPr>
        <p:grpSpPr>
          <a:xfrm>
            <a:off x="10219200" y="2637025"/>
            <a:ext cx="681600" cy="681600"/>
            <a:chOff x="10294125" y="1691525"/>
            <a:chExt cx="681600" cy="681600"/>
          </a:xfrm>
        </p:grpSpPr>
        <p:sp>
          <p:nvSpPr>
            <p:cNvPr id="929" name="Google Shape;929;p93"/>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0" name="Google Shape;930;p93"/>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31" name="Google Shape;931;p93"/>
          <p:cNvSpPr txBox="1"/>
          <p:nvPr>
            <p:ph idx="2" type="body"/>
          </p:nvPr>
        </p:nvSpPr>
        <p:spPr>
          <a:xfrm>
            <a:off x="723900" y="1055125"/>
            <a:ext cx="8650800" cy="5555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Your asthma action plan</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An asthma action plan is like a road map for your lungs. It uses zones—green, yellow, and red—to guide you:</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Green zone (peak flow: 80 to 100% of your personal best)</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You’re in control. No coughing, wheezing, or chest tightness. You can work, sleep, and get through your day without asthma holding you back.</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Yellow zone (peak flow: 50 to 79% of your personal best)</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Time to be cautious. Symptoms are showing up and activities might be harder. This is your signal to take action before things get worse.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Red zone (peak flow: below 50% of your personal best)</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This is an emergency. You’re very short of breath, you can’t walk or talk comfortably, or your quick-relief medicine isn’t helping. If you can’t reach your health care provider and symptoms don’t improve, go to the nearest emergency department or call 911.</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Your provider will work with you to shape an action plan that fits your life and your symptoms so that you’ll have a clear guide to follow.</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Managing asthma starts with you, but it works best as a team effort.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to meet the care team that’s in your corner. (Also available in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6" name="Shape 936"/>
        <p:cNvGrpSpPr/>
        <p:nvPr/>
      </p:nvGrpSpPr>
      <p:grpSpPr>
        <a:xfrm>
          <a:off x="0" y="0"/>
          <a:ext cx="0" cy="0"/>
          <a:chOff x="0" y="0"/>
          <a:chExt cx="0" cy="0"/>
        </a:xfrm>
      </p:grpSpPr>
      <p:sp>
        <p:nvSpPr>
          <p:cNvPr id="937" name="Google Shape;937;p94"/>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Lung health infographic</a:t>
            </a:r>
            <a:endParaRPr/>
          </a:p>
        </p:txBody>
      </p:sp>
      <p:sp>
        <p:nvSpPr>
          <p:cNvPr id="938" name="Google Shape;938;p94"/>
          <p:cNvSpPr txBox="1"/>
          <p:nvPr>
            <p:ph idx="1" type="body"/>
          </p:nvPr>
        </p:nvSpPr>
        <p:spPr>
          <a:xfrm>
            <a:off x="740675" y="2156025"/>
            <a:ext cx="49305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This infographic is designed to engage your audience and provide clear, actionable information about lung health.</a:t>
            </a:r>
            <a:endParaRPr/>
          </a:p>
        </p:txBody>
      </p:sp>
      <p:sp>
        <p:nvSpPr>
          <p:cNvPr id="939" name="Google Shape;939;p94"/>
          <p:cNvSpPr txBox="1"/>
          <p:nvPr>
            <p:ph idx="3"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spcBef>
                <a:spcPts val="500"/>
              </a:spcBef>
              <a:spcAft>
                <a:spcPts val="0"/>
              </a:spcAft>
              <a:buClr>
                <a:schemeClr val="accent1"/>
              </a:buClr>
              <a:buSzPts val="1400"/>
              <a:buChar char="●"/>
            </a:pPr>
            <a:r>
              <a:rPr lang="en-US">
                <a:solidFill>
                  <a:srgbClr val="5E5E5E"/>
                </a:solidFill>
              </a:rPr>
              <a:t>Know the risks of teen vaping</a:t>
            </a:r>
            <a:endParaRPr>
              <a:solidFill>
                <a:srgbClr val="5E5E5E"/>
              </a:solidFill>
            </a:endParaRPr>
          </a:p>
          <a:p>
            <a:pPr indent="0" lvl="0" marL="0" rtl="0" algn="l">
              <a:spcBef>
                <a:spcPts val="0"/>
              </a:spcBef>
              <a:spcAft>
                <a:spcPts val="0"/>
              </a:spcAft>
              <a:buNone/>
            </a:pPr>
            <a:r>
              <a:t/>
            </a:r>
            <a:endParaRPr>
              <a:solidFill>
                <a:srgbClr val="5E5E5E"/>
              </a:solidFill>
            </a:endParaRPr>
          </a:p>
        </p:txBody>
      </p:sp>
      <p:pic>
        <p:nvPicPr>
          <p:cNvPr id="940" name="Google Shape;940;p94" title="Screenshot 2025-08-14 at 4.08.40 PM.png"/>
          <p:cNvPicPr preferRelativeResize="0"/>
          <p:nvPr/>
        </p:nvPicPr>
        <p:blipFill rotWithShape="1">
          <a:blip r:embed="rId3">
            <a:alphaModFix/>
          </a:blip>
          <a:srcRect b="49446" l="0" r="0" t="0"/>
          <a:stretch/>
        </p:blipFill>
        <p:spPr>
          <a:xfrm>
            <a:off x="5965825" y="1844625"/>
            <a:ext cx="5059674" cy="3387399"/>
          </a:xfrm>
          <a:prstGeom prst="rect">
            <a:avLst/>
          </a:prstGeom>
          <a:noFill/>
          <a:ln>
            <a:noFill/>
          </a:ln>
        </p:spPr>
      </p:pic>
      <p:pic>
        <p:nvPicPr>
          <p:cNvPr id="941" name="Google Shape;941;p94" title="Screenshot 2025-09-24 2.png"/>
          <p:cNvPicPr preferRelativeResize="0"/>
          <p:nvPr/>
        </p:nvPicPr>
        <p:blipFill rotWithShape="1">
          <a:blip r:embed="rId4">
            <a:alphaModFix/>
          </a:blip>
          <a:srcRect b="14332" l="0" r="0" t="0"/>
          <a:stretch/>
        </p:blipFill>
        <p:spPr>
          <a:xfrm>
            <a:off x="5965825" y="1844626"/>
            <a:ext cx="5059673" cy="338739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pic>
        <p:nvPicPr>
          <p:cNvPr id="947" name="Google Shape;947;p9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48" name="Google Shape;948;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9" name="Google Shape;949;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0" name="Google Shape;950;p9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51" name="Google Shape;951;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52" name="Google Shape;952;p95"/>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53" name="Google Shape;953;p95"/>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54" name="Google Shape;954;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9" name="Shape 959"/>
        <p:cNvGrpSpPr/>
        <p:nvPr/>
      </p:nvGrpSpPr>
      <p:grpSpPr>
        <a:xfrm>
          <a:off x="0" y="0"/>
          <a:ext cx="0" cy="0"/>
          <a:chOff x="0" y="0"/>
          <a:chExt cx="0" cy="0"/>
        </a:xfrm>
      </p:grpSpPr>
      <p:sp>
        <p:nvSpPr>
          <p:cNvPr id="960" name="Google Shape;960;p9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61" name="Google Shape;961;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62" name="Google Shape;962;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63" name="Google Shape;963;p96"/>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64" name="Google Shape;964;p9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65" name="Google Shape;965;p96"/>
          <p:cNvGrpSpPr/>
          <p:nvPr/>
        </p:nvGrpSpPr>
        <p:grpSpPr>
          <a:xfrm>
            <a:off x="2370600" y="5227825"/>
            <a:ext cx="681600" cy="681600"/>
            <a:chOff x="10294125" y="2443000"/>
            <a:chExt cx="681600" cy="681600"/>
          </a:xfrm>
        </p:grpSpPr>
        <p:sp>
          <p:nvSpPr>
            <p:cNvPr id="966" name="Google Shape;966;p9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7" name="Google Shape;967;p9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68" name="Google Shape;968;p9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75" name="Google Shape;975;p97"/>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76" name="Google Shape;976;p97"/>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Coping with Stress</a:t>
            </a:r>
            <a:endParaRPr/>
          </a:p>
        </p:txBody>
      </p:sp>
      <p:sp>
        <p:nvSpPr>
          <p:cNvPr id="977" name="Google Shape;977;p97"/>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Oct</a:t>
            </a:r>
            <a:endParaRPr/>
          </a:p>
        </p:txBody>
      </p:sp>
      <p:sp>
        <p:nvSpPr>
          <p:cNvPr id="978" name="Google Shape;978;p97"/>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Nov</a:t>
            </a:r>
            <a:endParaRPr/>
          </a:p>
        </p:txBody>
      </p:sp>
      <p:sp>
        <p:nvSpPr>
          <p:cNvPr id="979" name="Google Shape;979;p97"/>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Dec</a:t>
            </a:r>
            <a:endParaRPr/>
          </a:p>
        </p:txBody>
      </p:sp>
      <p:sp>
        <p:nvSpPr>
          <p:cNvPr id="980" name="Google Shape;980;p97"/>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Lung Health</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81" name="Google Shape;981;p97"/>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Smart Healthcare Consumers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6" name="Shape 986"/>
        <p:cNvGrpSpPr/>
        <p:nvPr/>
      </p:nvGrpSpPr>
      <p:grpSpPr>
        <a:xfrm>
          <a:off x="0" y="0"/>
          <a:ext cx="0" cy="0"/>
          <a:chOff x="0" y="0"/>
          <a:chExt cx="0" cy="0"/>
        </a:xfrm>
      </p:grpSpPr>
      <p:sp>
        <p:nvSpPr>
          <p:cNvPr id="987" name="Google Shape;987;p98"/>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88" name="Google Shape;988;p98"/>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89" name="Google Shape;989;p98"/>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0" name="Google Shape;990;p98"/>
          <p:cNvSpPr txBox="1"/>
          <p:nvPr/>
        </p:nvSpPr>
        <p:spPr>
          <a:xfrm>
            <a:off x="8315547" y="1569431"/>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91" name="Google Shape;991;p98"/>
          <p:cNvGrpSpPr/>
          <p:nvPr/>
        </p:nvGrpSpPr>
        <p:grpSpPr>
          <a:xfrm>
            <a:off x="9827386" y="934606"/>
            <a:ext cx="612622" cy="612000"/>
            <a:chOff x="10134200" y="974025"/>
            <a:chExt cx="681600" cy="612000"/>
          </a:xfrm>
        </p:grpSpPr>
        <p:sp>
          <p:nvSpPr>
            <p:cNvPr id="992" name="Google Shape;992;p98"/>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3" name="Google Shape;993;p98"/>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94" name="Google Shape;994;p98"/>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95" name="Google Shape;995;p98"/>
          <p:cNvPicPr preferRelativeResize="0"/>
          <p:nvPr/>
        </p:nvPicPr>
        <p:blipFill>
          <a:blip r:embed="rId8">
            <a:alphaModFix/>
          </a:blip>
          <a:stretch>
            <a:fillRect/>
          </a:stretch>
        </p:blipFill>
        <p:spPr>
          <a:xfrm>
            <a:off x="613005" y="2246688"/>
            <a:ext cx="6711200" cy="3266212"/>
          </a:xfrm>
          <a:prstGeom prst="rect">
            <a:avLst/>
          </a:prstGeom>
          <a:noFill/>
          <a:ln>
            <a:noFill/>
          </a:ln>
          <a:effectLst>
            <a:outerShdw blurRad="57150" rotWithShape="0" algn="bl" dir="5400000" dist="38100">
              <a:srgbClr val="000000">
                <a:alpha val="50000"/>
              </a:srgbClr>
            </a:outerShdw>
          </a:effectLst>
        </p:spPr>
      </p:pic>
      <p:sp>
        <p:nvSpPr>
          <p:cNvPr id="996" name="Google Shape;996;p98"/>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97" name="Google Shape;997;p98"/>
          <p:cNvGraphicFramePr/>
          <p:nvPr/>
        </p:nvGraphicFramePr>
        <p:xfrm>
          <a:off x="7463850" y="3084269"/>
          <a:ext cx="3000000" cy="3000000"/>
        </p:xfrm>
        <a:graphic>
          <a:graphicData uri="http://schemas.openxmlformats.org/drawingml/2006/table">
            <a:tbl>
              <a:tblPr>
                <a:noFill/>
                <a:tableStyleId>{188BED82-C314-4BD8-BF3C-2C36262877D2}</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An infographic that builds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8" name="Google Shape;778;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lung health.</a:t>
            </a:r>
            <a:endParaRPr sz="1400">
              <a:latin typeface="Plus Jakarta Sans"/>
              <a:ea typeface="Plus Jakarta Sans"/>
              <a:cs typeface="Plus Jakarta Sans"/>
              <a:sym typeface="Plus Jakarta Sans"/>
            </a:endParaRPr>
          </a:p>
        </p:txBody>
      </p:sp>
      <p:sp>
        <p:nvSpPr>
          <p:cNvPr id="779" name="Google Shape;779;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pic>
        <p:nvPicPr>
          <p:cNvPr id="780" name="Google Shape;780;p82" title="IMG_3950.jpg"/>
          <p:cNvPicPr preferRelativeResize="0"/>
          <p:nvPr>
            <p:ph idx="2" type="pic"/>
          </p:nvPr>
        </p:nvPicPr>
        <p:blipFill rotWithShape="1">
          <a:blip r:embed="rId3">
            <a:alphaModFix/>
          </a:blip>
          <a:srcRect b="0" l="3934" r="3934" t="0"/>
          <a:stretch/>
        </p:blipFill>
        <p:spPr>
          <a:xfrm>
            <a:off x="8091275" y="1280775"/>
            <a:ext cx="2124300" cy="4549200"/>
          </a:xfrm>
          <a:prstGeom prst="roundRect">
            <a:avLst>
              <a:gd fmla="val 10302" name="adj"/>
            </a:avLst>
          </a:prstGeom>
          <a:solidFill>
            <a:srgbClr val="FFFFFF"/>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a:t>
            </a:r>
            <a:r>
              <a:rPr lang="en-US" sz="1300"/>
              <a:t>lung health-</a:t>
            </a: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Lung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23733"/>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811" name="Google Shape;811;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2" name="Google Shape;812;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813" name="Google Shape;813;p84"/>
          <p:cNvGraphicFramePr/>
          <p:nvPr/>
        </p:nvGraphicFramePr>
        <p:xfrm>
          <a:off x="7463850" y="3084269"/>
          <a:ext cx="3000000" cy="3000000"/>
        </p:xfrm>
        <a:graphic>
          <a:graphicData uri="http://schemas.openxmlformats.org/drawingml/2006/table">
            <a:tbl>
              <a:tblPr>
                <a:noFill/>
                <a:tableStyleId>{188BED82-C314-4BD8-BF3C-2C36262877D2}</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Lung cancer</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833" name="Google Shape;833;p86"/>
          <p:cNvGraphicFramePr/>
          <p:nvPr/>
        </p:nvGraphicFramePr>
        <p:xfrm>
          <a:off x="414288" y="647538"/>
          <a:ext cx="3000000" cy="3000000"/>
        </p:xfrm>
        <a:graphic>
          <a:graphicData uri="http://schemas.openxmlformats.org/drawingml/2006/table">
            <a:tbl>
              <a:tblPr>
                <a:noFill/>
                <a:tableStyleId>{1B84AA35-C294-48E2-9BA4-86A10E6FF91C}</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Cancer risk isn’t one-size-fits-all. Use this tool to find out what your lungs are actually saying about your health.</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https://schl41demo.staywellhealthlibrary.com/Search/42,LungCancerMRA</a:t>
                      </a:r>
                      <a:r>
                        <a:rPr lang="en-US" sz="11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mucus samples to scans, your health care provider has many tools to check for lung cancer. Here’s what to know about the tests that can help provide answers.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https://schl41demo.staywellhealthlibrary.com/Search/34,BLCD1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lungs work hard for you every day. But did you know risks like radon and secondhand smoke can affect nonsmokers too? Here’s what to know.</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https://schl41demo.staywellhealthlibrary.com/Search/88,p12347</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with his eyes closed&#10;&#10;AI-generated content may be incorrect." id="834" name="Google Shape;834;p86"/>
          <p:cNvPicPr preferRelativeResize="0"/>
          <p:nvPr/>
        </p:nvPicPr>
        <p:blipFill>
          <a:blip r:embed="rId6">
            <a:alphaModFix/>
          </a:blip>
          <a:stretch>
            <a:fillRect/>
          </a:stretch>
        </p:blipFill>
        <p:spPr>
          <a:xfrm>
            <a:off x="8010840" y="1317375"/>
            <a:ext cx="1901935" cy="1254875"/>
          </a:xfrm>
          <a:prstGeom prst="rect">
            <a:avLst/>
          </a:prstGeom>
          <a:noFill/>
          <a:ln>
            <a:noFill/>
          </a:ln>
        </p:spPr>
      </p:pic>
      <p:pic>
        <p:nvPicPr>
          <p:cNvPr descr="A person looking at an x-ray&#10;&#10;AI-generated content may be incorrect." id="835" name="Google Shape;835;p86"/>
          <p:cNvPicPr preferRelativeResize="0"/>
          <p:nvPr/>
        </p:nvPicPr>
        <p:blipFill>
          <a:blip r:embed="rId7">
            <a:alphaModFix/>
          </a:blip>
          <a:stretch>
            <a:fillRect/>
          </a:stretch>
        </p:blipFill>
        <p:spPr>
          <a:xfrm>
            <a:off x="8028399" y="2997900"/>
            <a:ext cx="1884376" cy="1254875"/>
          </a:xfrm>
          <a:prstGeom prst="rect">
            <a:avLst/>
          </a:prstGeom>
          <a:noFill/>
          <a:ln>
            <a:noFill/>
          </a:ln>
        </p:spPr>
      </p:pic>
      <p:pic>
        <p:nvPicPr>
          <p:cNvPr descr="A person sitting on a couch holding a cup&#10;&#10;AI-generated content may be incorrect." id="836" name="Google Shape;836;p86"/>
          <p:cNvPicPr preferRelativeResize="0"/>
          <p:nvPr/>
        </p:nvPicPr>
        <p:blipFill>
          <a:blip r:embed="rId8">
            <a:alphaModFix/>
          </a:blip>
          <a:stretch>
            <a:fillRect/>
          </a:stretch>
        </p:blipFill>
        <p:spPr>
          <a:xfrm>
            <a:off x="8028401" y="4738179"/>
            <a:ext cx="1884375" cy="1231908"/>
          </a:xfrm>
          <a:prstGeom prst="rect">
            <a:avLst/>
          </a:prstGeom>
          <a:noFill/>
          <a:ln>
            <a:noFill/>
          </a:ln>
        </p:spPr>
      </p:pic>
      <p:sp>
        <p:nvSpPr>
          <p:cNvPr id="837" name="Google Shape;837;p86"/>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8" name="Google Shape;838;p86"/>
          <p:cNvGrpSpPr/>
          <p:nvPr/>
        </p:nvGrpSpPr>
        <p:grpSpPr>
          <a:xfrm>
            <a:off x="10761675" y="2704013"/>
            <a:ext cx="681600" cy="681600"/>
            <a:chOff x="10294125" y="2443000"/>
            <a:chExt cx="681600" cy="681600"/>
          </a:xfrm>
        </p:grpSpPr>
        <p:sp>
          <p:nvSpPr>
            <p:cNvPr id="839" name="Google Shape;839;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0" name="Google Shape;840;p86"/>
            <p:cNvPicPr preferRelativeResize="0"/>
            <p:nvPr/>
          </p:nvPicPr>
          <p:blipFill>
            <a:blip r:embed="rId9">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{1B84AA35-C294-48E2-9BA4-86A10E6FF91C}</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Fevers, chills, and chest pain aren’t always just flu season drama. Here’s your quick guide to spotting and treating bacterial pneumonia.</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https://schl41demo.staywellhealthlibrary.com/MultimediaRoom/VideoLibrary/?e=0#player:138,v1001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https://schl41demo.staywellhealthlibrary.com/Spanish/VideoLibrary/?e=0#player:138,w1832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Bronchitis doesn’t whisper; it rattles. Learn what’s happening in your lungs and how to calm the noise.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br>
                        <a:rPr lang="en-US" sz="1100" u="sng">
                          <a:solidFill>
                            <a:schemeClr val="accent3"/>
                          </a:solidFill>
                          <a:latin typeface="Plus Jakarta Sans"/>
                          <a:ea typeface="Plus Jakarta Sans"/>
                          <a:cs typeface="Plus Jakarta Sans"/>
                          <a:sym typeface="Plus Jakarta Sans"/>
                        </a:rPr>
                      </a:b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https://schl41demo.staywellhealthlibrary.com/Search/85,P01299</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https://schl41demo.staywellhealthlibrary.com/spanish/Search/85,P04399</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Work can be hard on your hands, your back … and sometimes your lungs. Here’s what to know about job-related respiratory risks.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https://schl41demo.staywellhealthlibrary.com/Search/85,P01318</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https://schl41demo.staywellhealthlibrary.com/spanish/Search/85,P04418</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Lung disease basics</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doctor examining an old person&#10;&#10;AI-generated content may be incorrect." id="849" name="Google Shape;849;p87"/>
          <p:cNvPicPr preferRelativeResize="0"/>
          <p:nvPr/>
        </p:nvPicPr>
        <p:blipFill>
          <a:blip r:embed="rId9">
            <a:alphaModFix/>
          </a:blip>
          <a:stretch>
            <a:fillRect/>
          </a:stretch>
        </p:blipFill>
        <p:spPr>
          <a:xfrm>
            <a:off x="7978350" y="1543400"/>
            <a:ext cx="1874025" cy="1225330"/>
          </a:xfrm>
          <a:prstGeom prst="rect">
            <a:avLst/>
          </a:prstGeom>
          <a:noFill/>
          <a:ln>
            <a:noFill/>
          </a:ln>
        </p:spPr>
      </p:pic>
      <p:pic>
        <p:nvPicPr>
          <p:cNvPr descr="senior woman practicing yoga - older person outside fall stock pictures, royalty-free photos &amp; images" id="850" name="Google Shape;850;p87"/>
          <p:cNvPicPr preferRelativeResize="0"/>
          <p:nvPr/>
        </p:nvPicPr>
        <p:blipFill>
          <a:blip r:embed="rId10">
            <a:alphaModFix/>
          </a:blip>
          <a:stretch>
            <a:fillRect/>
          </a:stretch>
        </p:blipFill>
        <p:spPr>
          <a:xfrm>
            <a:off x="7978350" y="3248650"/>
            <a:ext cx="1874025" cy="1249343"/>
          </a:xfrm>
          <a:prstGeom prst="rect">
            <a:avLst/>
          </a:prstGeom>
          <a:noFill/>
          <a:ln>
            <a:noFill/>
          </a:ln>
        </p:spPr>
      </p:pic>
      <p:pic>
        <p:nvPicPr>
          <p:cNvPr descr="A person working under a car&#10;&#10;AI-generated content may be incorrect." id="851" name="Google Shape;851;p87"/>
          <p:cNvPicPr preferRelativeResize="0"/>
          <p:nvPr/>
        </p:nvPicPr>
        <p:blipFill>
          <a:blip r:embed="rId11">
            <a:alphaModFix/>
          </a:blip>
          <a:stretch>
            <a:fillRect/>
          </a:stretch>
        </p:blipFill>
        <p:spPr>
          <a:xfrm>
            <a:off x="7978350" y="4854509"/>
            <a:ext cx="1874025" cy="1244478"/>
          </a:xfrm>
          <a:prstGeom prst="rect">
            <a:avLst/>
          </a:prstGeom>
          <a:noFill/>
          <a:ln>
            <a:noFill/>
          </a:ln>
        </p:spPr>
      </p:pic>
      <p:sp>
        <p:nvSpPr>
          <p:cNvPr id="852" name="Google Shape;852;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3" name="Google Shape;853;p87"/>
          <p:cNvGrpSpPr/>
          <p:nvPr/>
        </p:nvGrpSpPr>
        <p:grpSpPr>
          <a:xfrm>
            <a:off x="10752600" y="2730513"/>
            <a:ext cx="681600" cy="681600"/>
            <a:chOff x="10294125" y="1691525"/>
            <a:chExt cx="681600" cy="681600"/>
          </a:xfrm>
        </p:grpSpPr>
        <p:sp>
          <p:nvSpPr>
            <p:cNvPr id="854" name="Google Shape;854;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5" name="Google Shape;855;p87"/>
            <p:cNvPicPr preferRelativeResize="0"/>
            <p:nvPr/>
          </p:nvPicPr>
          <p:blipFill>
            <a:blip r:embed="rId12">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graphicFrame>
        <p:nvGraphicFramePr>
          <p:cNvPr id="861" name="Google Shape;861;p88"/>
          <p:cNvGraphicFramePr/>
          <p:nvPr/>
        </p:nvGraphicFramePr>
        <p:xfrm>
          <a:off x="414288" y="647538"/>
          <a:ext cx="3000000" cy="3000000"/>
        </p:xfrm>
        <a:graphic>
          <a:graphicData uri="http://schemas.openxmlformats.org/drawingml/2006/table">
            <a:tbl>
              <a:tblPr>
                <a:noFill/>
                <a:tableStyleId>{1B84AA35-C294-48E2-9BA4-86A10E6FF91C}</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Breathing for two? Click here to find out what pregnancy means for your asthma care.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https://schl41demo.staywellhealthlibrary.com/Search/85,P00031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https://schl41demo.staywellhealthlibrary.com/spanish/Search/85,P03154</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Little lungs, big adventures! Learn how to help manage childhood asthma so kids can keep being kids.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https://schl41demo.staywellhealthlibrary.com/Search/90,P01664</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https://schl41demo.staywellhealthlibrary.com/spanish/Search/90,P04767</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Workouts should leave you breathless—in a good way. Use these tips to stop asthma from sidelining you.</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https://schl41demo.staywellhealthlibrary.com/Search/85,P00016</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https://schl41demo.staywellhealthlibrary.com/spanish/Search/85,P03137</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2" name="Google Shape;862;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Asthma care</a:t>
            </a:r>
            <a:endParaRPr/>
          </a:p>
        </p:txBody>
      </p:sp>
      <p:sp>
        <p:nvSpPr>
          <p:cNvPr id="863" name="Google Shape;863;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and person holding a child&#10;&#10;AI-generated content may be incorrect." id="864" name="Google Shape;864;p88"/>
          <p:cNvPicPr preferRelativeResize="0"/>
          <p:nvPr/>
        </p:nvPicPr>
        <p:blipFill>
          <a:blip r:embed="rId9">
            <a:alphaModFix/>
          </a:blip>
          <a:stretch>
            <a:fillRect/>
          </a:stretch>
        </p:blipFill>
        <p:spPr>
          <a:xfrm>
            <a:off x="7976850" y="1414788"/>
            <a:ext cx="1986300" cy="1315737"/>
          </a:xfrm>
          <a:prstGeom prst="rect">
            <a:avLst/>
          </a:prstGeom>
          <a:noFill/>
          <a:ln>
            <a:noFill/>
          </a:ln>
        </p:spPr>
      </p:pic>
      <p:pic>
        <p:nvPicPr>
          <p:cNvPr descr="A person carrying a child on his shoulders&#10;&#10;AI-generated content may be incorrect." id="865" name="Google Shape;865;p88"/>
          <p:cNvPicPr preferRelativeResize="0"/>
          <p:nvPr/>
        </p:nvPicPr>
        <p:blipFill>
          <a:blip r:embed="rId10">
            <a:alphaModFix/>
          </a:blip>
          <a:stretch>
            <a:fillRect/>
          </a:stretch>
        </p:blipFill>
        <p:spPr>
          <a:xfrm>
            <a:off x="7983200" y="3028400"/>
            <a:ext cx="1973602" cy="1315725"/>
          </a:xfrm>
          <a:prstGeom prst="rect">
            <a:avLst/>
          </a:prstGeom>
          <a:noFill/>
          <a:ln>
            <a:noFill/>
          </a:ln>
        </p:spPr>
      </p:pic>
      <p:pic>
        <p:nvPicPr>
          <p:cNvPr descr="A person in a yellow shirt&#10;&#10;AI-generated content may be incorrect." id="866" name="Google Shape;866;p88"/>
          <p:cNvPicPr preferRelativeResize="0"/>
          <p:nvPr/>
        </p:nvPicPr>
        <p:blipFill>
          <a:blip r:embed="rId11">
            <a:alphaModFix/>
          </a:blip>
          <a:stretch>
            <a:fillRect/>
          </a:stretch>
        </p:blipFill>
        <p:spPr>
          <a:xfrm>
            <a:off x="7983200" y="4750092"/>
            <a:ext cx="1973600" cy="1299446"/>
          </a:xfrm>
          <a:prstGeom prst="rect">
            <a:avLst/>
          </a:prstGeom>
          <a:noFill/>
          <a:ln>
            <a:noFill/>
          </a:ln>
        </p:spPr>
      </p:pic>
      <p:sp>
        <p:nvSpPr>
          <p:cNvPr id="867" name="Google Shape;867;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8" name="Google Shape;868;p88"/>
          <p:cNvGrpSpPr/>
          <p:nvPr/>
        </p:nvGrpSpPr>
        <p:grpSpPr>
          <a:xfrm>
            <a:off x="10761675" y="2704013"/>
            <a:ext cx="681600" cy="681600"/>
            <a:chOff x="10294125" y="2443000"/>
            <a:chExt cx="681600" cy="681600"/>
          </a:xfrm>
        </p:grpSpPr>
        <p:sp>
          <p:nvSpPr>
            <p:cNvPr id="869" name="Google Shape;869;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70" name="Google Shape;870;p88"/>
            <p:cNvPicPr preferRelativeResize="0"/>
            <p:nvPr/>
          </p:nvPicPr>
          <p:blipFill>
            <a:blip r:embed="rId12">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graphicFrame>
        <p:nvGraphicFramePr>
          <p:cNvPr id="876" name="Google Shape;876;p89"/>
          <p:cNvGraphicFramePr/>
          <p:nvPr/>
        </p:nvGraphicFramePr>
        <p:xfrm>
          <a:off x="414288" y="647538"/>
          <a:ext cx="3000000" cy="3000000"/>
        </p:xfrm>
        <a:graphic>
          <a:graphicData uri="http://schemas.openxmlformats.org/drawingml/2006/table">
            <a:tbl>
              <a:tblPr>
                <a:noFill/>
                <a:tableStyleId>{1B84AA35-C294-48E2-9BA4-86A10E6FF91C}</a:tableStyleId>
              </a:tblPr>
              <a:tblGrid>
                <a:gridCol w="3964725"/>
                <a:gridCol w="3530425"/>
                <a:gridCol w="2103500"/>
              </a:tblGrid>
              <a:tr h="4829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True or false: Only older adults need a pneumonia vaccine. Take this 7-question quiz to see how much you know about this life-saving shot.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https://schl41demo.staywellhealthlibrary.com/Search/40,PneumoniaVaccineQuiz</a:t>
                      </a:r>
                      <a:r>
                        <a:rPr lang="en-US" sz="1100" u="sng">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Out of breath after a workout is normal. Out of breath while sitting still? That’s a hint that your lungs aren’t happy. Learn how to spot the signals early.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https://schl41demo.staywellhealthlibrary.com/Search/85,P01326</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https://schl41demo.staywellhealthlibrary.com/spanish/Search/85,P04426</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Part workout, part education, all about breathing easier. Pulmonary rehabilitation is a life upgrade for your lungs—here’s how it works.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https://schl41demo.staywellhealthlibrary.com/Search/85,P01173</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https://schl41demo.staywellhealthlibrary.com/spanish/Search/85,P04271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77" name="Google Shape;877;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Protecting/supporting your lungs</a:t>
            </a:r>
            <a:endParaRPr/>
          </a:p>
        </p:txBody>
      </p:sp>
      <p:sp>
        <p:nvSpPr>
          <p:cNvPr id="878" name="Google Shape;878;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doctor putting a bandage on a person's arm&#10;&#10;AI-generated content may be incorrect." id="879" name="Google Shape;879;p89"/>
          <p:cNvPicPr preferRelativeResize="0"/>
          <p:nvPr/>
        </p:nvPicPr>
        <p:blipFill>
          <a:blip r:embed="rId8">
            <a:alphaModFix/>
          </a:blip>
          <a:stretch>
            <a:fillRect/>
          </a:stretch>
        </p:blipFill>
        <p:spPr>
          <a:xfrm>
            <a:off x="7957350" y="1306970"/>
            <a:ext cx="1947125" cy="1291405"/>
          </a:xfrm>
          <a:prstGeom prst="rect">
            <a:avLst/>
          </a:prstGeom>
          <a:noFill/>
          <a:ln>
            <a:noFill/>
          </a:ln>
        </p:spPr>
      </p:pic>
      <p:pic>
        <p:nvPicPr>
          <p:cNvPr descr="A person sitting on a bench with a dog&#10;&#10;AI-generated content may be incorrect." id="880" name="Google Shape;880;p89"/>
          <p:cNvPicPr preferRelativeResize="0"/>
          <p:nvPr/>
        </p:nvPicPr>
        <p:blipFill>
          <a:blip r:embed="rId9">
            <a:alphaModFix/>
          </a:blip>
          <a:stretch>
            <a:fillRect/>
          </a:stretch>
        </p:blipFill>
        <p:spPr>
          <a:xfrm>
            <a:off x="7957350" y="3050738"/>
            <a:ext cx="1947125" cy="1313175"/>
          </a:xfrm>
          <a:prstGeom prst="rect">
            <a:avLst/>
          </a:prstGeom>
          <a:noFill/>
          <a:ln>
            <a:noFill/>
          </a:ln>
        </p:spPr>
      </p:pic>
      <p:pic>
        <p:nvPicPr>
          <p:cNvPr descr="Two people on a treadmill&#10;&#10;AI-generated content may be incorrect." id="881" name="Google Shape;881;p89"/>
          <p:cNvPicPr preferRelativeResize="0"/>
          <p:nvPr/>
        </p:nvPicPr>
        <p:blipFill>
          <a:blip r:embed="rId10">
            <a:alphaModFix/>
          </a:blip>
          <a:stretch>
            <a:fillRect/>
          </a:stretch>
        </p:blipFill>
        <p:spPr>
          <a:xfrm>
            <a:off x="7957350" y="4816289"/>
            <a:ext cx="1947125" cy="1288011"/>
          </a:xfrm>
          <a:prstGeom prst="rect">
            <a:avLst/>
          </a:prstGeom>
          <a:noFill/>
          <a:ln>
            <a:noFill/>
          </a:ln>
        </p:spPr>
      </p:pic>
      <p:sp>
        <p:nvSpPr>
          <p:cNvPr id="882" name="Google Shape;882;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3" name="Google Shape;883;p89"/>
          <p:cNvGrpSpPr/>
          <p:nvPr/>
        </p:nvGrpSpPr>
        <p:grpSpPr>
          <a:xfrm>
            <a:off x="10752600" y="2730513"/>
            <a:ext cx="681600" cy="681600"/>
            <a:chOff x="10294125" y="1691525"/>
            <a:chExt cx="681600" cy="681600"/>
          </a:xfrm>
        </p:grpSpPr>
        <p:sp>
          <p:nvSpPr>
            <p:cNvPr id="884" name="Google Shape;884;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5" name="Google Shape;885;p89"/>
            <p:cNvPicPr preferRelativeResize="0"/>
            <p:nvPr/>
          </p:nvPicPr>
          <p:blipFill>
            <a:blip r:embed="rId11">
              <a:alphaModFix/>
            </a:blip>
            <a:stretch>
              <a:fillRect/>
            </a:stretch>
          </p:blipFill>
          <p:spPr>
            <a:xfrm>
              <a:off x="10419913" y="1813734"/>
              <a:ext cx="430025" cy="437175"/>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