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6858000" cx="12192000"/>
  <p:notesSz cx="6858000" cy="9144000"/>
  <p:embeddedFontLst>
    <p:embeddedFont>
      <p:font typeface="Plus Jakarta Sans ExtraBold"/>
      <p:bold r:id="rId27"/>
      <p:boldItalic r:id="rId28"/>
    </p:embeddedFont>
    <p:embeddedFont>
      <p:font typeface="Plus Jakarta Sans"/>
      <p:regular r:id="rId29"/>
      <p:bold r:id="rId30"/>
      <p:italic r:id="rId31"/>
      <p:boldItalic r:id="rId32"/>
    </p:embeddedFont>
    <p:embeddedFont>
      <p:font typeface="Montserrat Black"/>
      <p:bold r:id="rId33"/>
      <p:boldItalic r:id="rId34"/>
    </p:embeddedFont>
    <p:embeddedFont>
      <p:font typeface="Plus Jakarta Sans SemiBold"/>
      <p:regular r:id="rId35"/>
      <p:bold r:id="rId36"/>
      <p:italic r:id="rId37"/>
      <p:boldItalic r:id="rId38"/>
    </p:embeddedFont>
    <p:embeddedFont>
      <p:font typeface="Plus Jakarta Sans Medium"/>
      <p:regular r:id="rId39"/>
      <p:bold r:id="rId40"/>
      <p:italic r:id="rId41"/>
      <p:boldItalic r:id="rId42"/>
    </p:embeddedFont>
    <p:embeddedFont>
      <p:font typeface="Plus Jakarta Sans Light"/>
      <p:regular r:id="rId43"/>
      <p:bold r:id="rId44"/>
      <p:italic r:id="rId45"/>
      <p:boldItalic r:id="rId46"/>
    </p:embeddedFont>
    <p:embeddedFont>
      <p:font typeface="DM Serif Display"/>
      <p:regular r:id="rId47"/>
      <p:italic r:id="rId48"/>
    </p:embeddedFont>
    <p:embeddedFont>
      <p:font typeface="Century Gothic"/>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892582F-0597-49CF-94AF-329B0A55B20E}">
  <a:tblStyle styleId="{B892582F-0597-49CF-94AF-329B0A55B20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92960FC-A7F5-4ADA-928B-280793C5D1F1}"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44" Type="http://schemas.openxmlformats.org/officeDocument/2006/relationships/font" Target="fonts/PlusJakartaSansLight-bold.fntdata"/><Relationship Id="rId43" Type="http://schemas.openxmlformats.org/officeDocument/2006/relationships/font" Target="fonts/PlusJakartaSansLight-regular.fntdata"/><Relationship Id="rId46" Type="http://schemas.openxmlformats.org/officeDocument/2006/relationships/font" Target="fonts/PlusJakartaSansLight-boldItalic.fntdata"/><Relationship Id="rId45" Type="http://schemas.openxmlformats.org/officeDocument/2006/relationships/font" Target="fonts/PlusJakartaSansLight-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DMSerifDisplay-italic.fntdata"/><Relationship Id="rId47" Type="http://schemas.openxmlformats.org/officeDocument/2006/relationships/font" Target="fonts/DMSerifDisplay-regular.fntdata"/><Relationship Id="rId49" Type="http://schemas.openxmlformats.org/officeDocument/2006/relationships/font" Target="fonts/CenturyGothic-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MontserratBlack-bold.fntdata"/><Relationship Id="rId32" Type="http://schemas.openxmlformats.org/officeDocument/2006/relationships/font" Target="fonts/PlusJakartaSans-boldItalic.fntdata"/><Relationship Id="rId35" Type="http://schemas.openxmlformats.org/officeDocument/2006/relationships/font" Target="fonts/PlusJakartaSansSemiBold-regular.fntdata"/><Relationship Id="rId34" Type="http://schemas.openxmlformats.org/officeDocument/2006/relationships/font" Target="fonts/MontserratBlack-boldItalic.fntdata"/><Relationship Id="rId37" Type="http://schemas.openxmlformats.org/officeDocument/2006/relationships/font" Target="fonts/PlusJakartaSansSemiBold-italic.fntdata"/><Relationship Id="rId36" Type="http://schemas.openxmlformats.org/officeDocument/2006/relationships/font" Target="fonts/PlusJakartaSansSemiBold-bold.fntdata"/><Relationship Id="rId39" Type="http://schemas.openxmlformats.org/officeDocument/2006/relationships/font" Target="fonts/PlusJakartaSansMedium-regular.fntdata"/><Relationship Id="rId38" Type="http://schemas.openxmlformats.org/officeDocument/2006/relationships/font" Target="fonts/PlusJakartaSansSemiBold-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PlusJakartaSans-regular.fntdata"/><Relationship Id="rId51" Type="http://schemas.openxmlformats.org/officeDocument/2006/relationships/font" Target="fonts/CenturyGothic-italic.fntdata"/><Relationship Id="rId50" Type="http://schemas.openxmlformats.org/officeDocument/2006/relationships/font" Target="fonts/CenturyGothic-bold.fntdata"/><Relationship Id="rId52"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3480f5ff034_0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3480f5ff034_0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3480f5ff034_0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5" name="Google Shape;945;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8" name="Google Shape;958;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9" name="Google Shape;959;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g33c9bce19eb_0_5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0" name="Google Shape;970;g33c9bce19eb_0_5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1" name="Google Shape;971;g33c9bce19eb_0_5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9" name="Google Shape;979;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0" name="Google Shape;980;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2" name="Google Shape;992;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3" name="Google Shape;993;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5.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40.png"/><Relationship Id="rId4" Type="http://schemas.openxmlformats.org/officeDocument/2006/relationships/hyperlink" Target="https://schl41demo.staywellhealthlibrary.com/Search/1,2862" TargetMode="External"/><Relationship Id="rId5" Type="http://schemas.openxmlformats.org/officeDocument/2006/relationships/hyperlink" Target="https://schl41demo.staywellhealthlibrary.com/spanish/Search/1,2862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167,tau_a_beta42" TargetMode="External"/><Relationship Id="rId4" Type="http://schemas.openxmlformats.org/officeDocument/2006/relationships/hyperlink" Target="https://schl41demo.staywellhealthlibrary.com/spanish/Search/167,tau_a_beta42_ES" TargetMode="External"/><Relationship Id="rId5" Type="http://schemas.openxmlformats.org/officeDocument/2006/relationships/hyperlink" Target="https://schl41demo.staywellhealthlibrary.com/Search/88,p12453" TargetMode="External"/><Relationship Id="rId6"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4.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5.jp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schl41demo.staywellhealthlibrary.com/Search/88,p11158" TargetMode="External"/><Relationship Id="rId4" Type="http://schemas.openxmlformats.org/officeDocument/2006/relationships/hyperlink" Target="https://schl41demo.staywellhealthlibrary.com/Search/134,78" TargetMode="External"/><Relationship Id="rId5" Type="http://schemas.openxmlformats.org/officeDocument/2006/relationships/hyperlink" Target="https://schl41demo.staywellhealthlibrary.com/Search/134,76" TargetMode="External"/><Relationship Id="rId6" Type="http://schemas.openxmlformats.org/officeDocument/2006/relationships/hyperlink" Target="https://schl41demo.staywellhealthlibrary.com/Search/134,77" TargetMode="External"/><Relationship Id="rId7" Type="http://schemas.openxmlformats.org/officeDocument/2006/relationships/hyperlink" Target="https://schl41demo.staywellhealthlibrary.com/Search/160,20"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9.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40.png"/><Relationship Id="rId8"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0.png"/><Relationship Id="rId4" Type="http://schemas.openxmlformats.org/officeDocument/2006/relationships/image" Target="../media/image15.png"/><Relationship Id="rId5"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40.png"/><Relationship Id="rId8" Type="http://schemas.openxmlformats.org/officeDocument/2006/relationships/image" Target="../media/image3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29.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7.png"/><Relationship Id="rId4" Type="http://schemas.openxmlformats.org/officeDocument/2006/relationships/hyperlink" Target="https://schl41demo.staywellhealthlibrary.com/Search/85,P00772" TargetMode="External"/><Relationship Id="rId9" Type="http://schemas.openxmlformats.org/officeDocument/2006/relationships/image" Target="../media/image21.png"/><Relationship Id="rId5" Type="http://schemas.openxmlformats.org/officeDocument/2006/relationships/hyperlink" Target="https://schl41demo.staywellhealthlibrary.com/spanish/Search/85,P03865" TargetMode="External"/><Relationship Id="rId6" Type="http://schemas.openxmlformats.org/officeDocument/2006/relationships/hyperlink" Target="https://schl41demo.staywellhealthlibrary.com/Search/134,63" TargetMode="External"/><Relationship Id="rId7" Type="http://schemas.openxmlformats.org/officeDocument/2006/relationships/hyperlink" Target="https://schl41demo.staywellhealthlibrary.com/Search/88,p12306" TargetMode="External"/><Relationship Id="rId8" Type="http://schemas.openxmlformats.org/officeDocument/2006/relationships/image" Target="../media/image18.png"/><Relationship Id="rId10" Type="http://schemas.openxmlformats.org/officeDocument/2006/relationships/image" Target="../media/image2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85,P00773" TargetMode="External"/><Relationship Id="rId4" Type="http://schemas.openxmlformats.org/officeDocument/2006/relationships/hyperlink" Target="https://schl41demo.staywellhealthlibrary.com/spanish/Search/85,P03866" TargetMode="External"/><Relationship Id="rId9" Type="http://schemas.openxmlformats.org/officeDocument/2006/relationships/image" Target="../media/image28.png"/><Relationship Id="rId5" Type="http://schemas.openxmlformats.org/officeDocument/2006/relationships/hyperlink" Target="https://schl41demo.staywellhealthlibrary.com/Search/40,AlzheimerQuiz" TargetMode="External"/><Relationship Id="rId6" Type="http://schemas.openxmlformats.org/officeDocument/2006/relationships/hyperlink" Target="https://schl41demo.staywellhealthlibrary.com/Search/40,MemoryQuiz" TargetMode="External"/><Relationship Id="rId7" Type="http://schemas.openxmlformats.org/officeDocument/2006/relationships/image" Target="../media/image40.png"/><Relationship Id="rId8" Type="http://schemas.openxmlformats.org/officeDocument/2006/relationships/image" Target="../media/image24.png"/><Relationship Id="rId10"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34,62" TargetMode="External"/><Relationship Id="rId4" Type="http://schemas.openxmlformats.org/officeDocument/2006/relationships/hyperlink" Target="https://schl41demo.staywellhealthlibrary.com/Search/134,644" TargetMode="External"/><Relationship Id="rId9" Type="http://schemas.openxmlformats.org/officeDocument/2006/relationships/image" Target="../media/image37.jpg"/><Relationship Id="rId5" Type="http://schemas.openxmlformats.org/officeDocument/2006/relationships/hyperlink" Target="https://schl41demo.staywellhealthlibrary.com/Search/134,64" TargetMode="External"/><Relationship Id="rId6" Type="http://schemas.openxmlformats.org/officeDocument/2006/relationships/image" Target="../media/image27.png"/><Relationship Id="rId7" Type="http://schemas.openxmlformats.org/officeDocument/2006/relationships/image" Target="../media/image31.png"/><Relationship Id="rId8"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88,p12399" TargetMode="External"/><Relationship Id="rId4" Type="http://schemas.openxmlformats.org/officeDocument/2006/relationships/hyperlink" Target="https://schl41demo.staywellhealthlibrary.com/Search/88,p12382" TargetMode="External"/><Relationship Id="rId5" Type="http://schemas.openxmlformats.org/officeDocument/2006/relationships/image" Target="../media/image40.png"/><Relationship Id="rId6" Type="http://schemas.openxmlformats.org/officeDocument/2006/relationships/image" Target="../media/image33.png"/><Relationship Id="rId7"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209969894.jpg"/>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Memory Loss and Dementia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title="GettyImages-1380715753.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memory loss and dementia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337250" y="3639675"/>
            <a:ext cx="2691900" cy="2301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Dementia and memory loss-</a:t>
            </a:r>
            <a:br>
              <a:rPr b="1" lang="en-US" sz="1200">
                <a:solidFill>
                  <a:srgbClr val="FFFFFF"/>
                </a:solidFill>
                <a:latin typeface="Plus Jakarta Sans"/>
                <a:ea typeface="Plus Jakarta Sans"/>
                <a:cs typeface="Plus Jakarta Sans"/>
                <a:sym typeface="Plus Jakarta Sans"/>
              </a:rPr>
            </a:br>
            <a:r>
              <a:rPr b="1" lang="en-US" sz="1200">
                <a:solidFill>
                  <a:srgbClr val="FFFFFF"/>
                </a:solidFill>
                <a:latin typeface="Plus Jakarta Sans"/>
                <a:ea typeface="Plus Jakarta Sans"/>
                <a:cs typeface="Plus Jakarta Sans"/>
                <a:sym typeface="Plus Jakarta Sans"/>
              </a:rPr>
              <a:t>related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Lewy body 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Vascular 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Frontotemporal 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is dementia</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Dementia symptoms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Dementia definition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Dementia stages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Short term memory loss</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91"/>
          <p:cNvGrpSpPr/>
          <p:nvPr/>
        </p:nvGrpSpPr>
        <p:grpSpPr>
          <a:xfrm>
            <a:off x="10219200" y="2637025"/>
            <a:ext cx="681600" cy="681600"/>
            <a:chOff x="10294125" y="1691525"/>
            <a:chExt cx="681600" cy="681600"/>
          </a:xfrm>
        </p:grpSpPr>
        <p:sp>
          <p:nvSpPr>
            <p:cNvPr id="906" name="Google Shape;906;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8" name="Google Shape;908;p91"/>
          <p:cNvSpPr txBox="1"/>
          <p:nvPr>
            <p:ph idx="2" type="body"/>
          </p:nvPr>
        </p:nvSpPr>
        <p:spPr>
          <a:xfrm>
            <a:off x="723900" y="1064850"/>
            <a:ext cx="8519100" cy="57153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The Truth Behind 5 Alzheimer’s Disease Myths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More than 6 million Americans likely have Alzheimer’s disease, and many more have witnessed its effects on loved ones. Still, it often remains shrouded in myth and mystery.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These falsehoods can increase stigma and make it harder for people with Alzheimer’s to get proper care. Here’s the truth behind five common myths.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1: There’s no difference between Alzheimer’s disease and dementia.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While the two terms are related, they don’t mean the same thing. Dementia refers to any memory or thinking problem that interferes with life and daily activities.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Alzheimer’s disease is a kind of dementia—the most common type. But there are many other types and causes of dementia. Getting a proper diagnosis is important, as some cases are reversible.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2: Alzheimer’s disease is a normal part of aging.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Aging does cause changes to your body and brain. Besides getting gray hair and wrinkles, some of your cognitive abilities shift. Multitasking might feel harder. You may temporarily forget where you put your car keys or the name of someone you just met. However, Alzheimer’s disease involves memory loss serious enough to affect daily life.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If someone you love is showing signs of forgetfulness,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this guide</a:t>
            </a:r>
            <a:r>
              <a:rPr i="1" lang="en-US" sz="1200">
                <a:solidFill>
                  <a:srgbClr val="000000"/>
                </a:solidFill>
                <a:latin typeface="Plus Jakarta Sans"/>
                <a:ea typeface="Plus Jakarta Sans"/>
                <a:cs typeface="Plus Jakarta Sans"/>
                <a:sym typeface="Plus Jakarta Sans"/>
              </a:rPr>
              <a:t> can help you understand what’s normal, what’s not, and what might come next.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3: Memory loss is the only symptom.</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Alzheimer’s can actually cause a range of symptoms, including: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39950" y="16915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5" name="Google Shape;915;p92"/>
          <p:cNvSpPr txBox="1"/>
          <p:nvPr>
            <p:ph idx="2" type="body"/>
          </p:nvPr>
        </p:nvSpPr>
        <p:spPr>
          <a:xfrm>
            <a:off x="723900" y="904625"/>
            <a:ext cx="9076500" cy="5725200"/>
          </a:xfrm>
          <a:prstGeom prst="rect">
            <a:avLst/>
          </a:prstGeom>
        </p:spPr>
        <p:txBody>
          <a:bodyPr anchorCtr="0" anchor="t" bIns="45700" lIns="0" spcFirstLastPara="1" rIns="91425" wrap="square" tIns="45700">
            <a:noAutofit/>
          </a:bodyPr>
          <a:lstStyle/>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Difficulties handling money or paying bills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Poor judgment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Repeating questions or forgetting new information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New challenges with familiar tasks at home or work</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Wandering or getting lost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Changes in behavior or personality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Losing things and not being able to find them</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These signs shouldn’t be ignored.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When symptoms start, answers matter. This test looks at key brain proteins that may point to Alzheimer’s disease.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to find out how it works and what it shows.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4: There is no treatment for Alzheimer’s disease.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It’s true that there’s no </a:t>
            </a:r>
            <a:r>
              <a:rPr i="1" lang="en-US" sz="1200">
                <a:solidFill>
                  <a:srgbClr val="000000"/>
                </a:solidFill>
                <a:latin typeface="Plus Jakarta Sans"/>
                <a:ea typeface="Plus Jakarta Sans"/>
                <a:cs typeface="Plus Jakarta Sans"/>
                <a:sym typeface="Plus Jakarta Sans"/>
              </a:rPr>
              <a:t>cure</a:t>
            </a:r>
            <a:r>
              <a:rPr lang="en-US" sz="1200">
                <a:solidFill>
                  <a:srgbClr val="000000"/>
                </a:solidFill>
                <a:latin typeface="Plus Jakarta Sans"/>
                <a:ea typeface="Plus Jakarta Sans"/>
                <a:cs typeface="Plus Jakarta Sans"/>
                <a:sym typeface="Plus Jakarta Sans"/>
              </a:rPr>
              <a:t> for Alzheimer’s disease right now. However, there are medicines and other treatments, plus coping strategies. These reduce symptoms, slow cognitive decline, and make life easier for people with the condition and their families.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5: There’s no way to prevent Alzheimer’s disease.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Health experts have identified several lifestyle factors and behaviors that can ward off Alzheimer’s disease and other dementias. Some steps you can take to improve brain health include: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Exercising regularly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Eating a healthy diet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Getting enough sleep</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Quitting smoking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Avoiding binge drinking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Science shows that what’s good for your body is also good for your brain. Read how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simple routines</a:t>
            </a:r>
            <a:r>
              <a:rPr i="1" lang="en-US" sz="1200">
                <a:solidFill>
                  <a:srgbClr val="000000"/>
                </a:solidFill>
                <a:latin typeface="Plus Jakarta Sans"/>
                <a:ea typeface="Plus Jakarta Sans"/>
                <a:cs typeface="Plus Jakarta Sans"/>
                <a:sym typeface="Plus Jakarta Sans"/>
              </a:rPr>
              <a:t> like socializing and staying active may protect memory over time.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6" name="Google Shape;916;p92"/>
          <p:cNvGrpSpPr/>
          <p:nvPr/>
        </p:nvGrpSpPr>
        <p:grpSpPr>
          <a:xfrm>
            <a:off x="10452625" y="241177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Memory</a:t>
            </a:r>
            <a:r>
              <a:rPr lang="en-US"/>
              <a:t> loss infographic</a:t>
            </a:r>
            <a:endParaRPr/>
          </a:p>
        </p:txBody>
      </p:sp>
      <p:sp>
        <p:nvSpPr>
          <p:cNvPr id="926" name="Google Shape;926;p93"/>
          <p:cNvSpPr txBox="1"/>
          <p:nvPr>
            <p:ph idx="1" type="body"/>
          </p:nvPr>
        </p:nvSpPr>
        <p:spPr>
          <a:xfrm>
            <a:off x="740675" y="147217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memory loss and dementia.</a:t>
            </a:r>
            <a:endParaRPr/>
          </a:p>
        </p:txBody>
      </p:sp>
      <p:pic>
        <p:nvPicPr>
          <p:cNvPr id="927" name="Google Shape;927;p93" title="memory info.png"/>
          <p:cNvPicPr preferRelativeResize="0"/>
          <p:nvPr>
            <p:ph idx="2" type="pic"/>
          </p:nvPr>
        </p:nvPicPr>
        <p:blipFill rotWithShape="1">
          <a:blip r:embed="rId3">
            <a:alphaModFix/>
          </a:blip>
          <a:srcRect b="0" l="367" r="367" t="0"/>
          <a:stretch/>
        </p:blipFill>
        <p:spPr>
          <a:xfrm>
            <a:off x="5976150" y="1872375"/>
            <a:ext cx="5027699" cy="3261902"/>
          </a:xfrm>
          <a:prstGeom prst="rect">
            <a:avLst/>
          </a:prstGeom>
        </p:spPr>
      </p:pic>
      <p:sp>
        <p:nvSpPr>
          <p:cNvPr id="928" name="Google Shape;928;p93"/>
          <p:cNvSpPr txBox="1"/>
          <p:nvPr>
            <p:ph idx="3" type="body"/>
          </p:nvPr>
        </p:nvSpPr>
        <p:spPr>
          <a:xfrm>
            <a:off x="740675" y="2538225"/>
            <a:ext cx="4762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6 Ways to Improve Your Memory</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8" name="Google Shape;938;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39" name="Google Shape;939;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0" name="Google Shape;940;p94"/>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1" name="Google Shape;941;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8" name="Google Shape;948;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49" name="Google Shape;949;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0" name="Google Shape;950;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1" name="Google Shape;951;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2" name="Google Shape;952;p95"/>
          <p:cNvGrpSpPr/>
          <p:nvPr/>
        </p:nvGrpSpPr>
        <p:grpSpPr>
          <a:xfrm>
            <a:off x="2370600" y="5227825"/>
            <a:ext cx="681600" cy="681600"/>
            <a:chOff x="10294125" y="2443000"/>
            <a:chExt cx="681600" cy="681600"/>
          </a:xfrm>
        </p:grpSpPr>
        <p:sp>
          <p:nvSpPr>
            <p:cNvPr id="953" name="Google Shape;953;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4" name="Google Shape;954;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5" name="Google Shape;955;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pic>
        <p:nvPicPr>
          <p:cNvPr id="961" name="Google Shape;961;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2" name="Google Shape;962;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3" name="Google Shape;963;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4" name="Google Shape;964;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5" name="Google Shape;965;p96"/>
          <p:cNvGrpSpPr/>
          <p:nvPr/>
        </p:nvGrpSpPr>
        <p:grpSpPr>
          <a:xfrm>
            <a:off x="2657375" y="3637800"/>
            <a:ext cx="681600" cy="681600"/>
            <a:chOff x="10294125" y="1691525"/>
            <a:chExt cx="681600" cy="681600"/>
          </a:xfrm>
        </p:grpSpPr>
        <p:sp>
          <p:nvSpPr>
            <p:cNvPr id="966" name="Google Shape;966;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7" name="Google Shape;967;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sp>
        <p:nvSpPr>
          <p:cNvPr id="973" name="Google Shape;973;p9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74" name="Google Shape;974;p9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5" name="Google Shape;975;p97"/>
          <p:cNvGraphicFramePr/>
          <p:nvPr/>
        </p:nvGraphicFramePr>
        <p:xfrm>
          <a:off x="781501" y="1764025"/>
          <a:ext cx="3000000" cy="3000000"/>
        </p:xfrm>
        <a:graphic>
          <a:graphicData uri="http://schemas.openxmlformats.org/drawingml/2006/table">
            <a:tbl>
              <a:tblPr>
                <a:noFill/>
                <a:tableStyleId>{392960FC-A7F5-4ADA-928B-280793C5D1F1}</a:tableStyleId>
              </a:tblPr>
              <a:tblGrid>
                <a:gridCol w="1767125"/>
                <a:gridCol w="3155375"/>
                <a:gridCol w="6302125"/>
              </a:tblGrid>
              <a:tr h="62425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912325">
                <a:tc>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Lower your risk</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Keep Your Mind and Body Active to Lower Your Risk for Alzheimer Disease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hlink"/>
                          </a:solidFill>
                          <a:latin typeface="Plus Jakarta Sans"/>
                          <a:ea typeface="Plus Jakarta Sans"/>
                          <a:cs typeface="Plus Jakarta Sans"/>
                          <a:sym typeface="Plus Jakarta Sans"/>
                          <a:hlinkClick r:id="rId3"/>
                        </a:rPr>
                        <a:t>https://schl41demo.staywellhealthlibrary.com/Search/88,p11158</a:t>
                      </a:r>
                      <a:r>
                        <a:rPr lang="en-US" sz="12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1232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Types of dementia</a:t>
                      </a:r>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Vascular Dementia</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chemeClr val="hlink"/>
                          </a:solidFill>
                          <a:latin typeface="Plus Jakarta Sans"/>
                          <a:ea typeface="Plus Jakarta Sans"/>
                          <a:cs typeface="Plus Jakarta Sans"/>
                          <a:sym typeface="Plus Jakarta Sans"/>
                          <a:hlinkClick r:id="rId4"/>
                        </a:rPr>
                        <a:t>https://schl41demo.staywellhealthlibrary.com/Search/134,78</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123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Dementia with Lewy Bodies (DLB)</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US" sz="1200" u="sng">
                          <a:solidFill>
                            <a:schemeClr val="hlink"/>
                          </a:solidFill>
                          <a:latin typeface="Plus Jakarta Sans"/>
                          <a:ea typeface="Plus Jakarta Sans"/>
                          <a:cs typeface="Plus Jakarta Sans"/>
                          <a:sym typeface="Plus Jakarta Sans"/>
                          <a:hlinkClick r:id="rId5"/>
                        </a:rPr>
                        <a:t>https://schl41demo.staywellhealthlibrary.com/Search/134,76</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123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Frontotemporal Dementia</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chemeClr val="hlink"/>
                          </a:solidFill>
                          <a:latin typeface="Plus Jakarta Sans"/>
                          <a:ea typeface="Plus Jakarta Sans"/>
                          <a:cs typeface="Plus Jakarta Sans"/>
                          <a:sym typeface="Plus Jakarta Sans"/>
                          <a:hlinkClick r:id="rId6"/>
                        </a:rPr>
                        <a:t>https://schl41demo.staywellhealthlibrary.com/Search/134,77</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976" name="Google Shape;976;p97"/>
          <p:cNvSpPr txBox="1"/>
          <p:nvPr/>
        </p:nvSpPr>
        <p:spPr>
          <a:xfrm>
            <a:off x="6861025" y="647130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US" sz="1100" u="sng">
                <a:solidFill>
                  <a:schemeClr val="hlink"/>
                </a:solidFill>
                <a:hlinkClick r:id="rId7"/>
              </a:rPr>
              <a:t>https://schl41demo.staywellhealthlibrary.com/Search/160,20</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83" name="Google Shape;983;p98"/>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84" name="Google Shape;984;p98"/>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Memory Loss and Dementia</a:t>
            </a:r>
            <a:endParaRPr/>
          </a:p>
        </p:txBody>
      </p:sp>
      <p:sp>
        <p:nvSpPr>
          <p:cNvPr id="985" name="Google Shape;985;p98"/>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Jun</a:t>
            </a:r>
            <a:endParaRPr/>
          </a:p>
        </p:txBody>
      </p:sp>
      <p:sp>
        <p:nvSpPr>
          <p:cNvPr id="986" name="Google Shape;986;p98"/>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Jul</a:t>
            </a:r>
            <a:endParaRPr/>
          </a:p>
        </p:txBody>
      </p:sp>
      <p:sp>
        <p:nvSpPr>
          <p:cNvPr id="987" name="Google Shape;987;p98"/>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Aug</a:t>
            </a:r>
            <a:endParaRPr/>
          </a:p>
        </p:txBody>
      </p:sp>
      <p:sp>
        <p:nvSpPr>
          <p:cNvPr id="988" name="Google Shape;988;p98"/>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Skin</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9" name="Google Shape;989;p98"/>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Vision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9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96" name="Google Shape;996;p9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7" name="Google Shape;997;p9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8" name="Google Shape;998;p99"/>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9" name="Google Shape;999;p99"/>
          <p:cNvGrpSpPr/>
          <p:nvPr/>
        </p:nvGrpSpPr>
        <p:grpSpPr>
          <a:xfrm>
            <a:off x="9827386" y="1055500"/>
            <a:ext cx="612622" cy="612000"/>
            <a:chOff x="10134200" y="974025"/>
            <a:chExt cx="681600" cy="612000"/>
          </a:xfrm>
        </p:grpSpPr>
        <p:sp>
          <p:nvSpPr>
            <p:cNvPr id="1000" name="Google Shape;1000;p9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01" name="Google Shape;1001;p9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002" name="Google Shape;1002;p9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003" name="Google Shape;1003;p99"/>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1004" name="Google Shape;1004;p99"/>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005" name="Google Shape;1005;p99"/>
          <p:cNvGraphicFramePr/>
          <p:nvPr/>
        </p:nvGraphicFramePr>
        <p:xfrm>
          <a:off x="7463850" y="3142450"/>
          <a:ext cx="3000000" cy="3000000"/>
        </p:xfrm>
        <a:graphic>
          <a:graphicData uri="http://schemas.openxmlformats.org/drawingml/2006/table">
            <a:tbl>
              <a:tblPr>
                <a:noFill/>
                <a:tableStyleId>{B892582F-0597-49CF-94AF-329B0A55B20E}</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MEemory Loss Screen.png"/>
          <p:cNvPicPr preferRelativeResize="0"/>
          <p:nvPr>
            <p:ph idx="2" type="pic"/>
          </p:nvPr>
        </p:nvPicPr>
        <p:blipFill rotWithShape="1">
          <a:blip r:embed="rId3">
            <a:alphaModFix/>
          </a:blip>
          <a:srcRect b="485" l="0" r="0" t="495"/>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memory loss and dementia.</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lnSpcReduction="20000"/>
          </a:bodyPr>
          <a:lstStyle/>
          <a:p>
            <a:pPr indent="0" lvl="0" marL="0" rtl="0" algn="ctr">
              <a:spcBef>
                <a:spcPts val="0"/>
              </a:spcBef>
              <a:spcAft>
                <a:spcPts val="0"/>
              </a:spcAft>
              <a:buNone/>
            </a:pPr>
            <a:r>
              <a:rPr lang="en-US" sz="1300"/>
              <a:t>Our search strategist identified the most-searched memory loss and dementia-related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Memory Loss and Dementia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463850" y="3142450"/>
          <a:ext cx="3000000" cy="3000000"/>
        </p:xfrm>
        <a:graphic>
          <a:graphicData uri="http://schemas.openxmlformats.org/drawingml/2006/table">
            <a:tbl>
              <a:tblPr>
                <a:noFill/>
                <a:tableStyleId>{B892582F-0597-49CF-94AF-329B0A55B20E}</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Know the signs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{392960FC-A7F5-4ADA-928B-280793C5D1F1}</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Alzheimer’s isn’t a normal part of getting older—it’s a disease that affects how the brain works. The earlier it’s spotted, the more support and options you have. Click here to learn more.</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https://schl41demo.staywellhealthlibrary.com/Search/85,P00772</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https://schl41demo.staywellhealthlibrary.com/spanish/Search/85,P03865</a:t>
                      </a:r>
                      <a:r>
                        <a:rPr lang="en-US" sz="1100" u="sng">
                          <a:solidFill>
                            <a:srgbClr val="132D77"/>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Dementia doesn’t wait for retirement. When memory loss starts in your 30s, 40s, or 50s, it could be early-onset Alzheimer’s disease. Here are the signs everyone should know.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https://schl41demo.staywellhealthlibrary.com/Search/134,63</a:t>
                      </a:r>
                      <a:r>
                        <a:rPr lang="en-US" sz="1100" u="sng">
                          <a:solidFill>
                            <a:srgbClr val="132D77"/>
                          </a:solidFill>
                          <a:latin typeface="Plus Jakarta Sans"/>
                          <a:ea typeface="Plus Jakarta Sans"/>
                          <a:cs typeface="Plus Jakarta Sans"/>
                          <a:sym typeface="Plus Jakarta Sans"/>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We all forget things sometimes … but not all memory lapses are created equal. This article can help you tell the difference between everyday forgetfulness and something more.</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https://schl41demo.staywellhealthlibrary.com/Search/88,p12306</a:t>
                      </a:r>
                      <a:r>
                        <a:rPr lang="en-US" sz="1100" u="sng">
                          <a:solidFill>
                            <a:srgbClr val="132D77"/>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doctor talking to a person&#10;&#10;AI-generated content may be incorrect." id="838" name="Google Shape;838;p86"/>
          <p:cNvPicPr preferRelativeResize="0"/>
          <p:nvPr/>
        </p:nvPicPr>
        <p:blipFill>
          <a:blip r:embed="rId8">
            <a:alphaModFix/>
          </a:blip>
          <a:stretch>
            <a:fillRect/>
          </a:stretch>
        </p:blipFill>
        <p:spPr>
          <a:xfrm>
            <a:off x="8032960" y="1373525"/>
            <a:ext cx="1883290" cy="1262100"/>
          </a:xfrm>
          <a:prstGeom prst="rect">
            <a:avLst/>
          </a:prstGeom>
          <a:noFill/>
          <a:ln>
            <a:noFill/>
          </a:ln>
        </p:spPr>
      </p:pic>
      <p:pic>
        <p:nvPicPr>
          <p:cNvPr descr="A person looking at sticky notes on a glass wall&#10;&#10;AI-generated content may be incorrect." id="839" name="Google Shape;839;p86"/>
          <p:cNvPicPr preferRelativeResize="0"/>
          <p:nvPr/>
        </p:nvPicPr>
        <p:blipFill>
          <a:blip r:embed="rId9">
            <a:alphaModFix/>
          </a:blip>
          <a:stretch>
            <a:fillRect/>
          </a:stretch>
        </p:blipFill>
        <p:spPr>
          <a:xfrm>
            <a:off x="8032950" y="3259025"/>
            <a:ext cx="1883300" cy="983688"/>
          </a:xfrm>
          <a:prstGeom prst="rect">
            <a:avLst/>
          </a:prstGeom>
          <a:noFill/>
          <a:ln>
            <a:noFill/>
          </a:ln>
        </p:spPr>
      </p:pic>
      <p:pic>
        <p:nvPicPr>
          <p:cNvPr descr="grandparent and grandson enjoying a moment in a homebuilt fort tent - grandparent reading to child stock pictures, royalty-free photos &amp; images" id="840" name="Google Shape;840;p86"/>
          <p:cNvPicPr preferRelativeResize="0"/>
          <p:nvPr/>
        </p:nvPicPr>
        <p:blipFill>
          <a:blip r:embed="rId10">
            <a:alphaModFix/>
          </a:blip>
          <a:stretch>
            <a:fillRect/>
          </a:stretch>
        </p:blipFill>
        <p:spPr>
          <a:xfrm>
            <a:off x="8020970" y="4787975"/>
            <a:ext cx="1895280" cy="1262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{392960FC-A7F5-4ADA-928B-280793C5D1F1}</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brain may only weigh 3 pounds, but it powers everything you do. This visual guide walks you through each part of the brain and how it works.</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https://schl41demo.staywellhealthlibrary.com/Search/85,P00773</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https://schl41demo.staywellhealthlibrary.com/spanish/Search/85,P03866</a:t>
                      </a:r>
                      <a:r>
                        <a:rPr lang="en-US" sz="1100" u="sng">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Whether you’re learning for yourself or someone you love, knowing the basics of Alzheimer’s matters. Ten questions, a lot more clarity—take the quiz now.</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https://schl41demo.staywellhealthlibrary.com/Search/40,AlzheimerQuiz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Want to give your brain a workout? Take this short quiz to learn more about what affects memory for better or for worse.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https://schl41demo.staywellhealthlibrary.com/Search/40,MemoryQuiz</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Tools for understanding</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light bulb with a brain inside&#10;&#10;AI-generated content may be incorrect." id="853" name="Google Shape;853;p87"/>
          <p:cNvPicPr preferRelativeResize="0"/>
          <p:nvPr/>
        </p:nvPicPr>
        <p:blipFill>
          <a:blip r:embed="rId8">
            <a:alphaModFix/>
          </a:blip>
          <a:stretch>
            <a:fillRect/>
          </a:stretch>
        </p:blipFill>
        <p:spPr>
          <a:xfrm>
            <a:off x="8225700" y="1373550"/>
            <a:ext cx="1560625" cy="1573950"/>
          </a:xfrm>
          <a:prstGeom prst="rect">
            <a:avLst/>
          </a:prstGeom>
          <a:noFill/>
          <a:ln>
            <a:noFill/>
          </a:ln>
        </p:spPr>
      </p:pic>
      <p:pic>
        <p:nvPicPr>
          <p:cNvPr descr="A group of people walking together&#10;&#10;AI-generated content may be incorrect." id="854" name="Google Shape;854;p87"/>
          <p:cNvPicPr preferRelativeResize="0"/>
          <p:nvPr/>
        </p:nvPicPr>
        <p:blipFill>
          <a:blip r:embed="rId9">
            <a:alphaModFix/>
          </a:blip>
          <a:stretch>
            <a:fillRect/>
          </a:stretch>
        </p:blipFill>
        <p:spPr>
          <a:xfrm>
            <a:off x="8069000" y="3284400"/>
            <a:ext cx="1717325" cy="1150825"/>
          </a:xfrm>
          <a:prstGeom prst="rect">
            <a:avLst/>
          </a:prstGeom>
          <a:noFill/>
          <a:ln>
            <a:noFill/>
          </a:ln>
        </p:spPr>
      </p:pic>
      <p:pic>
        <p:nvPicPr>
          <p:cNvPr descr="An old person writing on a book with a dog&#10;&#10;AI-generated content may be incorrect." id="855" name="Google Shape;855;p87"/>
          <p:cNvPicPr preferRelativeResize="0"/>
          <p:nvPr/>
        </p:nvPicPr>
        <p:blipFill>
          <a:blip r:embed="rId10">
            <a:alphaModFix/>
          </a:blip>
          <a:stretch>
            <a:fillRect/>
          </a:stretch>
        </p:blipFill>
        <p:spPr>
          <a:xfrm>
            <a:off x="8064850" y="4879575"/>
            <a:ext cx="1717325" cy="113157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{392960FC-A7F5-4ADA-928B-280793C5D1F1}</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Caring for someone with Alzheimer’s starts with understanding the disease. From symptoms to treatment to daily care, this article covers the basics—and what caregivers need to know.</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https://schl41demo.staywellhealthlibrary.com/Search/134,62</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Food is comfort, connection, and care. But for people with Alzheimer’s, mealtimes may come with new challenges. Here are simple ways to make healthy eating easier and more enjoyable</a:t>
                      </a:r>
                      <a:r>
                        <a:rPr lang="en-US" sz="1200">
                          <a:latin typeface="Times New Roman"/>
                          <a:ea typeface="Times New Roman"/>
                          <a:cs typeface="Times New Roman"/>
                          <a:sym typeface="Times New Roman"/>
                        </a:rPr>
                        <a: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https://schl41demo.staywellhealthlibrary.com/Search/134,644</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As Alzheimer’s changes the brain, it also changes needs and routines. Understanding each stage helps families plan ahead—and find support when they need it most.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https://schl41demo.staywellhealthlibrary.com/Search/134,64</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Care and daily life</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4" name="Google Shape;864;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erson pushing a person in a wheelchair&#10;&#10;AI-generated content may be incorrect." id="868" name="Google Shape;868;p88"/>
          <p:cNvPicPr preferRelativeResize="0"/>
          <p:nvPr/>
        </p:nvPicPr>
        <p:blipFill>
          <a:blip r:embed="rId7">
            <a:alphaModFix/>
          </a:blip>
          <a:stretch>
            <a:fillRect/>
          </a:stretch>
        </p:blipFill>
        <p:spPr>
          <a:xfrm>
            <a:off x="8033366" y="1363775"/>
            <a:ext cx="1900459" cy="1262100"/>
          </a:xfrm>
          <a:prstGeom prst="rect">
            <a:avLst/>
          </a:prstGeom>
          <a:noFill/>
          <a:ln>
            <a:noFill/>
          </a:ln>
        </p:spPr>
      </p:pic>
      <p:pic>
        <p:nvPicPr>
          <p:cNvPr descr="Two people cooking&#10;&#10;AI-generated content may be incorrect." id="869" name="Google Shape;869;p88"/>
          <p:cNvPicPr preferRelativeResize="0"/>
          <p:nvPr/>
        </p:nvPicPr>
        <p:blipFill>
          <a:blip r:embed="rId8">
            <a:alphaModFix/>
          </a:blip>
          <a:stretch>
            <a:fillRect/>
          </a:stretch>
        </p:blipFill>
        <p:spPr>
          <a:xfrm>
            <a:off x="8033375" y="3092925"/>
            <a:ext cx="1900450" cy="1263701"/>
          </a:xfrm>
          <a:prstGeom prst="rect">
            <a:avLst/>
          </a:prstGeom>
          <a:noFill/>
          <a:ln>
            <a:noFill/>
          </a:ln>
        </p:spPr>
      </p:pic>
      <p:pic>
        <p:nvPicPr>
          <p:cNvPr descr="Senior adults with their adult children" id="870" name="Google Shape;870;p88"/>
          <p:cNvPicPr preferRelativeResize="0"/>
          <p:nvPr/>
        </p:nvPicPr>
        <p:blipFill>
          <a:blip r:embed="rId9">
            <a:alphaModFix/>
          </a:blip>
          <a:stretch>
            <a:fillRect/>
          </a:stretch>
        </p:blipFill>
        <p:spPr>
          <a:xfrm>
            <a:off x="8033375" y="4823675"/>
            <a:ext cx="1900450" cy="1265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414288" y="647538"/>
          <a:ext cx="3000000" cy="3000000"/>
        </p:xfrm>
        <a:graphic>
          <a:graphicData uri="http://schemas.openxmlformats.org/drawingml/2006/table">
            <a:tbl>
              <a:tblPr>
                <a:noFill/>
                <a:tableStyleId>{392960FC-A7F5-4ADA-928B-280793C5D1F1}</a:tableStyleId>
              </a:tblPr>
              <a:tblGrid>
                <a:gridCol w="3964725"/>
                <a:gridCol w="3530425"/>
                <a:gridCol w="2103500"/>
              </a:tblGrid>
              <a:tr h="6542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332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Memory loss is one sign of Alzheimer’s, but it’s not the only one. From confusion with time to trouble with words, this article outlines eight symptoms that may be easy to miss.</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https://schl41demo.staywellhealthlibrary.com/Search/88,p12399</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332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stronger heart. A sharper mind. New research shows that lowering your blood pressure could also cut your risk for dementia. Start with this powerful four-step plan.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https://schl41demo.staywellhealthlibrary.com/Search/88,p12382</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77" name="Google Shape;87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Did you know?</a:t>
            </a:r>
            <a:endParaRPr/>
          </a:p>
        </p:txBody>
      </p:sp>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52600" y="2730513"/>
            <a:ext cx="681600" cy="681600"/>
            <a:chOff x="10294125" y="1691525"/>
            <a:chExt cx="681600" cy="681600"/>
          </a:xfrm>
        </p:grpSpPr>
        <p:sp>
          <p:nvSpPr>
            <p:cNvPr id="881" name="Google Shape;88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5">
              <a:alphaModFix/>
            </a:blip>
            <a:stretch>
              <a:fillRect/>
            </a:stretch>
          </p:blipFill>
          <p:spPr>
            <a:xfrm>
              <a:off x="10419913" y="1813734"/>
              <a:ext cx="430025" cy="437175"/>
            </a:xfrm>
            <a:prstGeom prst="rect">
              <a:avLst/>
            </a:prstGeom>
            <a:noFill/>
            <a:ln>
              <a:noFill/>
            </a:ln>
          </p:spPr>
        </p:pic>
      </p:grpSp>
      <p:pic>
        <p:nvPicPr>
          <p:cNvPr descr="A person and person standing together&#10;&#10;AI-generated content may be incorrect." id="883" name="Google Shape;883;p89"/>
          <p:cNvPicPr preferRelativeResize="0"/>
          <p:nvPr/>
        </p:nvPicPr>
        <p:blipFill>
          <a:blip r:embed="rId6">
            <a:alphaModFix/>
          </a:blip>
          <a:stretch>
            <a:fillRect/>
          </a:stretch>
        </p:blipFill>
        <p:spPr>
          <a:xfrm>
            <a:off x="8004939" y="1842500"/>
            <a:ext cx="1891536" cy="1249500"/>
          </a:xfrm>
          <a:prstGeom prst="rect">
            <a:avLst/>
          </a:prstGeom>
          <a:noFill/>
          <a:ln>
            <a:noFill/>
          </a:ln>
        </p:spPr>
      </p:pic>
      <p:pic>
        <p:nvPicPr>
          <p:cNvPr descr="A paper cut out of a head with a heart attached to it&#10;&#10;AI-generated content may be incorrect." id="884" name="Google Shape;884;p89"/>
          <p:cNvPicPr preferRelativeResize="0"/>
          <p:nvPr/>
        </p:nvPicPr>
        <p:blipFill>
          <a:blip r:embed="rId7">
            <a:alphaModFix/>
          </a:blip>
          <a:stretch>
            <a:fillRect/>
          </a:stretch>
        </p:blipFill>
        <p:spPr>
          <a:xfrm>
            <a:off x="8004950" y="4141438"/>
            <a:ext cx="1891525" cy="126462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