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y="6858000" cx="12192000"/>
  <p:notesSz cx="6858000" cy="9144000"/>
  <p:embeddedFontLst>
    <p:embeddedFont>
      <p:font typeface="Plus Jakarta Sans ExtraBold"/>
      <p:bold r:id="rId31"/>
      <p:boldItalic r:id="rId32"/>
    </p:embeddedFont>
    <p:embeddedFont>
      <p:font typeface="Plus Jakarta Sans"/>
      <p:regular r:id="rId33"/>
      <p:bold r:id="rId34"/>
      <p:italic r:id="rId35"/>
      <p:boldItalic r:id="rId36"/>
    </p:embeddedFont>
    <p:embeddedFont>
      <p:font typeface="Montserrat Black"/>
      <p:bold r:id="rId37"/>
      <p:boldItalic r:id="rId38"/>
    </p:embeddedFont>
    <p:embeddedFont>
      <p:font typeface="Plus Jakarta Sans SemiBold"/>
      <p:regular r:id="rId39"/>
      <p:bold r:id="rId40"/>
      <p:italic r:id="rId41"/>
      <p:boldItalic r:id="rId42"/>
    </p:embeddedFont>
    <p:embeddedFont>
      <p:font typeface="Plus Jakarta Sans Medium"/>
      <p:regular r:id="rId43"/>
      <p:bold r:id="rId44"/>
      <p:italic r:id="rId45"/>
      <p:boldItalic r:id="rId46"/>
    </p:embeddedFont>
    <p:embeddedFont>
      <p:font typeface="Plus Jakarta Sans Light"/>
      <p:regular r:id="rId47"/>
      <p:bold r:id="rId48"/>
      <p:italic r:id="rId49"/>
      <p:boldItalic r:id="rId50"/>
    </p:embeddedFont>
    <p:embeddedFont>
      <p:font typeface="DM Serif Display"/>
      <p:regular r:id="rId51"/>
      <p:italic r:id="rId52"/>
    </p:embeddedFont>
    <p:embeddedFont>
      <p:font typeface="Century Gothic"/>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BBD786E-AFED-4A75-830C-B542FC0D7C18}">
  <a:tblStyle styleId="{0BBD786E-AFED-4A75-830C-B542FC0D7C18}"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fntdata"/><Relationship Id="rId42" Type="http://schemas.openxmlformats.org/officeDocument/2006/relationships/font" Target="fonts/PlusJakartaSansSemiBold-boldItalic.fntdata"/><Relationship Id="rId41" Type="http://schemas.openxmlformats.org/officeDocument/2006/relationships/font" Target="fonts/PlusJakartaSansSemiBold-italic.fntdata"/><Relationship Id="rId44" Type="http://schemas.openxmlformats.org/officeDocument/2006/relationships/font" Target="fonts/PlusJakartaSansMedium-bold.fntdata"/><Relationship Id="rId43" Type="http://schemas.openxmlformats.org/officeDocument/2006/relationships/font" Target="fonts/PlusJakartaSansMedium-regular.fntdata"/><Relationship Id="rId46" Type="http://schemas.openxmlformats.org/officeDocument/2006/relationships/font" Target="fonts/PlusJakartaSansMedium-boldItalic.fntdata"/><Relationship Id="rId45" Type="http://schemas.openxmlformats.org/officeDocument/2006/relationships/font" Target="fonts/PlusJakartaSansMedium-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bold.fntdata"/><Relationship Id="rId47" Type="http://schemas.openxmlformats.org/officeDocument/2006/relationships/font" Target="fonts/PlusJakartaSansLight-regular.fntdata"/><Relationship Id="rId49" Type="http://schemas.openxmlformats.org/officeDocument/2006/relationships/font" Target="fonts/PlusJakartaSansLight-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ExtraBold-bold.fntdata"/><Relationship Id="rId30" Type="http://schemas.openxmlformats.org/officeDocument/2006/relationships/slide" Target="slides/slide23.xml"/><Relationship Id="rId33" Type="http://schemas.openxmlformats.org/officeDocument/2006/relationships/font" Target="fonts/PlusJakartaSans-regular.fntdata"/><Relationship Id="rId32" Type="http://schemas.openxmlformats.org/officeDocument/2006/relationships/font" Target="fonts/PlusJakartaSansExtraBold-boldItalic.fntdata"/><Relationship Id="rId35" Type="http://schemas.openxmlformats.org/officeDocument/2006/relationships/font" Target="fonts/PlusJakartaSans-italic.fntdata"/><Relationship Id="rId34" Type="http://schemas.openxmlformats.org/officeDocument/2006/relationships/font" Target="fonts/PlusJakartaSans-bold.fntdata"/><Relationship Id="rId37" Type="http://schemas.openxmlformats.org/officeDocument/2006/relationships/font" Target="fonts/MontserratBlack-bold.fntdata"/><Relationship Id="rId36" Type="http://schemas.openxmlformats.org/officeDocument/2006/relationships/font" Target="fonts/PlusJakartaSans-boldItalic.fntdata"/><Relationship Id="rId39" Type="http://schemas.openxmlformats.org/officeDocument/2006/relationships/font" Target="fonts/PlusJakartaSansSemiBold-regular.fntdata"/><Relationship Id="rId38" Type="http://schemas.openxmlformats.org/officeDocument/2006/relationships/font" Target="fonts/MontserratBlack-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DMSerifDisplay-regular.fntdata"/><Relationship Id="rId50" Type="http://schemas.openxmlformats.org/officeDocument/2006/relationships/font" Target="fonts/PlusJakartaSansLight-boldItalic.fntdata"/><Relationship Id="rId53" Type="http://schemas.openxmlformats.org/officeDocument/2006/relationships/font" Target="fonts/CenturyGothic-regular.fntdata"/><Relationship Id="rId52" Type="http://schemas.openxmlformats.org/officeDocument/2006/relationships/font" Target="fonts/DMSerifDisplay-italic.fntdata"/><Relationship Id="rId11" Type="http://schemas.openxmlformats.org/officeDocument/2006/relationships/slide" Target="slides/slide4.xml"/><Relationship Id="rId55" Type="http://schemas.openxmlformats.org/officeDocument/2006/relationships/font" Target="fonts/CenturyGothic-italic.fntdata"/><Relationship Id="rId10" Type="http://schemas.openxmlformats.org/officeDocument/2006/relationships/slide" Target="slides/slide3.xml"/><Relationship Id="rId54" Type="http://schemas.openxmlformats.org/officeDocument/2006/relationships/font" Target="fonts/CenturyGothic-bold.fntdata"/><Relationship Id="rId13" Type="http://schemas.openxmlformats.org/officeDocument/2006/relationships/slide" Target="slides/slide6.xml"/><Relationship Id="rId12" Type="http://schemas.openxmlformats.org/officeDocument/2006/relationships/slide" Target="slides/slide5.xml"/><Relationship Id="rId56" Type="http://schemas.openxmlformats.org/officeDocument/2006/relationships/font" Target="fonts/CenturyGothic-bold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58347fa92_0_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8" name="Google Shape;888;g2258347fa92_0_3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9" name="Google Shape;889;g2258347fa92_0_3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1" name="Shape 901"/>
        <p:cNvGrpSpPr/>
        <p:nvPr/>
      </p:nvGrpSpPr>
      <p:grpSpPr>
        <a:xfrm>
          <a:off x="0" y="0"/>
          <a:ext cx="0" cy="0"/>
          <a:chOff x="0" y="0"/>
          <a:chExt cx="0" cy="0"/>
        </a:xfrm>
      </p:grpSpPr>
      <p:sp>
        <p:nvSpPr>
          <p:cNvPr id="902" name="Google Shape;902;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3" name="Google Shape;903;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04" name="Google Shape;904;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5" name="Google Shape;915;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6" name="Google Shape;916;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5" name="Shape 925"/>
        <p:cNvGrpSpPr/>
        <p:nvPr/>
      </p:nvGrpSpPr>
      <p:grpSpPr>
        <a:xfrm>
          <a:off x="0" y="0"/>
          <a:ext cx="0" cy="0"/>
          <a:chOff x="0" y="0"/>
          <a:chExt cx="0" cy="0"/>
        </a:xfrm>
      </p:grpSpPr>
      <p:sp>
        <p:nvSpPr>
          <p:cNvPr id="926" name="Google Shape;926;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7" name="Google Shape;927;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8" name="Google Shape;928;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8" name="Google Shape;938;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39" name="Google Shape;939;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0" name="Shape 950"/>
        <p:cNvGrpSpPr/>
        <p:nvPr/>
      </p:nvGrpSpPr>
      <p:grpSpPr>
        <a:xfrm>
          <a:off x="0" y="0"/>
          <a:ext cx="0" cy="0"/>
          <a:chOff x="0" y="0"/>
          <a:chExt cx="0" cy="0"/>
        </a:xfrm>
      </p:grpSpPr>
      <p:sp>
        <p:nvSpPr>
          <p:cNvPr id="951" name="Google Shape;951;g22dbd14cc83_0_22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2" name="Google Shape;952;g22dbd14cc83_0_22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3" name="Google Shape;953;g22dbd14cc83_0_22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1" name="Google Shape;96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62" name="Google Shape;96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2" name="Shape 972"/>
        <p:cNvGrpSpPr/>
        <p:nvPr/>
      </p:nvGrpSpPr>
      <p:grpSpPr>
        <a:xfrm>
          <a:off x="0" y="0"/>
          <a:ext cx="0" cy="0"/>
          <a:chOff x="0" y="0"/>
          <a:chExt cx="0" cy="0"/>
        </a:xfrm>
      </p:grpSpPr>
      <p:sp>
        <p:nvSpPr>
          <p:cNvPr id="973" name="Google Shape;973;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4" name="Google Shape;974;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5" name="Google Shape;975;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8" name="Google Shape;988;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9" name="Google Shape;989;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8" name="Shape 998"/>
        <p:cNvGrpSpPr/>
        <p:nvPr/>
      </p:nvGrpSpPr>
      <p:grpSpPr>
        <a:xfrm>
          <a:off x="0" y="0"/>
          <a:ext cx="0" cy="0"/>
          <a:chOff x="0" y="0"/>
          <a:chExt cx="0" cy="0"/>
        </a:xfrm>
      </p:grpSpPr>
      <p:sp>
        <p:nvSpPr>
          <p:cNvPr id="999" name="Google Shape;999;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0" name="Google Shape;1000;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1" name="Google Shape;1001;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2dbd14cc83_0_182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2dbd14cc83_0_182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2dbd14cc83_0_182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6" name="Shape 1006"/>
        <p:cNvGrpSpPr/>
        <p:nvPr/>
      </p:nvGrpSpPr>
      <p:grpSpPr>
        <a:xfrm>
          <a:off x="0" y="0"/>
          <a:ext cx="0" cy="0"/>
          <a:chOff x="0" y="0"/>
          <a:chExt cx="0" cy="0"/>
        </a:xfrm>
      </p:grpSpPr>
      <p:sp>
        <p:nvSpPr>
          <p:cNvPr id="1007" name="Google Shape;1007;g22e1a64b9b3_5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8" name="Google Shape;1008;g22e1a64b9b3_5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9" name="Google Shape;1009;g22e1a64b9b3_5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2e1a64b9b3_5_6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2e1a64b9b3_5_6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7" name="Google Shape;1017;g22e1a64b9b3_5_6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2" name="Shape 1022"/>
        <p:cNvGrpSpPr/>
        <p:nvPr/>
      </p:nvGrpSpPr>
      <p:grpSpPr>
        <a:xfrm>
          <a:off x="0" y="0"/>
          <a:ext cx="0" cy="0"/>
          <a:chOff x="0" y="0"/>
          <a:chExt cx="0" cy="0"/>
        </a:xfrm>
      </p:grpSpPr>
      <p:sp>
        <p:nvSpPr>
          <p:cNvPr id="1023" name="Google Shape;1023;g22e1a64b9b3_5_8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4" name="Google Shape;1024;g22e1a64b9b3_5_8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5" name="Google Shape;1025;g22e1a64b9b3_5_8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0" name="Shape 1030"/>
        <p:cNvGrpSpPr/>
        <p:nvPr/>
      </p:nvGrpSpPr>
      <p:grpSpPr>
        <a:xfrm>
          <a:off x="0" y="0"/>
          <a:ext cx="0" cy="0"/>
          <a:chOff x="0" y="0"/>
          <a:chExt cx="0" cy="0"/>
        </a:xfrm>
      </p:grpSpPr>
      <p:sp>
        <p:nvSpPr>
          <p:cNvPr id="1031" name="Google Shape;1031;g23ba192d112_0_11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2" name="Google Shape;1032;g23ba192d112_0_117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33" name="Google Shape;1033;g23ba192d112_0_117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6" name="Google Shape;786;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0" name="Shape 800"/>
        <p:cNvGrpSpPr/>
        <p:nvPr/>
      </p:nvGrpSpPr>
      <p:grpSpPr>
        <a:xfrm>
          <a:off x="0" y="0"/>
          <a:ext cx="0" cy="0"/>
          <a:chOff x="0" y="0"/>
          <a:chExt cx="0" cy="0"/>
        </a:xfrm>
      </p:grpSpPr>
      <p:sp>
        <p:nvSpPr>
          <p:cNvPr id="801" name="Google Shape;801;g23ba192d112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2" name="Google Shape;802;g23ba192d112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3" name="Google Shape;803;g23ba192d112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8" name="Google Shape;818;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9" name="Google Shape;819;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8" name="Shape 828"/>
        <p:cNvGrpSpPr/>
        <p:nvPr/>
      </p:nvGrpSpPr>
      <p:grpSpPr>
        <a:xfrm>
          <a:off x="0" y="0"/>
          <a:ext cx="0" cy="0"/>
          <a:chOff x="0" y="0"/>
          <a:chExt cx="0" cy="0"/>
        </a:xfrm>
      </p:grpSpPr>
      <p:sp>
        <p:nvSpPr>
          <p:cNvPr id="829" name="Google Shape;829;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30" name="Google Shape;830;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31" name="Google Shape;831;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5" name="Google Shape;845;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2258347fa92_0_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2258347fa92_0_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0" name="Google Shape;860;g2258347fa92_0_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2414110e700_0_1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4" name="Google Shape;874;g2414110e700_0_1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5" name="Google Shape;875;g2414110e700_0_1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6.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6.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7.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3.png"/><Relationship Id="rId2" Type="http://schemas.openxmlformats.org/officeDocument/2006/relationships/image" Target="../media/image7.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png"/><Relationship Id="rId4" Type="http://schemas.openxmlformats.org/officeDocument/2006/relationships/image" Target="../media/image3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hyperlink" Target="https://schl41demo.staywellhealthlibrary.com/YourFamily/Men/SexualHealth/88,p11056" TargetMode="External"/><Relationship Id="rId9" Type="http://schemas.openxmlformats.org/officeDocument/2006/relationships/image" Target="../media/image49.jpg"/><Relationship Id="rId5" Type="http://schemas.openxmlformats.org/officeDocument/2006/relationships/hyperlink" Target="https://schl41demo.staywellhealthlibrary.com/YourFamily/Men/SexualHealth/1,1551" TargetMode="External"/><Relationship Id="rId6" Type="http://schemas.openxmlformats.org/officeDocument/2006/relationships/hyperlink" Target="https://schl41demo.staywellhealthlibrary.com/YourFamily/Men/GoodHealth/1,1789" TargetMode="External"/><Relationship Id="rId7" Type="http://schemas.openxmlformats.org/officeDocument/2006/relationships/image" Target="../media/image43.jpg"/><Relationship Id="rId8" Type="http://schemas.openxmlformats.org/officeDocument/2006/relationships/image" Target="../media/image3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1.xml"/><Relationship Id="rId3" Type="http://schemas.openxmlformats.org/officeDocument/2006/relationships/image" Target="../media/image3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YourFamily/Men/85,P00935" TargetMode="External"/><Relationship Id="rId4" Type="http://schemas.openxmlformats.org/officeDocument/2006/relationships/hyperlink" Target="https://schl41demo.staywellhealthlibrary.com/spanish/DiseasesConditions/Adult/Men/85,P04032" TargetMode="External"/><Relationship Id="rId5"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schl41demo.staywellhealthlibrary.com/YourFamily/Men/Tools/40,DoctorPatientCommuniQuiz" TargetMode="External"/><Relationship Id="rId4" Type="http://schemas.openxmlformats.org/officeDocument/2006/relationships/hyperlink" Target="https://schl41demo.staywellhealthlibrary.com/YourFamily/Men/1,1249" TargetMode="External"/><Relationship Id="rId5"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2.jpg"/><Relationship Id="rId4" Type="http://schemas.openxmlformats.org/officeDocument/2006/relationships/hyperlink" Target="https://clientsupport.staywell.com/index.php"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3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48.jpg"/><Relationship Id="rId4" Type="http://schemas.openxmlformats.org/officeDocument/2006/relationships/hyperlink" Target="https://schl41demo.staywellhealthlibrary.com/YourFamily/Men/40,ProstateHealthQuiz" TargetMode="External"/><Relationship Id="rId5" Type="http://schemas.openxmlformats.org/officeDocument/2006/relationships/hyperlink" Target="https://schl41demo.staywellhealthlibrary.com/MultimediaRoom/VideoLibrary/?e=0#player:138,V1112" TargetMode="External"/><Relationship Id="rId6" Type="http://schemas.openxmlformats.org/officeDocument/2006/relationships/hyperlink" Target="https://schl41demo.staywellhealthlibrary.com/YourFamily/Men/SexualHealth/88,p11056"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39.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33.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RelatedItems/1,19823" TargetMode="External"/><Relationship Id="rId4" Type="http://schemas.openxmlformats.org/officeDocument/2006/relationships/hyperlink" Target="https://schl41demo.staywellhealthlibrary.com/YourFamily/Men/SexualHealth/88,p11056" TargetMode="External"/><Relationship Id="rId5" Type="http://schemas.openxmlformats.org/officeDocument/2006/relationships/hyperlink" Target="https://schl41demo.staywellhealthlibrary.com/Search/1,2843" TargetMode="External"/><Relationship Id="rId6" Type="http://schemas.openxmlformats.org/officeDocument/2006/relationships/hyperlink" Target="https://schl41demo.staywellhealthlibrary.com/YourFamily/Men/GoodHealth/1,1789" TargetMode="External"/><Relationship Id="rId7" Type="http://schemas.openxmlformats.org/officeDocument/2006/relationships/hyperlink" Target="https://schl41demo.staywellhealthlibrary.com/RelatedItems/85,p00209" TargetMode="External"/><Relationship Id="rId8" Type="http://schemas.openxmlformats.org/officeDocument/2006/relationships/hyperlink" Target="https://schl41demo.staywellhealthlibrary.com/RelatedItems/85,p0333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9.png"/><Relationship Id="rId4" Type="http://schemas.openxmlformats.org/officeDocument/2006/relationships/image" Target="../media/image3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YourFamily/Men/SexualHealth/1,1551" TargetMode="External"/><Relationship Id="rId4" Type="http://schemas.openxmlformats.org/officeDocument/2006/relationships/hyperlink" Target="https://schl41demo.staywellhealthlibrary.com/RelatedItems/1,2171" TargetMode="External"/><Relationship Id="rId9" Type="http://schemas.openxmlformats.org/officeDocument/2006/relationships/hyperlink" Target="https://schl41demo.staywellhealthlibrary.com/InteractiveTools/Quizzes/40,ColonQuiz" TargetMode="External"/><Relationship Id="rId5" Type="http://schemas.openxmlformats.org/officeDocument/2006/relationships/hyperlink" Target="https://schl41demo.staywellhealthlibrary.com/YourFamily/Men/GoodHealth/1,1553" TargetMode="External"/><Relationship Id="rId6" Type="http://schemas.openxmlformats.org/officeDocument/2006/relationships/hyperlink" Target="https://schl41demo.staywellhealthlibrary.com/YourFamily/Men/85,P00207" TargetMode="External"/><Relationship Id="rId7" Type="http://schemas.openxmlformats.org/officeDocument/2006/relationships/hyperlink" Target="https://schl41demo.staywellhealthlibrary.com/RelatedItems/134,131" TargetMode="External"/><Relationship Id="rId8" Type="http://schemas.openxmlformats.org/officeDocument/2006/relationships/hyperlink" Target="https://schl41demo.staywellhealthlibrary.com/YourFamily/Men/40,ProstateHealthQuiz" TargetMode="External"/><Relationship Id="rId10" Type="http://schemas.openxmlformats.org/officeDocument/2006/relationships/hyperlink" Target="https://schl41demo.staywellhealthlibrary.com/InteractiveTools/Quizzes/40,CancerQuiz"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RelatedItems/85,P01482" TargetMode="External"/><Relationship Id="rId4" Type="http://schemas.openxmlformats.org/officeDocument/2006/relationships/hyperlink" Target="https://schl41demo.staywellhealthlibrary.com/RelatedItems/85,p04581" TargetMode="External"/><Relationship Id="rId9" Type="http://schemas.openxmlformats.org/officeDocument/2006/relationships/hyperlink" Target="https://schl41demo.staywellhealthlibrary.com/YourFamily/Men/85,P00651" TargetMode="External"/><Relationship Id="rId5" Type="http://schemas.openxmlformats.org/officeDocument/2006/relationships/hyperlink" Target="https://schl41demo.staywellhealthlibrary.com/YourFamily/Men/SexualHealth/85,P01489" TargetMode="External"/><Relationship Id="rId6" Type="http://schemas.openxmlformats.org/officeDocument/2006/relationships/hyperlink" Target="https://schl41demo.staywellhealthlibrary.com/YourFamily/Men/SexualHealth/85,P04588" TargetMode="External"/><Relationship Id="rId7" Type="http://schemas.openxmlformats.org/officeDocument/2006/relationships/hyperlink" Target="https://schl41demo.staywellhealthlibrary.com/YourFamily/Men/SexualHealth/Adult/85,P01484" TargetMode="External"/><Relationship Id="rId8" Type="http://schemas.openxmlformats.org/officeDocument/2006/relationships/hyperlink" Target="https://schl41demo.staywellhealthlibrary.com/YourFamily/Men/SexualHealth/Adult/85,P04583" TargetMode="External"/><Relationship Id="rId11" Type="http://schemas.openxmlformats.org/officeDocument/2006/relationships/hyperlink" Target="https://schl41demo.staywellhealthlibrary.com/YourFamily/Men/85,P00617" TargetMode="External"/><Relationship Id="rId10" Type="http://schemas.openxmlformats.org/officeDocument/2006/relationships/hyperlink" Target="https://schl41demo.staywellhealthlibrary.com/YourFamily/Men/85,P03744" TargetMode="External"/><Relationship Id="rId12" Type="http://schemas.openxmlformats.org/officeDocument/2006/relationships/hyperlink" Target="https://schl41demo.staywellhealthlibrary.com/YourFamily/Men/85,P03710"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schl41demo.staywellhealthlibrary.com/MultimediaRoom/VideoLibrary/?e=0#player:138,K1878" TargetMode="External"/><Relationship Id="rId4" Type="http://schemas.openxmlformats.org/officeDocument/2006/relationships/hyperlink" Target="https://schl41demo.staywellhealthlibrary.com/spanish/VideoLibrary/?e=0#player:138,K1879" TargetMode="External"/><Relationship Id="rId9" Type="http://schemas.openxmlformats.org/officeDocument/2006/relationships/hyperlink" Target="https://schl41demo.staywellhealthlibrary.com/MultimediaRoom/VideoLibrary/?e=0#player:138,V1112" TargetMode="External"/><Relationship Id="rId5" Type="http://schemas.openxmlformats.org/officeDocument/2006/relationships/hyperlink" Target="https://schl41demo.staywellhealthlibrary.com/MultimediaRoom/VideoLibrary/?e=0#player:138,V1159" TargetMode="External"/><Relationship Id="rId6" Type="http://schemas.openxmlformats.org/officeDocument/2006/relationships/hyperlink" Target="https://schl41demo.staywellhealthlibrary.com/spanish/VideoLibrary/?e=0#player:138,V1160" TargetMode="External"/><Relationship Id="rId7" Type="http://schemas.openxmlformats.org/officeDocument/2006/relationships/hyperlink" Target="https://schl41demo.staywellhealthlibrary.com/MultimediaRoom/VideoLibrary/?e=0#player:138,V1157" TargetMode="External"/><Relationship Id="rId8" Type="http://schemas.openxmlformats.org/officeDocument/2006/relationships/hyperlink" Target="https://schl41demo.staywellhealthlibrary.com/spanish/VideoLibrary/?e=0#player:138,V1158" TargetMode="External"/><Relationship Id="rId11" Type="http://schemas.openxmlformats.org/officeDocument/2006/relationships/hyperlink" Target="https://schl41demo.staywellhealthlibrary.com/MultimediaRoom/VideoLibrary/?e=0#player:138,K1876" TargetMode="External"/><Relationship Id="rId10" Type="http://schemas.openxmlformats.org/officeDocument/2006/relationships/hyperlink" Target="https://schl41demo.staywellhealthlibrary.com/spanish/VideoLibrary/?e=0#player:138,V1156" TargetMode="External"/><Relationship Id="rId12" Type="http://schemas.openxmlformats.org/officeDocument/2006/relationships/hyperlink" Target="https://schl41demo.staywellhealthlibrary.com/spanish/VideoLibrary/?e=0#player:138,K1877"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3.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9.png"/><Relationship Id="rId8"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8.png"/><Relationship Id="rId4" Type="http://schemas.openxmlformats.org/officeDocument/2006/relationships/image" Target="../media/image17.png"/><Relationship Id="rId5"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9.png"/><Relationship Id="rId8"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4.jpg"/><Relationship Id="rId4" Type="http://schemas.openxmlformats.org/officeDocument/2006/relationships/hyperlink" Target="https://clientsupport.staywell.com/index.ph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88,p12326" TargetMode="External"/><Relationship Id="rId4" Type="http://schemas.openxmlformats.org/officeDocument/2006/relationships/hyperlink" Target="https://schl41demo.staywellhealthlibrary.com/RelatedItems/1,19823" TargetMode="External"/><Relationship Id="rId5" Type="http://schemas.openxmlformats.org/officeDocument/2006/relationships/image" Target="../media/image21.png"/><Relationship Id="rId6" Type="http://schemas.openxmlformats.org/officeDocument/2006/relationships/image" Target="../media/image36.jpg"/><Relationship Id="rId7" Type="http://schemas.openxmlformats.org/officeDocument/2006/relationships/image" Target="../media/image4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YourFamily/Men/40,ProstateHealthQuiz" TargetMode="External"/><Relationship Id="rId4" Type="http://schemas.openxmlformats.org/officeDocument/2006/relationships/hyperlink" Target="https://schl41demo.staywellhealthlibrary.com/YourFamily/Men/40,ProstateHealthQuiz_ES" TargetMode="External"/><Relationship Id="rId9" Type="http://schemas.openxmlformats.org/officeDocument/2006/relationships/image" Target="../media/image31.jpg"/><Relationship Id="rId5" Type="http://schemas.openxmlformats.org/officeDocument/2006/relationships/hyperlink" Target="https://schl41demo.staywellhealthlibrary.com/YourFamily/Men/85,P01257" TargetMode="External"/><Relationship Id="rId6" Type="http://schemas.openxmlformats.org/officeDocument/2006/relationships/hyperlink" Target="https://schl41demo.staywellhealthlibrary.com/YourFamily/Men/85,P04355" TargetMode="External"/><Relationship Id="rId7" Type="http://schemas.openxmlformats.org/officeDocument/2006/relationships/hyperlink" Target="https://schl41demo.staywellhealthlibrary.com/YourFamily/Men/GoodHealth/88,p12296" TargetMode="External"/><Relationship Id="rId8" Type="http://schemas.openxmlformats.org/officeDocument/2006/relationships/image" Target="../media/image28.jpg"/><Relationship Id="rId11" Type="http://schemas.openxmlformats.org/officeDocument/2006/relationships/image" Target="../media/image19.png"/><Relationship Id="rId10" Type="http://schemas.openxmlformats.org/officeDocument/2006/relationships/image" Target="../media/image4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Library/DiseasesConditions/Adult/Men/85,P01470" TargetMode="External"/><Relationship Id="rId4" Type="http://schemas.openxmlformats.org/officeDocument/2006/relationships/hyperlink" Target="https://schl41demo.staywellhealthlibrary.com/Library/DiseasesConditions/Adult/Men/85,P04569" TargetMode="External"/><Relationship Id="rId9" Type="http://schemas.openxmlformats.org/officeDocument/2006/relationships/image" Target="../media/image40.jpg"/><Relationship Id="rId5" Type="http://schemas.openxmlformats.org/officeDocument/2006/relationships/hyperlink" Target="https://schl41demo.staywellhealthlibrary.com/RelatedItems/134,131" TargetMode="External"/><Relationship Id="rId6" Type="http://schemas.openxmlformats.org/officeDocument/2006/relationships/hyperlink" Target="https://schl41demo.staywellhealthlibrary.com/Search/34,18189-1" TargetMode="External"/><Relationship Id="rId7" Type="http://schemas.openxmlformats.org/officeDocument/2006/relationships/image" Target="../media/image45.jpg"/><Relationship Id="rId8" Type="http://schemas.openxmlformats.org/officeDocument/2006/relationships/image" Target="../media/image47.jpg"/><Relationship Id="rId10"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1,4565" TargetMode="External"/><Relationship Id="rId4" Type="http://schemas.openxmlformats.org/officeDocument/2006/relationships/hyperlink" Target="https://schl41demo.staywellhealthlibrary.com/RelatedItems/85,P01482" TargetMode="External"/><Relationship Id="rId5" Type="http://schemas.openxmlformats.org/officeDocument/2006/relationships/hyperlink" Target="https://schl41demo.staywellhealthlibrary.com/RelatedItems/85,p04581" TargetMode="External"/><Relationship Id="rId6" Type="http://schemas.openxmlformats.org/officeDocument/2006/relationships/image" Target="../media/image26.jpg"/><Relationship Id="rId7" Type="http://schemas.openxmlformats.org/officeDocument/2006/relationships/image" Target="../media/image46.jpg"/><Relationship Id="rId8"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52" r="16658" t="0"/>
          <a:stretch/>
        </p:blipFill>
        <p:spPr>
          <a:xfrm>
            <a:off x="6654750" y="-4491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endParaRPr/>
          </a:p>
          <a:p>
            <a:pPr indent="0" lvl="0" marL="57150" rtl="0" algn="l">
              <a:lnSpc>
                <a:spcPct val="85000"/>
              </a:lnSpc>
              <a:spcBef>
                <a:spcPts val="0"/>
              </a:spcBef>
              <a:spcAft>
                <a:spcPts val="0"/>
              </a:spcAft>
              <a:buSzPts val="1656"/>
              <a:buNone/>
            </a:pPr>
            <a:r>
              <a:rPr lang="en-US"/>
              <a:t>Men’s</a:t>
            </a:r>
            <a:r>
              <a:rPr lang="en-US"/>
              <a:t>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sp>
        <p:nvSpPr>
          <p:cNvPr id="891" name="Google Shape;891;p90"/>
          <p:cNvSpPr txBox="1"/>
          <p:nvPr/>
        </p:nvSpPr>
        <p:spPr>
          <a:xfrm>
            <a:off x="9566850" y="335295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sense of family and community</a:t>
            </a:r>
            <a:endParaRPr sz="18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92" name="Google Shape;892;p90"/>
          <p:cNvGrpSpPr/>
          <p:nvPr/>
        </p:nvGrpSpPr>
        <p:grpSpPr>
          <a:xfrm>
            <a:off x="10219200" y="2637025"/>
            <a:ext cx="681600" cy="681600"/>
            <a:chOff x="10294125" y="1691525"/>
            <a:chExt cx="681600" cy="681600"/>
          </a:xfrm>
        </p:grpSpPr>
        <p:sp>
          <p:nvSpPr>
            <p:cNvPr id="893" name="Google Shape;893;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4" name="Google Shape;894;p90"/>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95" name="Google Shape;895;p90"/>
          <p:cNvGraphicFramePr/>
          <p:nvPr/>
        </p:nvGraphicFramePr>
        <p:xfrm>
          <a:off x="1006663" y="1610325"/>
          <a:ext cx="3000000" cy="3000000"/>
        </p:xfrm>
        <a:graphic>
          <a:graphicData uri="http://schemas.openxmlformats.org/drawingml/2006/table">
            <a:tbl>
              <a:tblPr>
                <a:noFill/>
                <a:tableStyleId>{0BBD786E-AFED-4A75-830C-B542FC0D7C18}</a:tableStyleId>
              </a:tblPr>
              <a:tblGrid>
                <a:gridCol w="2627275"/>
                <a:gridCol w="3598600"/>
                <a:gridCol w="2002700"/>
              </a:tblGrid>
              <a:tr h="4475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950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The power of male friendships goes beyond camaraderie—it plays a crucial role in your health and longevity. Not sure how to grow your inner circle? Use these tips.</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https://schl41demo.staywellhealthlibrary.com/YourFamily/Men/SexualHealth/88,p11056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919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Soon-to-be dads: A healthier you is the best gift for your growing family. Use this time to start working on these heart-smart habits.</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https://schl41demo.staywellhealthlibrary.com/YourFamily/Men/SexualHealth/1,1551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5052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Men, don’t underestimate the power of a good stretch. It boosts flexibility, improves coordination, and reduces risk for injury. Take a break from the weights, and let’s get stretching!</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https://schl41demo.staywellhealthlibrary.com/YourFamily/Men/GoodHealth/1,1789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bl>
          </a:graphicData>
        </a:graphic>
      </p:graphicFrame>
      <p:sp>
        <p:nvSpPr>
          <p:cNvPr id="896" name="Google Shape;896;p90"/>
          <p:cNvSpPr txBox="1"/>
          <p:nvPr/>
        </p:nvSpPr>
        <p:spPr>
          <a:xfrm>
            <a:off x="1113375" y="62266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97" name="Google Shape;897;p90"/>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5</a:t>
            </a:r>
            <a:r>
              <a:rPr lang="en-US"/>
              <a:t>:</a:t>
            </a:r>
            <a:r>
              <a:rPr lang="en-US"/>
              <a:t> Give them the gift of you!  </a:t>
            </a:r>
            <a:endParaRPr/>
          </a:p>
        </p:txBody>
      </p:sp>
      <p:pic>
        <p:nvPicPr>
          <p:cNvPr id="898" name="Google Shape;898;p90"/>
          <p:cNvPicPr preferRelativeResize="0"/>
          <p:nvPr/>
        </p:nvPicPr>
        <p:blipFill>
          <a:blip r:embed="rId7">
            <a:alphaModFix/>
          </a:blip>
          <a:stretch>
            <a:fillRect/>
          </a:stretch>
        </p:blipFill>
        <p:spPr>
          <a:xfrm>
            <a:off x="7355900" y="2223912"/>
            <a:ext cx="1663826" cy="1110150"/>
          </a:xfrm>
          <a:prstGeom prst="rect">
            <a:avLst/>
          </a:prstGeom>
          <a:noFill/>
          <a:ln>
            <a:noFill/>
          </a:ln>
        </p:spPr>
      </p:pic>
      <p:pic>
        <p:nvPicPr>
          <p:cNvPr id="899" name="Google Shape;899;p90"/>
          <p:cNvPicPr preferRelativeResize="0"/>
          <p:nvPr/>
        </p:nvPicPr>
        <p:blipFill>
          <a:blip r:embed="rId8">
            <a:alphaModFix/>
          </a:blip>
          <a:stretch>
            <a:fillRect/>
          </a:stretch>
        </p:blipFill>
        <p:spPr>
          <a:xfrm>
            <a:off x="7355900" y="3505828"/>
            <a:ext cx="1663825" cy="1109222"/>
          </a:xfrm>
          <a:prstGeom prst="rect">
            <a:avLst/>
          </a:prstGeom>
          <a:noFill/>
          <a:ln>
            <a:noFill/>
          </a:ln>
        </p:spPr>
      </p:pic>
      <p:pic>
        <p:nvPicPr>
          <p:cNvPr id="900" name="Google Shape;900;p90"/>
          <p:cNvPicPr preferRelativeResize="0"/>
          <p:nvPr/>
        </p:nvPicPr>
        <p:blipFill>
          <a:blip r:embed="rId9">
            <a:alphaModFix/>
          </a:blip>
          <a:stretch>
            <a:fillRect/>
          </a:stretch>
        </p:blipFill>
        <p:spPr>
          <a:xfrm>
            <a:off x="7355890" y="4937775"/>
            <a:ext cx="1663839" cy="11092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5" name="Shape 905"/>
        <p:cNvGrpSpPr/>
        <p:nvPr/>
      </p:nvGrpSpPr>
      <p:grpSpPr>
        <a:xfrm>
          <a:off x="0" y="0"/>
          <a:ext cx="0" cy="0"/>
          <a:chOff x="0" y="0"/>
          <a:chExt cx="0" cy="0"/>
        </a:xfrm>
      </p:grpSpPr>
      <p:pic>
        <p:nvPicPr>
          <p:cNvPr id="906" name="Google Shape;906;p91"/>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907" name="Google Shape;907;p9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8" name="Google Shape;908;p9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909" name="Google Shape;909;p91"/>
          <p:cNvSpPr txBox="1"/>
          <p:nvPr>
            <p:ph idx="1" type="body"/>
          </p:nvPr>
        </p:nvSpPr>
        <p:spPr>
          <a:xfrm>
            <a:off x="740675" y="2704850"/>
            <a:ext cx="5463300" cy="3349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and specialty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910" name="Google Shape;910;p9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Men’s  Health-related keywords and is geared to the top-of-funnel </a:t>
            </a:r>
            <a:r>
              <a:rPr lang="en-US" sz="1300">
                <a:latin typeface="Plus Jakarta Sans"/>
                <a:ea typeface="Plus Jakarta Sans"/>
                <a:cs typeface="Plus Jakarta Sans"/>
                <a:sym typeface="Plus Jakarta Sans"/>
              </a:rPr>
              <a:t>audience</a:t>
            </a:r>
            <a:r>
              <a:rPr lang="en-US" sz="1500">
                <a:solidFill>
                  <a:srgbClr val="4C4C4C"/>
                </a:solidFill>
                <a:latin typeface="Plus Jakarta Sans"/>
                <a:ea typeface="Plus Jakarta Sans"/>
                <a:cs typeface="Plus Jakarta Sans"/>
                <a:sym typeface="Plus Jakarta Sans"/>
              </a:rPr>
              <a:t> — building awareness and driving visitors to your digital front door. </a:t>
            </a:r>
            <a:endParaRPr sz="1800">
              <a:latin typeface="Plus Jakarta Sans"/>
              <a:ea typeface="Plus Jakarta Sans"/>
              <a:cs typeface="Plus Jakarta Sans"/>
              <a:sym typeface="Plus Jakarta Sans"/>
            </a:endParaRPr>
          </a:p>
        </p:txBody>
      </p:sp>
      <p:sp>
        <p:nvSpPr>
          <p:cNvPr id="911" name="Google Shape;911;p91"/>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2" name="Google Shape;912;p91"/>
          <p:cNvSpPr txBox="1"/>
          <p:nvPr/>
        </p:nvSpPr>
        <p:spPr>
          <a:xfrm>
            <a:off x="6458875" y="3506875"/>
            <a:ext cx="2875500" cy="25500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US" sz="1300">
                <a:solidFill>
                  <a:schemeClr val="lt2"/>
                </a:solidFill>
                <a:latin typeface="Plus Jakarta Sans"/>
                <a:ea typeface="Plus Jakarta Sans"/>
                <a:cs typeface="Plus Jakarta Sans"/>
                <a:sym typeface="Plus Jakarta Sans"/>
              </a:rPr>
              <a:t>Top men’s health  </a:t>
            </a:r>
            <a:endParaRPr b="1" sz="1300">
              <a:solidFill>
                <a:schemeClr val="lt2"/>
              </a:solidFill>
              <a:latin typeface="Plus Jakarta Sans"/>
              <a:ea typeface="Plus Jakarta Sans"/>
              <a:cs typeface="Plus Jakarta Sans"/>
              <a:sym typeface="Plus Jakarta Sans"/>
            </a:endParaRPr>
          </a:p>
          <a:p>
            <a:pPr indent="0" lvl="0" marL="0" rtl="0" algn="l">
              <a:lnSpc>
                <a:spcPct val="100000"/>
              </a:lnSpc>
              <a:spcBef>
                <a:spcPts val="400"/>
              </a:spcBef>
              <a:spcAft>
                <a:spcPts val="0"/>
              </a:spcAft>
              <a:buNone/>
            </a:pPr>
            <a:r>
              <a:rPr b="1" lang="en-US" sz="1300">
                <a:solidFill>
                  <a:schemeClr val="lt2"/>
                </a:solidFill>
                <a:latin typeface="Plus Jakarta Sans"/>
                <a:ea typeface="Plus Jakarta Sans"/>
                <a:cs typeface="Plus Jakarta Sans"/>
                <a:sym typeface="Plus Jakarta Sans"/>
              </a:rPr>
              <a:t>keywords</a:t>
            </a:r>
            <a:endParaRPr b="1" sz="1300">
              <a:solidFill>
                <a:schemeClr val="lt2"/>
              </a:solidFill>
              <a:latin typeface="Plus Jakarta Sans"/>
              <a:ea typeface="Plus Jakarta Sans"/>
              <a:cs typeface="Plus Jakarta Sans"/>
              <a:sym typeface="Plus Jakarta Sans"/>
            </a:endParaRPr>
          </a:p>
          <a:p>
            <a:pPr indent="-184150" lvl="0" marL="228600" rtl="0" algn="l">
              <a:lnSpc>
                <a:spcPct val="100000"/>
              </a:lnSpc>
              <a:spcBef>
                <a:spcPts val="400"/>
              </a:spcBef>
              <a:spcAft>
                <a:spcPts val="0"/>
              </a:spcAft>
              <a:buClr>
                <a:schemeClr val="lt2"/>
              </a:buClr>
              <a:buSzPts val="1100"/>
              <a:buFont typeface="Plus Jakarta Sans"/>
              <a:buChar char="●"/>
            </a:pPr>
            <a:r>
              <a:rPr lang="en-US" sz="1000">
                <a:solidFill>
                  <a:schemeClr val="lt2"/>
                </a:solidFill>
              </a:rPr>
              <a:t>urology</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health</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mental health</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health workouts</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ageless men's health</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sexual health doctors near me</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health clinic near me</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gay men's health crisis</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urology tests</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health tips for men</a:t>
            </a:r>
            <a:endParaRPr sz="1000">
              <a:solidFill>
                <a:schemeClr val="lt2"/>
              </a:solidFill>
            </a:endParaRPr>
          </a:p>
          <a:p>
            <a:pPr indent="-184150" lvl="0" marL="228600" rtl="0" algn="l">
              <a:lnSpc>
                <a:spcPct val="100000"/>
              </a:lnSpc>
              <a:spcBef>
                <a:spcPts val="0"/>
              </a:spcBef>
              <a:spcAft>
                <a:spcPts val="0"/>
              </a:spcAft>
              <a:buClr>
                <a:schemeClr val="lt2"/>
              </a:buClr>
              <a:buSzPts val="1100"/>
              <a:buFont typeface="Plus Jakarta Sans"/>
              <a:buChar char="●"/>
            </a:pPr>
            <a:r>
              <a:rPr lang="en-US" sz="1000">
                <a:solidFill>
                  <a:schemeClr val="lt2"/>
                </a:solidFill>
              </a:rPr>
              <a:t>men's health recipes</a:t>
            </a:r>
            <a:endParaRPr sz="11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7" name="Shape 917"/>
        <p:cNvGrpSpPr/>
        <p:nvPr/>
      </p:nvGrpSpPr>
      <p:grpSpPr>
        <a:xfrm>
          <a:off x="0" y="0"/>
          <a:ext cx="0" cy="0"/>
          <a:chOff x="0" y="0"/>
          <a:chExt cx="0" cy="0"/>
        </a:xfrm>
      </p:grpSpPr>
      <p:sp>
        <p:nvSpPr>
          <p:cNvPr id="918" name="Google Shape;918;p92"/>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19" name="Google Shape;919;p92"/>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latin typeface="Plus Jakarta Sans"/>
                <a:ea typeface="Plus Jakarta Sans"/>
                <a:cs typeface="Plus Jakarta Sans"/>
                <a:sym typeface="Plus Jakarta Sans"/>
              </a:rPr>
              <a:t>Men, Here’s How to Master Your Health at Any Age</a:t>
            </a:r>
            <a:endParaRPr>
              <a:latin typeface="Plus Jakarta Sans"/>
              <a:ea typeface="Plus Jakarta Sans"/>
              <a:cs typeface="Plus Jakarta Sans"/>
              <a:sym typeface="Plus Jakarta Sans"/>
            </a:endParaRPr>
          </a:p>
        </p:txBody>
      </p:sp>
      <p:sp>
        <p:nvSpPr>
          <p:cNvPr id="920" name="Google Shape;920;p92"/>
          <p:cNvSpPr txBox="1"/>
          <p:nvPr>
            <p:ph idx="2" type="body"/>
          </p:nvPr>
        </p:nvSpPr>
        <p:spPr>
          <a:xfrm>
            <a:off x="740675" y="1891425"/>
            <a:ext cx="8562900" cy="4020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Men often feel invincible. So, they may engage in risky behaviors and put off routine care. But your greatest superpower is taking charge of your well-being. Here’s how to get started, no matter your age.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Your 20s: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Quit smoking—better yet, don’t start. Limit alcohol to 2 drinks per day. Fuel your mind and body with fruits and vegetables, plenty of protein, and healthy fats from nuts and olive oil.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Visit your </a:t>
            </a:r>
            <a:r>
              <a:rPr lang="en-US" sz="1200">
                <a:solidFill>
                  <a:schemeClr val="accent2"/>
                </a:solidFill>
                <a:latin typeface="Plus Jakarta Sans"/>
                <a:ea typeface="Plus Jakarta Sans"/>
                <a:cs typeface="Plus Jakarta Sans"/>
                <a:sym typeface="Plus Jakarta Sans"/>
              </a:rPr>
              <a:t>primary care provider </a:t>
            </a:r>
            <a:r>
              <a:rPr lang="en-US" sz="1200">
                <a:solidFill>
                  <a:srgbClr val="000000"/>
                </a:solidFill>
                <a:latin typeface="Plus Jakarta Sans"/>
                <a:ea typeface="Plus Jakarta Sans"/>
                <a:cs typeface="Plus Jakarta Sans"/>
                <a:sym typeface="Plus Jakarta Sans"/>
              </a:rPr>
              <a:t>for yearly checkups. There, you’ll get screened for high blood pressure, cholesterol, and sexually transmitted diseases. Stay safe by avoiding distracted driving, using contraception, getting a yearly flu shot, and wearing a bike helmet.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Guys, your strength today is the foundation for your victories tomorrow. Don’t let a preventable injury put you on the sidelines. Take the first step toward a safer, stronger future with our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sport injury prevention guide</a:t>
            </a:r>
            <a:r>
              <a:rPr i="1" lang="en-US" sz="1200">
                <a:solidFill>
                  <a:srgbClr val="000000"/>
                </a:solidFill>
                <a:latin typeface="Plus Jakarta Sans"/>
                <a:ea typeface="Plus Jakarta Sans"/>
                <a:cs typeface="Plus Jakarta Sans"/>
                <a:sym typeface="Plus Jakarta Sans"/>
              </a:rPr>
              <a:t>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Your 30s: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Keep your body active by aiming for 150 minutes of moderate aerobic exercise and 2 or more muscle-strengthening sessions each week. Continue eating a heart-healthy diet low in saturated and trans fats.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haven’t already, gather your family history of cancer, heart disease, and other conditions. Share this information with your </a:t>
            </a:r>
            <a:r>
              <a:rPr lang="en-US" sz="1200">
                <a:solidFill>
                  <a:schemeClr val="accent2"/>
                </a:solidFill>
                <a:latin typeface="Plus Jakarta Sans"/>
                <a:ea typeface="Plus Jakarta Sans"/>
                <a:cs typeface="Plus Jakarta Sans"/>
                <a:sym typeface="Plus Jakarta Sans"/>
              </a:rPr>
              <a:t>primary care provider</a:t>
            </a:r>
            <a:r>
              <a:rPr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spcBef>
                <a:spcPts val="0"/>
              </a:spcBef>
              <a:spcAft>
                <a:spcPts val="0"/>
              </a:spcAft>
              <a:buNone/>
            </a:pPr>
            <a:r>
              <a:t/>
            </a:r>
            <a:endParaRPr sz="1200"/>
          </a:p>
        </p:txBody>
      </p:sp>
      <p:sp>
        <p:nvSpPr>
          <p:cNvPr id="921" name="Google Shape;921;p92"/>
          <p:cNvSpPr txBox="1"/>
          <p:nvPr/>
        </p:nvSpPr>
        <p:spPr>
          <a:xfrm>
            <a:off x="9472500" y="3378725"/>
            <a:ext cx="2175000" cy="2080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Link to your providers and services wherever you see </a:t>
            </a:r>
            <a:r>
              <a:rPr b="1" i="1" lang="en-US" sz="1300">
                <a:solidFill>
                  <a:schemeClr val="accent2"/>
                </a:solidFill>
                <a:latin typeface="Plus Jakarta Sans"/>
                <a:ea typeface="Plus Jakarta Sans"/>
                <a:cs typeface="Plus Jakarta Sans"/>
                <a:sym typeface="Plus Jakarta Sans"/>
              </a:rPr>
              <a:t>highlighted</a:t>
            </a:r>
            <a:r>
              <a:rPr b="1" i="1" lang="en-US" sz="1300">
                <a:solidFill>
                  <a:schemeClr val="accent3"/>
                </a:solidFill>
                <a:latin typeface="Plus Jakarta Sans"/>
                <a:ea typeface="Plus Jakarta Sans"/>
                <a:cs typeface="Plus Jakarta Sans"/>
                <a:sym typeface="Plus Jakarta Sans"/>
              </a:rPr>
              <a:t> text</a:t>
            </a:r>
            <a:endParaRPr b="1" i="1" sz="13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i="1" sz="13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 </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22" name="Google Shape;922;p92"/>
          <p:cNvGrpSpPr/>
          <p:nvPr/>
        </p:nvGrpSpPr>
        <p:grpSpPr>
          <a:xfrm>
            <a:off x="10219200" y="2637025"/>
            <a:ext cx="681600" cy="681600"/>
            <a:chOff x="10294125" y="1691525"/>
            <a:chExt cx="681600" cy="681600"/>
          </a:xfrm>
        </p:grpSpPr>
        <p:sp>
          <p:nvSpPr>
            <p:cNvPr id="923" name="Google Shape;923;p9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4" name="Google Shape;924;p92"/>
            <p:cNvPicPr preferRelativeResize="0"/>
            <p:nvPr/>
          </p:nvPicPr>
          <p:blipFill>
            <a:blip r:embed="rId5">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sp>
        <p:nvSpPr>
          <p:cNvPr id="930" name="Google Shape;930;p93"/>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31" name="Google Shape;931;p93"/>
          <p:cNvSpPr txBox="1"/>
          <p:nvPr>
            <p:ph idx="2" type="body"/>
          </p:nvPr>
        </p:nvSpPr>
        <p:spPr>
          <a:xfrm>
            <a:off x="740675" y="1205625"/>
            <a:ext cx="8889600" cy="50514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Your 40s: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Between finances, work, and family, men face many pressures. Save time to unwind and connect with others. If you feel overwhelmed or hopeless, talk with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Also ask about screenings for diabetes and certain cancers, including colorectal and prostate. Tests can find these diseases early when they’re easier to treat. The best schedule depends on your personal and family health history.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Now is the time to take charge of health conversations in the doctor’s office. Equip yourself with the right questions and the confidence to open up by taking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our communication quiz</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Your 50s: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Continue the conversation about screenings. You might need to add tests for hepatitis C and lung cancer to your schedule.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Talk with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about vaccines. In addition to flu and COVID-19 vaccines, get one for shingles, a virus that causes a painful rash.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Your 60s and Beyond:</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Maintain regular checkups. Follow your </a:t>
            </a:r>
            <a:r>
              <a:rPr lang="en-US" sz="1200">
                <a:solidFill>
                  <a:schemeClr val="accent2"/>
                </a:solidFill>
                <a:latin typeface="Plus Jakarta Sans"/>
                <a:ea typeface="Plus Jakarta Sans"/>
                <a:cs typeface="Plus Jakarta Sans"/>
                <a:sym typeface="Plus Jakarta Sans"/>
              </a:rPr>
              <a:t>provider’s</a:t>
            </a:r>
            <a:r>
              <a:rPr lang="en-US" sz="1200">
                <a:solidFill>
                  <a:srgbClr val="000000"/>
                </a:solidFill>
                <a:latin typeface="Plus Jakarta Sans"/>
                <a:ea typeface="Plus Jakarta Sans"/>
                <a:cs typeface="Plus Jakarta Sans"/>
                <a:sym typeface="Plus Jakarta Sans"/>
              </a:rPr>
              <a:t> guidance on screenings, and on treatments for existing health conditions. Once you reach 65, get shots for pneumonia.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It’s never too late to make healthy changes. Remember, even if you can’t get 150 minutes of exercise each week, any amount of movement helps. So does a diet rich in fruits and vegetables, whole grains, nutrient-rich proteins, and healthy fats.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Depression isn’t a normal part of aging. Understanding the signs is the first step to getting help.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to learn more about symptoms to watch for.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1200">
              <a:solidFill>
                <a:srgbClr val="000000"/>
              </a:solidFill>
              <a:latin typeface="Times New Roman"/>
              <a:ea typeface="Times New Roman"/>
              <a:cs typeface="Times New Roman"/>
              <a:sym typeface="Times New Roman"/>
            </a:endParaRPr>
          </a:p>
          <a:p>
            <a:pPr indent="0" lvl="0" marL="0" rtl="0" algn="l">
              <a:spcBef>
                <a:spcPts val="0"/>
              </a:spcBef>
              <a:spcAft>
                <a:spcPts val="0"/>
              </a:spcAft>
              <a:buNone/>
            </a:pPr>
            <a:r>
              <a:t/>
            </a:r>
            <a:endParaRPr sz="1200"/>
          </a:p>
        </p:txBody>
      </p:sp>
      <p:grpSp>
        <p:nvGrpSpPr>
          <p:cNvPr id="932" name="Google Shape;932;p93"/>
          <p:cNvGrpSpPr/>
          <p:nvPr/>
        </p:nvGrpSpPr>
        <p:grpSpPr>
          <a:xfrm>
            <a:off x="10219200" y="2637025"/>
            <a:ext cx="681600" cy="681600"/>
            <a:chOff x="10294125" y="2443000"/>
            <a:chExt cx="681600" cy="681600"/>
          </a:xfrm>
        </p:grpSpPr>
        <p:sp>
          <p:nvSpPr>
            <p:cNvPr id="933" name="Google Shape;933;p9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4" name="Google Shape;934;p93"/>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35" name="Google Shape;935;p93"/>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0" name="Shape 940"/>
        <p:cNvGrpSpPr/>
        <p:nvPr/>
      </p:nvGrpSpPr>
      <p:grpSpPr>
        <a:xfrm>
          <a:off x="0" y="0"/>
          <a:ext cx="0" cy="0"/>
          <a:chOff x="0" y="0"/>
          <a:chExt cx="0" cy="0"/>
        </a:xfrm>
      </p:grpSpPr>
      <p:pic>
        <p:nvPicPr>
          <p:cNvPr id="941" name="Google Shape;941;p94"/>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42" name="Google Shape;942;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3" name="Google Shape;943;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4" name="Google Shape;944;p9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45" name="Google Shape;945;p94"/>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46" name="Google Shape;946;p94"/>
          <p:cNvSpPr txBox="1"/>
          <p:nvPr>
            <p:ph idx="1" type="body"/>
          </p:nvPr>
        </p:nvSpPr>
        <p:spPr>
          <a:xfrm>
            <a:off x="533400" y="2614400"/>
            <a:ext cx="5733300" cy="2326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men’s health and the importance of early care.</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47" name="Google Shape;947;p94"/>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48" name="Google Shape;948;p94"/>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49" name="Google Shape;949;p94"/>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4" name="Shape 954"/>
        <p:cNvGrpSpPr/>
        <p:nvPr/>
      </p:nvGrpSpPr>
      <p:grpSpPr>
        <a:xfrm>
          <a:off x="0" y="0"/>
          <a:ext cx="0" cy="0"/>
          <a:chOff x="0" y="0"/>
          <a:chExt cx="0" cy="0"/>
        </a:xfrm>
      </p:grpSpPr>
      <p:sp>
        <p:nvSpPr>
          <p:cNvPr id="955" name="Google Shape;955;p95"/>
          <p:cNvSpPr txBox="1"/>
          <p:nvPr>
            <p:ph idx="3" type="body"/>
          </p:nvPr>
        </p:nvSpPr>
        <p:spPr>
          <a:xfrm>
            <a:off x="533400" y="2687500"/>
            <a:ext cx="5757000" cy="31416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latin typeface="Plus Jakarta Sans"/>
                <a:ea typeface="Plus Jakarta Sans"/>
                <a:cs typeface="Plus Jakarta Sans"/>
                <a:sym typeface="Plus Jakarta Sans"/>
              </a:rPr>
              <a:t>Create a social story using the 7 infographic images provided with this Toolkit</a:t>
            </a:r>
            <a:endParaRPr b="1">
              <a:latin typeface="Plus Jakarta Sans"/>
              <a:ea typeface="Plus Jakarta Sans"/>
              <a:cs typeface="Plus Jakarta Sans"/>
              <a:sym typeface="Plus Jakarta Sans"/>
            </a:endParaRPr>
          </a:p>
          <a:p>
            <a:pPr indent="0" lvl="0" marL="0" rtl="0" algn="l">
              <a:spcBef>
                <a:spcPts val="500"/>
              </a:spcBef>
              <a:spcAft>
                <a:spcPts val="0"/>
              </a:spcAft>
              <a:buNone/>
            </a:pPr>
            <a:r>
              <a:t/>
            </a:r>
            <a:endParaRPr/>
          </a:p>
          <a:p>
            <a:pPr indent="-317500" lvl="0" marL="457200" rtl="0" algn="l">
              <a:spcBef>
                <a:spcPts val="0"/>
              </a:spcBef>
              <a:spcAft>
                <a:spcPts val="0"/>
              </a:spcAft>
              <a:buClr>
                <a:schemeClr val="accent1"/>
              </a:buClr>
              <a:buSzPts val="1400"/>
              <a:buAutoNum type="arabicPeriod"/>
            </a:pPr>
            <a:r>
              <a:rPr lang="en-US"/>
              <a:t>Why most men choose chores over checkups</a:t>
            </a:r>
            <a:endParaRPr/>
          </a:p>
          <a:p>
            <a:pPr indent="-317500" lvl="0" marL="457200" rtl="0" algn="l">
              <a:spcBef>
                <a:spcPts val="0"/>
              </a:spcBef>
              <a:spcAft>
                <a:spcPts val="0"/>
              </a:spcAft>
              <a:buClr>
                <a:schemeClr val="accent1"/>
              </a:buClr>
              <a:buSzPts val="1400"/>
              <a:buAutoNum type="arabicPeriod"/>
            </a:pPr>
            <a:r>
              <a:rPr lang="en-US"/>
              <a:t>Social stigma</a:t>
            </a:r>
            <a:endParaRPr/>
          </a:p>
          <a:p>
            <a:pPr indent="-317500" lvl="0" marL="457200" rtl="0" algn="l">
              <a:spcBef>
                <a:spcPts val="0"/>
              </a:spcBef>
              <a:spcAft>
                <a:spcPts val="0"/>
              </a:spcAft>
              <a:buClr>
                <a:schemeClr val="accent1"/>
              </a:buClr>
              <a:buSzPts val="1400"/>
              <a:buAutoNum type="arabicPeriod"/>
            </a:pPr>
            <a:r>
              <a:rPr lang="en-US"/>
              <a:t>Shame and judgement</a:t>
            </a:r>
            <a:endParaRPr/>
          </a:p>
          <a:p>
            <a:pPr indent="-317500" lvl="0" marL="457200" rtl="0" algn="l">
              <a:spcBef>
                <a:spcPts val="0"/>
              </a:spcBef>
              <a:spcAft>
                <a:spcPts val="0"/>
              </a:spcAft>
              <a:buClr>
                <a:schemeClr val="accent1"/>
              </a:buClr>
              <a:buSzPts val="1400"/>
              <a:buAutoNum type="arabicPeriod"/>
            </a:pPr>
            <a:r>
              <a:rPr lang="en-US"/>
              <a:t>Wait-and-see mentality</a:t>
            </a:r>
            <a:endParaRPr/>
          </a:p>
          <a:p>
            <a:pPr indent="-317500" lvl="0" marL="457200" rtl="0" algn="l">
              <a:spcBef>
                <a:spcPts val="0"/>
              </a:spcBef>
              <a:spcAft>
                <a:spcPts val="0"/>
              </a:spcAft>
              <a:buClr>
                <a:schemeClr val="accent1"/>
              </a:buClr>
              <a:buSzPts val="1400"/>
              <a:buAutoNum type="arabicPeriod"/>
            </a:pPr>
            <a:r>
              <a:rPr lang="en-US"/>
              <a:t>Discomfort</a:t>
            </a:r>
            <a:endParaRPr/>
          </a:p>
          <a:p>
            <a:pPr indent="-317500" lvl="0" marL="457200" rtl="0" algn="l">
              <a:spcBef>
                <a:spcPts val="0"/>
              </a:spcBef>
              <a:spcAft>
                <a:spcPts val="0"/>
              </a:spcAft>
              <a:buClr>
                <a:schemeClr val="accent1"/>
              </a:buClr>
              <a:buSzPts val="1400"/>
              <a:buAutoNum type="arabicPeriod"/>
            </a:pPr>
            <a:r>
              <a:rPr lang="en-US"/>
              <a:t>There’s good news</a:t>
            </a:r>
            <a:endParaRPr/>
          </a:p>
          <a:p>
            <a:pPr indent="-317500" lvl="0" marL="457200" rtl="0" algn="l">
              <a:spcBef>
                <a:spcPts val="0"/>
              </a:spcBef>
              <a:spcAft>
                <a:spcPts val="0"/>
              </a:spcAft>
              <a:buClr>
                <a:schemeClr val="accent1"/>
              </a:buClr>
              <a:buSzPts val="1400"/>
              <a:buAutoNum type="arabicPeriod"/>
            </a:pPr>
            <a:r>
              <a:rPr lang="en-US"/>
              <a:t>Ways to motivate the guy in your life</a:t>
            </a:r>
            <a:endParaRPr/>
          </a:p>
        </p:txBody>
      </p:sp>
      <p:pic>
        <p:nvPicPr>
          <p:cNvPr id="956" name="Google Shape;956;p95"/>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57" name="Google Shape;957;p95"/>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Take your viewers through a learning journey to</a:t>
            </a:r>
            <a:r>
              <a:rPr lang="en-US">
                <a:solidFill>
                  <a:srgbClr val="4C4C4C"/>
                </a:solidFill>
                <a:latin typeface="Plus Jakarta Sans"/>
                <a:ea typeface="Plus Jakarta Sans"/>
                <a:cs typeface="Plus Jakarta Sans"/>
                <a:sym typeface="Plus Jakarta Sans"/>
              </a:rPr>
              <a:t> recognize and overcome barriers to seeking care.</a:t>
            </a:r>
            <a:endParaRPr sz="1400">
              <a:latin typeface="Plus Jakarta Sans"/>
              <a:ea typeface="Plus Jakarta Sans"/>
              <a:cs typeface="Plus Jakarta Sans"/>
              <a:sym typeface="Plus Jakarta Sans"/>
            </a:endParaRPr>
          </a:p>
        </p:txBody>
      </p:sp>
      <p:sp>
        <p:nvSpPr>
          <p:cNvPr id="958" name="Google Shape;958;p95"/>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Men’s Health </a:t>
            </a:r>
            <a:r>
              <a:rPr lang="en-US"/>
              <a:t>infographics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3" name="Shape 963"/>
        <p:cNvGrpSpPr/>
        <p:nvPr/>
      </p:nvGrpSpPr>
      <p:grpSpPr>
        <a:xfrm>
          <a:off x="0" y="0"/>
          <a:ext cx="0" cy="0"/>
          <a:chOff x="0" y="0"/>
          <a:chExt cx="0" cy="0"/>
        </a:xfrm>
      </p:grpSpPr>
      <p:pic>
        <p:nvPicPr>
          <p:cNvPr id="964" name="Google Shape;964;p96"/>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65" name="Google Shape;965;p9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6" name="Google Shape;966;p9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7" name="Google Shape;967;p96"/>
          <p:cNvSpPr txBox="1"/>
          <p:nvPr/>
        </p:nvSpPr>
        <p:spPr>
          <a:xfrm>
            <a:off x="5831550" y="5006600"/>
            <a:ext cx="2037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Add a custom banner to your site by reaching out to our Help Desk</a:t>
            </a:r>
            <a:endParaRPr b="1" sz="2000">
              <a:solidFill>
                <a:schemeClr val="lt2"/>
              </a:solidFill>
              <a:latin typeface="Plus Jakarta Sans"/>
              <a:ea typeface="Plus Jakarta Sans"/>
              <a:cs typeface="Plus Jakarta Sans"/>
              <a:sym typeface="Plus Jakarta Sans"/>
            </a:endParaRPr>
          </a:p>
        </p:txBody>
      </p:sp>
      <p:sp>
        <p:nvSpPr>
          <p:cNvPr id="968" name="Google Shape;968;p96"/>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69" name="Google Shape;969;p96"/>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men’s health topics, preventive health, and self-care. </a:t>
            </a:r>
            <a:endParaRPr b="1" sz="1395">
              <a:latin typeface="Plus Jakarta Sans"/>
              <a:ea typeface="Plus Jakarta Sans"/>
              <a:cs typeface="Plus Jakarta Sans"/>
              <a:sym typeface="Plus Jakarta Sans"/>
            </a:endParaRPr>
          </a:p>
        </p:txBody>
      </p:sp>
      <p:sp>
        <p:nvSpPr>
          <p:cNvPr id="970" name="Google Shape;970;p96"/>
          <p:cNvSpPr txBox="1"/>
          <p:nvPr>
            <p:ph idx="1" type="body"/>
          </p:nvPr>
        </p:nvSpPr>
        <p:spPr>
          <a:xfrm>
            <a:off x="723900" y="2484975"/>
            <a:ext cx="5115900" cy="29937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highlight>
                  <a:srgbClr val="FFFFFF"/>
                </a:highlight>
                <a:latin typeface="Plus Jakarta Sans"/>
                <a:ea typeface="Plus Jakarta Sans"/>
                <a:cs typeface="Plus Jakarta Sans"/>
                <a:sym typeface="Plus Jakarta Sans"/>
                <a:hlinkClick r:id="rId4">
                  <a:extLst>
                    <a:ext uri="{A12FA001-AC4F-418D-AE19-62706E023703}">
                      <ahyp:hlinkClr val="tx"/>
                    </a:ext>
                  </a:extLst>
                </a:hlinkClick>
              </a:rPr>
              <a:t>Prostate Health Quiz</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3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Testicular Cancer Screening Video</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3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The Health Benefits of Male Friendships</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71" name="Google Shape;971;p9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6" name="Shape 976"/>
        <p:cNvGrpSpPr/>
        <p:nvPr/>
      </p:nvGrpSpPr>
      <p:grpSpPr>
        <a:xfrm>
          <a:off x="0" y="0"/>
          <a:ext cx="0" cy="0"/>
          <a:chOff x="0" y="0"/>
          <a:chExt cx="0" cy="0"/>
        </a:xfrm>
      </p:grpSpPr>
      <p:sp>
        <p:nvSpPr>
          <p:cNvPr id="977" name="Google Shape;977;p97"/>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78" name="Google Shape;978;p97"/>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79" name="Google Shape;979;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80" name="Google Shape;980;p97"/>
          <p:cNvPicPr preferRelativeResize="0"/>
          <p:nvPr>
            <p:ph idx="2" type="pic"/>
          </p:nvPr>
        </p:nvPicPr>
        <p:blipFill rotWithShape="1">
          <a:blip r:embed="rId3">
            <a:alphaModFix/>
          </a:blip>
          <a:srcRect b="0" l="228" r="219" t="0"/>
          <a:stretch/>
        </p:blipFill>
        <p:spPr>
          <a:xfrm>
            <a:off x="5976150" y="1872375"/>
            <a:ext cx="5027703" cy="3261900"/>
          </a:xfrm>
          <a:prstGeom prst="rect">
            <a:avLst/>
          </a:prstGeom>
        </p:spPr>
      </p:pic>
      <p:sp>
        <p:nvSpPr>
          <p:cNvPr id="981" name="Google Shape;981;p97"/>
          <p:cNvSpPr/>
          <p:nvPr/>
        </p:nvSpPr>
        <p:spPr>
          <a:xfrm>
            <a:off x="7869500" y="18723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82" name="Google Shape;982;p97"/>
          <p:cNvGrpSpPr/>
          <p:nvPr/>
        </p:nvGrpSpPr>
        <p:grpSpPr>
          <a:xfrm>
            <a:off x="2370600" y="5227825"/>
            <a:ext cx="681600" cy="681600"/>
            <a:chOff x="10294125" y="2443000"/>
            <a:chExt cx="681600" cy="681600"/>
          </a:xfrm>
        </p:grpSpPr>
        <p:sp>
          <p:nvSpPr>
            <p:cNvPr id="983" name="Google Shape;983;p9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4" name="Google Shape;984;p97"/>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85" name="Google Shape;985;p97"/>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98"/>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92" name="Google Shape;992;p98"/>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93" name="Google Shape;993;p98"/>
          <p:cNvPicPr preferRelativeResize="0"/>
          <p:nvPr>
            <p:ph idx="2" type="pic"/>
          </p:nvPr>
        </p:nvPicPr>
        <p:blipFill rotWithShape="1">
          <a:blip r:embed="rId3">
            <a:alphaModFix/>
          </a:blip>
          <a:srcRect b="700" l="0" r="0" t="690"/>
          <a:stretch/>
        </p:blipFill>
        <p:spPr>
          <a:xfrm>
            <a:off x="8095047" y="1257696"/>
            <a:ext cx="2124300" cy="4571400"/>
          </a:xfrm>
          <a:prstGeom prst="roundRect">
            <a:avLst>
              <a:gd fmla="val 16667" name="adj"/>
            </a:avLst>
          </a:prstGeom>
        </p:spPr>
      </p:pic>
      <p:sp>
        <p:nvSpPr>
          <p:cNvPr id="994" name="Google Shape;994;p98"/>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sz="1300">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95" name="Google Shape;995;p98"/>
          <p:cNvGrpSpPr/>
          <p:nvPr/>
        </p:nvGrpSpPr>
        <p:grpSpPr>
          <a:xfrm>
            <a:off x="2657375" y="3637800"/>
            <a:ext cx="681600" cy="681600"/>
            <a:chOff x="10294125" y="1691525"/>
            <a:chExt cx="681600" cy="681600"/>
          </a:xfrm>
        </p:grpSpPr>
        <p:sp>
          <p:nvSpPr>
            <p:cNvPr id="996" name="Google Shape;996;p9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7" name="Google Shape;997;p98"/>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2" name="Shape 1002"/>
        <p:cNvGrpSpPr/>
        <p:nvPr/>
      </p:nvGrpSpPr>
      <p:grpSpPr>
        <a:xfrm>
          <a:off x="0" y="0"/>
          <a:ext cx="0" cy="0"/>
          <a:chOff x="0" y="0"/>
          <a:chExt cx="0" cy="0"/>
        </a:xfrm>
      </p:grpSpPr>
      <p:sp>
        <p:nvSpPr>
          <p:cNvPr id="1003" name="Google Shape;1003;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04" name="Google Shape;1004;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5" name="Google Shape;1005;p99"/>
          <p:cNvGraphicFramePr/>
          <p:nvPr/>
        </p:nvGraphicFramePr>
        <p:xfrm>
          <a:off x="740663" y="1805100"/>
          <a:ext cx="3000000" cy="3000000"/>
        </p:xfrm>
        <a:graphic>
          <a:graphicData uri="http://schemas.openxmlformats.org/drawingml/2006/table">
            <a:tbl>
              <a:tblPr>
                <a:noFill/>
                <a:tableStyleId>{0BBD786E-AFED-4A75-830C-B542FC0D7C18}</a:tableStyleId>
              </a:tblPr>
              <a:tblGrid>
                <a:gridCol w="1949125"/>
                <a:gridCol w="2352650"/>
                <a:gridCol w="6866850"/>
              </a:tblGrid>
              <a:tr h="587800">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Topic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896225">
                <a:tc rowSpan="5">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In Good Health</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For Men: Healthcare Providers Are Good for Your Health</a:t>
                      </a:r>
                      <a:endParaRPr sz="1300">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https://schl41demo.staywellhealthlibrary.com/RelatedItems/1,19823</a:t>
                      </a:r>
                      <a:endParaRPr sz="1200" u="sng">
                        <a:solidFill>
                          <a:schemeClr val="accent3"/>
                        </a:solidFill>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74012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The Health Benefits of Male Friendships</a:t>
                      </a:r>
                      <a:endParaRPr sz="1300">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https://schl41demo.staywellhealthlibrary.com/YourFamily/Men/SexualHealth/88,p11056</a:t>
                      </a:r>
                      <a:endParaRPr sz="1200" u="sng">
                        <a:solidFill>
                          <a:schemeClr val="accent3"/>
                        </a:solidFill>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74012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Quit-Smoking Tools: Help for Kicking Your Habit</a:t>
                      </a:r>
                      <a:endParaRPr sz="1300">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https://schl41demo.staywellhealthlibrary.com/Search/1,2843</a:t>
                      </a:r>
                      <a:endParaRPr sz="1200" u="sng">
                        <a:solidFill>
                          <a:schemeClr val="accent3"/>
                        </a:solidFill>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71655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Simple Exercises to Make You Limber</a:t>
                      </a:r>
                      <a:endParaRPr sz="1300" u="none" cap="none" strike="noStrike">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https://schl41demo.staywellhealthlibrary.com/YourFamily/Men/GoodHealth/1,1789</a:t>
                      </a:r>
                      <a:endParaRPr sz="1200" u="sng">
                        <a:solidFill>
                          <a:schemeClr val="accent3"/>
                        </a:solidFill>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71655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Diet to Help Prevent Heart Disease</a:t>
                      </a:r>
                      <a:endParaRPr sz="1300">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https://schl41demo.staywellhealthlibrary.com/RelatedItems/85,p00209</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Spanish: </a:t>
                      </a:r>
                      <a:endParaRPr b="1"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https://schl41demo.staywellhealthlibrary.com/RelatedItems/85,p03333</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09725" marB="45700"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type="title"/>
          </p:nvPr>
        </p:nvSpPr>
        <p:spPr>
          <a:xfrm>
            <a:off x="744725" y="-10275"/>
            <a:ext cx="10494000" cy="11994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Clr>
                <a:schemeClr val="dk2"/>
              </a:buClr>
              <a:buSzPts val="3800"/>
              <a:buFont typeface="Century Gothic"/>
              <a:buNone/>
            </a:pPr>
            <a:r>
              <a:rPr lang="en-US"/>
              <a:t>Marketing Toolkit overview</a:t>
            </a:r>
            <a:endParaRPr/>
          </a:p>
        </p:txBody>
      </p:sp>
      <p:sp>
        <p:nvSpPr>
          <p:cNvPr id="778" name="Google Shape;778;p82"/>
          <p:cNvSpPr txBox="1"/>
          <p:nvPr>
            <p:ph idx="1" type="body"/>
          </p:nvPr>
        </p:nvSpPr>
        <p:spPr>
          <a:xfrm>
            <a:off x="820925" y="2249100"/>
            <a:ext cx="5754900" cy="4260600"/>
          </a:xfrm>
          <a:prstGeom prst="rect">
            <a:avLst/>
          </a:prstGeom>
          <a:noFill/>
          <a:ln>
            <a:noFill/>
          </a:ln>
        </p:spPr>
        <p:txBody>
          <a:bodyPr anchorCtr="0" anchor="t" bIns="45700" lIns="0" spcFirstLastPara="1" rIns="91425" wrap="square" tIns="45700">
            <a:noAutofit/>
          </a:bodyPr>
          <a:lstStyle/>
          <a:p>
            <a:pPr indent="0" lvl="0" marL="0" marR="0" rtl="0" algn="l">
              <a:lnSpc>
                <a:spcPct val="150000"/>
              </a:lnSpc>
              <a:spcBef>
                <a:spcPts val="0"/>
              </a:spcBef>
              <a:spcAft>
                <a:spcPts val="0"/>
              </a:spcAft>
              <a:buNone/>
            </a:pPr>
            <a:r>
              <a:rPr lang="en-US" sz="1600">
                <a:solidFill>
                  <a:schemeClr val="dk1"/>
                </a:solidFill>
                <a:latin typeface="Plus Jakarta Sans Medium"/>
                <a:ea typeface="Plus Jakarta Sans Medium"/>
                <a:cs typeface="Plus Jakarta Sans Medium"/>
                <a:sym typeface="Plus Jakarta Sans Medium"/>
              </a:rPr>
              <a:t>This Toolkit includes:</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Social media posts that are ready for your campaign</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A customizable blog post</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Infographics that build understanding using engaging and entertaining visuals </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Highlighted Consumer Health Library articles, quizzes, risk assessments, and other resources to engage and nurture people as they explore topics that are important to their health</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Videos and Spanish language resources are promoted in this Toolkit</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60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A  Toolkit calendar</a:t>
            </a:r>
            <a:endParaRPr b="0" i="0" sz="1400" u="none" cap="none" strike="noStrike">
              <a:solidFill>
                <a:srgbClr val="5E5E5E"/>
              </a:solidFill>
              <a:latin typeface="Plus Jakarta Sans Medium"/>
              <a:ea typeface="Plus Jakarta Sans Medium"/>
              <a:cs typeface="Plus Jakarta Sans Medium"/>
              <a:sym typeface="Plus Jakarta Sans Medium"/>
            </a:endParaRPr>
          </a:p>
        </p:txBody>
      </p:sp>
      <p:sp>
        <p:nvSpPr>
          <p:cNvPr id="779" name="Google Shape;779;p82"/>
          <p:cNvSpPr txBox="1"/>
          <p:nvPr>
            <p:ph idx="2" type="body"/>
          </p:nvPr>
        </p:nvSpPr>
        <p:spPr>
          <a:xfrm>
            <a:off x="744721" y="1333900"/>
            <a:ext cx="7061100" cy="621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None/>
            </a:pPr>
            <a:r>
              <a:rPr lang="en-US" sz="1600">
                <a:solidFill>
                  <a:schemeClr val="dk1"/>
                </a:solidFill>
                <a:latin typeface="Plus Jakarta Sans Medium"/>
                <a:ea typeface="Plus Jakarta Sans Medium"/>
                <a:cs typeface="Plus Jakarta Sans Medium"/>
                <a:sym typeface="Plus Jakarta Sans Medium"/>
              </a:rPr>
              <a:t>W</a:t>
            </a:r>
            <a:r>
              <a:rPr lang="en-US" sz="1600">
                <a:solidFill>
                  <a:schemeClr val="dk1"/>
                </a:solidFill>
                <a:latin typeface="Plus Jakarta Sans Medium"/>
                <a:ea typeface="Plus Jakarta Sans Medium"/>
                <a:cs typeface="Plus Jakarta Sans Medium"/>
                <a:sym typeface="Plus Jakarta Sans Medium"/>
              </a:rPr>
              <a:t>e provide a rich set of resources to promote Men’s Health awareness, preventive care, and treatment options.</a:t>
            </a:r>
            <a:endParaRPr b="1" i="0" sz="1800" u="none" cap="none" strike="noStrike">
              <a:solidFill>
                <a:schemeClr val="dk1"/>
              </a:solidFill>
              <a:latin typeface="Plus Jakarta Sans"/>
              <a:ea typeface="Plus Jakarta Sans"/>
              <a:cs typeface="Plus Jakarta Sans"/>
              <a:sym typeface="Plus Jakarta Sans"/>
            </a:endParaRPr>
          </a:p>
        </p:txBody>
      </p:sp>
      <p:sp>
        <p:nvSpPr>
          <p:cNvPr id="780" name="Google Shape;780;p82"/>
          <p:cNvSpPr/>
          <p:nvPr>
            <p:ph idx="2" type="pic"/>
          </p:nvPr>
        </p:nvSpPr>
        <p:spPr>
          <a:xfrm>
            <a:off x="8095047" y="1257696"/>
            <a:ext cx="2124300" cy="4571400"/>
          </a:xfrm>
          <a:prstGeom prst="roundRect">
            <a:avLst>
              <a:gd fmla="val 16667" name="adj"/>
            </a:avLst>
          </a:prstGeom>
        </p:spPr>
      </p:sp>
      <p:pic>
        <p:nvPicPr>
          <p:cNvPr id="781" name="Google Shape;781;p82"/>
          <p:cNvPicPr preferRelativeResize="0"/>
          <p:nvPr/>
        </p:nvPicPr>
        <p:blipFill rotWithShape="1">
          <a:blip r:embed="rId3">
            <a:alphaModFix/>
          </a:blip>
          <a:srcRect b="0" l="0" r="0" t="70537"/>
          <a:stretch/>
        </p:blipFill>
        <p:spPr>
          <a:xfrm>
            <a:off x="8045900" y="1257750"/>
            <a:ext cx="2240400" cy="417900"/>
          </a:xfrm>
          <a:prstGeom prst="roundRect">
            <a:avLst>
              <a:gd fmla="val 17857" name="adj"/>
            </a:avLst>
          </a:prstGeom>
          <a:noFill/>
          <a:ln>
            <a:noFill/>
          </a:ln>
        </p:spPr>
      </p:pic>
      <p:pic>
        <p:nvPicPr>
          <p:cNvPr id="782" name="Google Shape;782;p82"/>
          <p:cNvPicPr preferRelativeResize="0"/>
          <p:nvPr/>
        </p:nvPicPr>
        <p:blipFill rotWithShape="1">
          <a:blip r:embed="rId4">
            <a:alphaModFix/>
          </a:blip>
          <a:srcRect b="3350" l="0" r="0" t="1746"/>
          <a:stretch/>
        </p:blipFill>
        <p:spPr>
          <a:xfrm>
            <a:off x="8045900" y="1624250"/>
            <a:ext cx="2228100" cy="42048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0" name="Shape 1010"/>
        <p:cNvGrpSpPr/>
        <p:nvPr/>
      </p:nvGrpSpPr>
      <p:grpSpPr>
        <a:xfrm>
          <a:off x="0" y="0"/>
          <a:ext cx="0" cy="0"/>
          <a:chOff x="0" y="0"/>
          <a:chExt cx="0" cy="0"/>
        </a:xfrm>
      </p:grpSpPr>
      <p:graphicFrame>
        <p:nvGraphicFramePr>
          <p:cNvPr id="1011" name="Google Shape;1011;p100"/>
          <p:cNvGraphicFramePr/>
          <p:nvPr/>
        </p:nvGraphicFramePr>
        <p:xfrm>
          <a:off x="527238" y="1687825"/>
          <a:ext cx="3000000" cy="3000000"/>
        </p:xfrm>
        <a:graphic>
          <a:graphicData uri="http://schemas.openxmlformats.org/drawingml/2006/table">
            <a:tbl>
              <a:tblPr>
                <a:noFill/>
                <a:tableStyleId>{0BBD786E-AFED-4A75-830C-B542FC0D7C18}</a:tableStyleId>
              </a:tblPr>
              <a:tblGrid>
                <a:gridCol w="1599925"/>
                <a:gridCol w="2598300"/>
                <a:gridCol w="7208400"/>
              </a:tblGrid>
              <a:tr h="439850">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Topic </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591300">
                <a:tc rowSpan="4">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Heart-Healthy Tips</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Making Changes to Prevent Heart Disease</a:t>
                      </a:r>
                      <a:endParaRPr sz="13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https://schl41demo.staywellhealthlibrary.com/YourFamily/Men/SexualHealth/1,1551</a:t>
                      </a:r>
                      <a:endParaRPr sz="13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913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Stress Can Increase Your Risk for Heart Disease</a:t>
                      </a:r>
                      <a:endParaRPr sz="13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https://schl41demo.staywellhealthlibrary.com/RelatedItems/1,2171</a:t>
                      </a:r>
                      <a:endParaRPr sz="13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3531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Exercise Your Way to a Healthy Heart</a:t>
                      </a:r>
                      <a:endParaRPr sz="13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https://schl41demo.staywellhealthlibrary.com/YourFamily/Men/GoodHealth/1,1553</a:t>
                      </a:r>
                      <a:endParaRPr sz="13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4464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Coronary Heart Disease</a:t>
                      </a:r>
                      <a:endParaRPr sz="13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https://schl41demo.staywellhealthlibrary.com/YourFamily/Men/85,P00207</a:t>
                      </a:r>
                      <a:endParaRPr sz="13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100000">
                <a:tc rowSpan="4">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Cancer </a:t>
                      </a:r>
                      <a:endParaRPr b="1">
                        <a:solidFill>
                          <a:schemeClr val="lt2"/>
                        </a:solidFill>
                        <a:latin typeface="Plus Jakarta Sans"/>
                        <a:ea typeface="Plus Jakarta Sans"/>
                        <a:cs typeface="Plus Jakarta Sans"/>
                        <a:sym typeface="Plus Jakarta Sans"/>
                      </a:endParaRPr>
                    </a:p>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Concerns</a:t>
                      </a:r>
                      <a:endParaRPr b="1" sz="1200">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Cancer Risks for Gay and Bisexual Men</a:t>
                      </a:r>
                      <a:endParaRPr sz="13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https://schl41demo.staywellhealthlibrary.com/RelatedItems/134,131</a:t>
                      </a:r>
                      <a:endParaRPr sz="13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913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What Do You Know About Prostate Health?</a:t>
                      </a:r>
                      <a:endParaRPr sz="13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https://schl41demo.staywellhealthlibrary.com/YourFamily/Men/40,ProstateHealthQuiz</a:t>
                      </a:r>
                      <a:endParaRPr sz="13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5913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Knowledge Is the Key to Colorectal Cancer</a:t>
                      </a:r>
                      <a:endParaRPr sz="13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https://schl41demo.staywellhealthlibrary.com/InteractiveTools/Quizzes/40,ColonQuiz</a:t>
                      </a:r>
                      <a:endParaRPr sz="13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5913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Test Your Knowledge of Cancer's Warning Signs</a:t>
                      </a:r>
                      <a:endParaRPr sz="1300">
                        <a:latin typeface="Plus Jakarta Sans"/>
                        <a:ea typeface="Plus Jakarta Sans"/>
                        <a:cs typeface="Plus Jakarta Sans"/>
                        <a:sym typeface="Plus Jakarta Sans"/>
                      </a:endParaRPr>
                    </a:p>
                  </a:txBody>
                  <a:tcPr marT="109725" marB="27425" marR="28575" marL="640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3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https://schl41demo.staywellhealthlibrary.com/InteractiveTools/Quizzes/40,CancerQuiz</a:t>
                      </a:r>
                      <a:endParaRPr sz="1300" u="sng">
                        <a:solidFill>
                          <a:schemeClr val="accent3"/>
                        </a:solidFill>
                        <a:latin typeface="Plus Jakarta Sans"/>
                        <a:ea typeface="Plus Jakarta Sans"/>
                        <a:cs typeface="Plus Jakarta Sans"/>
                        <a:sym typeface="Plus Jakarta Sans"/>
                      </a:endParaRPr>
                    </a:p>
                  </a:txBody>
                  <a:tcPr marT="64000" marB="27425"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12" name="Google Shape;1012;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13" name="Google Shape;1013;p10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8" name="Shape 1018"/>
        <p:cNvGrpSpPr/>
        <p:nvPr/>
      </p:nvGrpSpPr>
      <p:grpSpPr>
        <a:xfrm>
          <a:off x="0" y="0"/>
          <a:ext cx="0" cy="0"/>
          <a:chOff x="0" y="0"/>
          <a:chExt cx="0" cy="0"/>
        </a:xfrm>
      </p:grpSpPr>
      <p:graphicFrame>
        <p:nvGraphicFramePr>
          <p:cNvPr id="1019" name="Google Shape;1019;p101"/>
          <p:cNvGraphicFramePr/>
          <p:nvPr/>
        </p:nvGraphicFramePr>
        <p:xfrm>
          <a:off x="712488" y="1781525"/>
          <a:ext cx="3000000" cy="3000000"/>
        </p:xfrm>
        <a:graphic>
          <a:graphicData uri="http://schemas.openxmlformats.org/drawingml/2006/table">
            <a:tbl>
              <a:tblPr>
                <a:noFill/>
                <a:tableStyleId>{0BBD786E-AFED-4A75-830C-B542FC0D7C18}</a:tableStyleId>
              </a:tblPr>
              <a:tblGrid>
                <a:gridCol w="1686875"/>
                <a:gridCol w="1876575"/>
                <a:gridCol w="7264550"/>
              </a:tblGrid>
              <a:tr h="428025">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Topic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r>
              <a:tr h="927375">
                <a:tc rowSpan="5">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Sexual Health</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b="1" lang="en-US" sz="1200">
                          <a:solidFill>
                            <a:schemeClr val="dk1"/>
                          </a:solidFill>
                          <a:latin typeface="Plus Jakarta Sans"/>
                          <a:ea typeface="Plus Jakarta Sans"/>
                          <a:cs typeface="Plus Jakarta Sans"/>
                          <a:sym typeface="Plus Jakarta Sans"/>
                        </a:rPr>
                        <a:t>Erectile Dysfunction (Impotence)</a:t>
                      </a:r>
                      <a:endParaRPr sz="1300">
                        <a:latin typeface="Plus Jakarta Sans"/>
                        <a:ea typeface="Plus Jakarta Sans"/>
                        <a:cs typeface="Plus Jakarta Sans"/>
                        <a:sym typeface="Plus Jakarta Sans"/>
                      </a:endParaRPr>
                    </a:p>
                  </a:txBody>
                  <a:tcPr marT="64000" marB="19050"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https://schl41demo.staywellhealthlibrary.com/RelatedItems/85,P01482</a:t>
                      </a:r>
                      <a:endParaRPr b="1"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Spanish:</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https://schl41demo.staywellhealthlibrary.com/RelatedItems/85,p04581</a:t>
                      </a:r>
                      <a:r>
                        <a:rPr lang="en-US" sz="1200" u="sng">
                          <a:solidFill>
                            <a:schemeClr val="accent3"/>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txBody>
                  <a:tcPr marT="64000" marB="19050" marR="0" marL="45700" anchor="ctr">
                    <a:lnL cap="flat" cmpd="sng" w="9525">
                      <a:solidFill>
                        <a:srgbClr val="CCCCCC"/>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71205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Peyronie Disease</a:t>
                      </a:r>
                      <a:endParaRPr sz="1300">
                        <a:latin typeface="Plus Jakarta Sans"/>
                        <a:ea typeface="Plus Jakarta Sans"/>
                        <a:cs typeface="Plus Jakarta Sans"/>
                        <a:sym typeface="Plus Jakarta Sans"/>
                      </a:endParaRPr>
                    </a:p>
                  </a:txBody>
                  <a:tcPr marT="64000" marB="19050"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https://schl41demo.staywellhealthlibrary.com/YourFamily/Men/SexualHealth/85,P01489</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Spanish:</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https://schl41demo.staywellhealthlibrary.com/YourFamily/Men/SexualHealth/85,P04588</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64000" marB="19050" marR="0" marL="45700" anchor="ctr">
                    <a:lnL cap="flat" cmpd="sng" w="9525">
                      <a:solidFill>
                        <a:srgbClr val="CCCCCC"/>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97645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Male Infertility</a:t>
                      </a:r>
                      <a:endParaRPr sz="1300">
                        <a:latin typeface="Plus Jakarta Sans"/>
                        <a:ea typeface="Plus Jakarta Sans"/>
                        <a:cs typeface="Plus Jakarta Sans"/>
                        <a:sym typeface="Plus Jakarta Sans"/>
                      </a:endParaRPr>
                    </a:p>
                  </a:txBody>
                  <a:tcPr marT="64000" marB="19050"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https://schl41demo.staywellhealthlibrary.com/YourFamily/Men/SexualHealth/Adult/85,P01484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https://schl41demo.staywellhealthlibrary.com/YourFamily/Men/SexualHealth/Adult/85,P04583</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64000" marB="19050" marR="0" marL="45700" anchor="ctr">
                    <a:lnL cap="flat" cmpd="sng" w="9525">
                      <a:solidFill>
                        <a:srgbClr val="CCCCCC"/>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8854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Sexually Transmitted Infections (STIs)</a:t>
                      </a:r>
                      <a:endParaRPr sz="1300">
                        <a:latin typeface="Plus Jakarta Sans"/>
                        <a:ea typeface="Plus Jakarta Sans"/>
                        <a:cs typeface="Plus Jakarta Sans"/>
                        <a:sym typeface="Plus Jakarta Sans"/>
                      </a:endParaRPr>
                    </a:p>
                  </a:txBody>
                  <a:tcPr marT="64000" marB="19050"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https://schl41demo.staywellhealthlibrary.com/YourFamily/Men/85,P00651</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https://schl41demo.staywellhealthlibrary.com/YourFamily/Men/85,P03744</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64000" marB="19050" marR="0" marL="45700" anchor="ctr">
                    <a:lnL cap="flat" cmpd="sng" w="9525">
                      <a:solidFill>
                        <a:srgbClr val="CCCCCC"/>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7417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HIV AIDS</a:t>
                      </a:r>
                      <a:endParaRPr sz="1300">
                        <a:solidFill>
                          <a:schemeClr val="accent3"/>
                        </a:solidFill>
                        <a:latin typeface="Plus Jakarta Sans"/>
                        <a:ea typeface="Plus Jakarta Sans"/>
                        <a:cs typeface="Plus Jakarta Sans"/>
                        <a:sym typeface="Plus Jakarta Sans"/>
                      </a:endParaRPr>
                    </a:p>
                  </a:txBody>
                  <a:tcPr marT="64000" marB="19050" marR="28575" marL="45700"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https://schl41demo.staywellhealthlibrary.com/YourFamily/Men/85,P00617</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Spanish:</a:t>
                      </a:r>
                      <a:endParaRPr b="1"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https://schl41demo.staywellhealthlibrary.com/YourFamily/Men/85,P03710</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64000" marB="19050" marR="0" marL="45700" anchor="ctr">
                    <a:lnL cap="flat" cmpd="sng" w="9525">
                      <a:solidFill>
                        <a:srgbClr val="CCCCCC"/>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bl>
          </a:graphicData>
        </a:graphic>
      </p:graphicFrame>
      <p:sp>
        <p:nvSpPr>
          <p:cNvPr id="1020" name="Google Shape;1020;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21" name="Google Shape;1021;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graphicFrame>
        <p:nvGraphicFramePr>
          <p:cNvPr id="1027" name="Google Shape;1027;p102"/>
          <p:cNvGraphicFramePr/>
          <p:nvPr/>
        </p:nvGraphicFramePr>
        <p:xfrm>
          <a:off x="586788" y="1687825"/>
          <a:ext cx="3000000" cy="3000000"/>
        </p:xfrm>
        <a:graphic>
          <a:graphicData uri="http://schemas.openxmlformats.org/drawingml/2006/table">
            <a:tbl>
              <a:tblPr>
                <a:noFill/>
                <a:tableStyleId>{0BBD786E-AFED-4A75-830C-B542FC0D7C18}</a:tableStyleId>
              </a:tblPr>
              <a:tblGrid>
                <a:gridCol w="1765775"/>
                <a:gridCol w="2071200"/>
                <a:gridCol w="7497450"/>
              </a:tblGrid>
              <a:tr h="399225">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Topic </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r>
              <a:tr h="545400">
                <a:tc rowSpan="7">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Videos</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lnSpc>
                          <a:spcPct val="115000"/>
                        </a:lnSpc>
                        <a:spcBef>
                          <a:spcPts val="1500"/>
                        </a:spcBef>
                        <a:spcAft>
                          <a:spcPts val="0"/>
                        </a:spcAft>
                        <a:buNone/>
                      </a:pPr>
                      <a:r>
                        <a:rPr lang="en-US" sz="1300">
                          <a:solidFill>
                            <a:srgbClr val="333333"/>
                          </a:solidFill>
                          <a:latin typeface="Plus Jakarta Sans"/>
                          <a:ea typeface="Plus Jakarta Sans"/>
                          <a:cs typeface="Plus Jakarta Sans"/>
                          <a:sym typeface="Plus Jakarta Sans"/>
                        </a:rPr>
                        <a:t>Prostate Biopsy</a:t>
                      </a:r>
                      <a:endParaRPr sz="1300">
                        <a:solidFill>
                          <a:srgbClr val="333333"/>
                        </a:solidFill>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https://schl41demo.staywellhealthlibrary.com/MultimediaRoom/VideoLibrary/?e=0#player:138,K1878</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 </a:t>
                      </a:r>
                      <a:endParaRPr b="1"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https://schl41demo.staywellhealthlibrary.com/spanish/VideoLibrary/?e=0#player:138,K1879</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462700">
                <a:tc vMerge="1"/>
                <a:tc vMerge="1"/>
                <a:tc vMerge="1"/>
              </a:tr>
              <a:tr h="545400">
                <a:tc vMerge="1"/>
                <a:tc>
                  <a:txBody>
                    <a:bodyPr/>
                    <a:lstStyle/>
                    <a:p>
                      <a:pPr indent="0" lvl="0" marL="0" rtl="0" algn="l">
                        <a:lnSpc>
                          <a:spcPct val="115000"/>
                        </a:lnSpc>
                        <a:spcBef>
                          <a:spcPts val="1500"/>
                        </a:spcBef>
                        <a:spcAft>
                          <a:spcPts val="0"/>
                        </a:spcAft>
                        <a:buNone/>
                      </a:pPr>
                      <a:r>
                        <a:rPr lang="en-US" sz="1300">
                          <a:solidFill>
                            <a:srgbClr val="333333"/>
                          </a:solidFill>
                          <a:latin typeface="Plus Jakarta Sans"/>
                          <a:ea typeface="Plus Jakarta Sans"/>
                          <a:cs typeface="Plus Jakarta Sans"/>
                          <a:sym typeface="Plus Jakarta Sans"/>
                        </a:rPr>
                        <a:t>Prostate Cancer Treatment: Your Options</a:t>
                      </a:r>
                      <a:endParaRPr sz="1300">
                        <a:solidFill>
                          <a:srgbClr val="333333"/>
                        </a:solidFill>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https://schl41demo.staywellhealthlibrary.com/MultimediaRoom/VideoLibrary/?e=0#player:138,V1159</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https://schl41demo.staywellhealthlibrary.com/spanish/VideoLibrary/?e=0#player:138,V1160</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545400">
                <a:tc vMerge="1"/>
                <a:tc rowSpan="2">
                  <a:txBody>
                    <a:bodyPr/>
                    <a:lstStyle/>
                    <a:p>
                      <a:pPr indent="0" lvl="0" marL="0" rtl="0" algn="l">
                        <a:lnSpc>
                          <a:spcPct val="115000"/>
                        </a:lnSpc>
                        <a:spcBef>
                          <a:spcPts val="1500"/>
                        </a:spcBef>
                        <a:spcAft>
                          <a:spcPts val="0"/>
                        </a:spcAft>
                        <a:buNone/>
                      </a:pPr>
                      <a:r>
                        <a:rPr lang="en-US" sz="1300">
                          <a:solidFill>
                            <a:srgbClr val="333333"/>
                          </a:solidFill>
                          <a:latin typeface="Plus Jakarta Sans"/>
                          <a:ea typeface="Plus Jakarta Sans"/>
                          <a:cs typeface="Plus Jakarta Sans"/>
                          <a:sym typeface="Plus Jakarta Sans"/>
                        </a:rPr>
                        <a:t>Prostate Cancer Treatment: Grading and Staging</a:t>
                      </a:r>
                      <a:endParaRPr sz="1300">
                        <a:solidFill>
                          <a:srgbClr val="333333"/>
                        </a:solidFill>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https://schl41demo.staywellhealthlibrary.com/MultimediaRoom/VideoLibrary/?e=0#player:138,V1157</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https://schl41demo.staywellhealthlibrary.com/spanish/VideoLibrary/?e=0#player:138,V1158</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511825">
                <a:tc vMerge="1"/>
                <a:tc vMerge="1"/>
                <a:tc vMerge="1"/>
              </a:tr>
              <a:tr h="511825">
                <a:tc vMerge="1"/>
                <a:tc>
                  <a:txBody>
                    <a:bodyPr/>
                    <a:lstStyle/>
                    <a:p>
                      <a:pPr indent="0" lvl="0" marL="0" rtl="0" algn="l">
                        <a:lnSpc>
                          <a:spcPct val="115000"/>
                        </a:lnSpc>
                        <a:spcBef>
                          <a:spcPts val="1500"/>
                        </a:spcBef>
                        <a:spcAft>
                          <a:spcPts val="0"/>
                        </a:spcAft>
                        <a:buNone/>
                      </a:pPr>
                      <a:r>
                        <a:rPr lang="en-US" sz="1300">
                          <a:solidFill>
                            <a:srgbClr val="333333"/>
                          </a:solidFill>
                          <a:latin typeface="Plus Jakarta Sans"/>
                          <a:ea typeface="Plus Jakarta Sans"/>
                          <a:cs typeface="Plus Jakarta Sans"/>
                          <a:sym typeface="Plus Jakarta Sans"/>
                        </a:rPr>
                        <a:t>Testicular Cancer Screening</a:t>
                      </a:r>
                      <a:endParaRPr sz="1300">
                        <a:solidFill>
                          <a:srgbClr val="333333"/>
                        </a:solidFill>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https://schl41demo.staywellhealthlibrary.com/MultimediaRoom/VideoLibrary/?e=0#player:138,V1112</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https://schl41demo.staywellhealthlibrary.com/spanish/VideoLibrary/?e=0#player:138,V1156</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511825">
                <a:tc vMerge="1"/>
                <a:tc>
                  <a:txBody>
                    <a:bodyPr/>
                    <a:lstStyle/>
                    <a:p>
                      <a:pPr indent="0" lvl="0" marL="0" rtl="0" algn="l">
                        <a:lnSpc>
                          <a:spcPct val="115000"/>
                        </a:lnSpc>
                        <a:spcBef>
                          <a:spcPts val="1500"/>
                        </a:spcBef>
                        <a:spcAft>
                          <a:spcPts val="0"/>
                        </a:spcAft>
                        <a:buNone/>
                      </a:pPr>
                      <a:r>
                        <a:rPr lang="en-US" sz="1300">
                          <a:solidFill>
                            <a:srgbClr val="333333"/>
                          </a:solidFill>
                          <a:latin typeface="Plus Jakarta Sans"/>
                          <a:ea typeface="Plus Jakarta Sans"/>
                          <a:cs typeface="Plus Jakarta Sans"/>
                          <a:sym typeface="Plus Jakarta Sans"/>
                        </a:rPr>
                        <a:t>Benign Prostatic Hyperplasia</a:t>
                      </a:r>
                      <a:endParaRPr sz="1300">
                        <a:solidFill>
                          <a:srgbClr val="333333"/>
                        </a:solidFill>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https://schl41demo.staywellhealthlibrary.com/MultimediaRoom/VideoLibrary/?e=0#player:138,K1876</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https://schl41demo.staywellhealthlibrary.com/spanish/VideoLibrary/?e=0#player:138,K1877</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bl>
          </a:graphicData>
        </a:graphic>
      </p:graphicFrame>
      <p:sp>
        <p:nvSpPr>
          <p:cNvPr id="1028" name="Google Shape;1028;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lnSpc>
                <a:spcPct val="100000"/>
              </a:lnSpc>
              <a:spcBef>
                <a:spcPts val="0"/>
              </a:spcBef>
              <a:spcAft>
                <a:spcPts val="0"/>
              </a:spcAft>
              <a:buNone/>
            </a:pPr>
            <a:r>
              <a:rPr lang="en-US"/>
              <a:t>Videos</a:t>
            </a:r>
            <a:r>
              <a:rPr lang="en-US"/>
              <a:t> that engage and teach</a:t>
            </a:r>
            <a:endParaRPr/>
          </a:p>
        </p:txBody>
      </p:sp>
      <p:sp>
        <p:nvSpPr>
          <p:cNvPr id="1029" name="Google Shape;1029;p10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Engage your community with the videos available in the CHL.  </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4" name="Shape 1034"/>
        <p:cNvGrpSpPr/>
        <p:nvPr/>
      </p:nvGrpSpPr>
      <p:grpSpPr>
        <a:xfrm>
          <a:off x="0" y="0"/>
          <a:ext cx="0" cy="0"/>
          <a:chOff x="0" y="0"/>
          <a:chExt cx="0" cy="0"/>
        </a:xfrm>
      </p:grpSpPr>
      <p:sp>
        <p:nvSpPr>
          <p:cNvPr id="1035" name="Google Shape;1035;p103"/>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36" name="Google Shape;1036;p103"/>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37" name="Google Shape;1037;p103"/>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38" name="Google Shape;1038;p103"/>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39" name="Google Shape;1039;p103"/>
          <p:cNvGrpSpPr/>
          <p:nvPr/>
        </p:nvGrpSpPr>
        <p:grpSpPr>
          <a:xfrm>
            <a:off x="9321051" y="1558750"/>
            <a:ext cx="612622" cy="612000"/>
            <a:chOff x="10134200" y="974025"/>
            <a:chExt cx="681600" cy="612000"/>
          </a:xfrm>
        </p:grpSpPr>
        <p:sp>
          <p:nvSpPr>
            <p:cNvPr id="1040" name="Google Shape;1040;p103"/>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41" name="Google Shape;1041;p103"/>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42" name="Google Shape;1042;p103"/>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43" name="Google Shape;1043;p103"/>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4" name="Google Shape;1044;p103"/>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45" name="Google Shape;1045;p103"/>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9" name="Google Shape;789;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90" name="Google Shape;790;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men’s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91" name="Google Shape;791;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2" name="Google Shape;792;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3" name="Google Shape;793;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Men’s Health Toolkit leverages WebMD Ignite’s expertise to support your marketing needs. We use a 3-step process to build a Toolkit. This includes:</a:t>
            </a:r>
            <a:endParaRPr/>
          </a:p>
        </p:txBody>
      </p:sp>
      <p:sp>
        <p:nvSpPr>
          <p:cNvPr id="794" name="Google Shape;794;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5" name="Google Shape;795;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6" name="Google Shape;796;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7" name="Google Shape;797;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8" name="Google Shape;798;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9" name="Google Shape;799;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6" name="Google Shape;806;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7" name="Google Shape;807;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8" name="Google Shape;808;p8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9" name="Google Shape;809;p84"/>
          <p:cNvGrpSpPr/>
          <p:nvPr/>
        </p:nvGrpSpPr>
        <p:grpSpPr>
          <a:xfrm>
            <a:off x="9321051" y="1558750"/>
            <a:ext cx="612622" cy="612000"/>
            <a:chOff x="10134200" y="974025"/>
            <a:chExt cx="681600" cy="612000"/>
          </a:xfrm>
        </p:grpSpPr>
        <p:sp>
          <p:nvSpPr>
            <p:cNvPr id="810" name="Google Shape;810;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1" name="Google Shape;811;p8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812" name="Google Shape;812;p8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3" name="Google Shape;813;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5" name="Google Shape;815;p8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0" name="Shape 820"/>
        <p:cNvGrpSpPr/>
        <p:nvPr/>
      </p:nvGrpSpPr>
      <p:grpSpPr>
        <a:xfrm>
          <a:off x="0" y="0"/>
          <a:ext cx="0" cy="0"/>
          <a:chOff x="0" y="0"/>
          <a:chExt cx="0" cy="0"/>
        </a:xfrm>
      </p:grpSpPr>
      <p:pic>
        <p:nvPicPr>
          <p:cNvPr id="821" name="Google Shape;821;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2" name="Google Shape;822;p85"/>
          <p:cNvSpPr/>
          <p:nvPr/>
        </p:nvSpPr>
        <p:spPr>
          <a:xfrm flipH="1">
            <a:off x="6638100" y="228600"/>
            <a:ext cx="5325300" cy="5436600"/>
          </a:xfrm>
          <a:prstGeom prst="flowChartDelay">
            <a:avLst/>
          </a:prstGeom>
          <a:no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3" name="Google Shape;823;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4" name="Google Shape;824;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
        <p:nvSpPr>
          <p:cNvPr id="825" name="Google Shape;825;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6" name="Google Shape;826;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7" name="Google Shape;827;p85"/>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creating </a:t>
            </a:r>
            <a:br>
              <a:rPr i="0" lang="en-US" sz="1500" u="none" cap="none" strike="noStrike">
                <a:solidFill>
                  <a:srgbClr val="4C4C4C"/>
                </a:solidFill>
                <a:latin typeface="Plus Jakarta Sans"/>
                <a:ea typeface="Plus Jakarta Sans"/>
                <a:cs typeface="Plus Jakarta Sans"/>
                <a:sym typeface="Plus Jakarta Sans"/>
              </a:rPr>
            </a:br>
            <a:r>
              <a:rPr i="0" lang="en-US" sz="1500" u="none" cap="none" strike="noStrike">
                <a:solidFill>
                  <a:srgbClr val="4C4C4C"/>
                </a:solidFill>
                <a:latin typeface="Plus Jakarta Sans"/>
                <a:ea typeface="Plus Jakarta Sans"/>
                <a:cs typeface="Plus Jakarta Sans"/>
                <a:sym typeface="Plus Jakarta Sans"/>
              </a:rPr>
              <a:t>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8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Take control of your health</a:t>
            </a:r>
            <a:endParaRPr/>
          </a:p>
        </p:txBody>
      </p:sp>
      <p:graphicFrame>
        <p:nvGraphicFramePr>
          <p:cNvPr id="834" name="Google Shape;834;p86"/>
          <p:cNvGraphicFramePr/>
          <p:nvPr/>
        </p:nvGraphicFramePr>
        <p:xfrm>
          <a:off x="1174313" y="1610325"/>
          <a:ext cx="3000000" cy="3000000"/>
        </p:xfrm>
        <a:graphic>
          <a:graphicData uri="http://schemas.openxmlformats.org/drawingml/2006/table">
            <a:tbl>
              <a:tblPr>
                <a:noFill/>
                <a:tableStyleId>{0BBD786E-AFED-4A75-830C-B542FC0D7C18}</a:tableStyleId>
              </a:tblPr>
              <a:tblGrid>
                <a:gridCol w="3783250"/>
                <a:gridCol w="2315775"/>
                <a:gridCol w="1961900"/>
              </a:tblGrid>
              <a:tr h="4695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21813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Fact: The average man is less healthy than the average woman.</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Fact: You can take steps to change that and control your health.</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Click here to learn more about reclaiming your well-being!</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https://schl41demo.staywellhealthlibrary.com/Search/88,p12326</a:t>
                      </a:r>
                      <a:r>
                        <a:rPr lang="en-US" sz="1200">
                          <a:solidFill>
                            <a:schemeClr val="accent3"/>
                          </a:solidFill>
                          <a:latin typeface="Plus Jakarta Sans"/>
                          <a:ea typeface="Plus Jakarta Sans"/>
                          <a:cs typeface="Plus Jakarta Sans"/>
                          <a:sym typeface="Plus Jakarta Sans"/>
                        </a:rPr>
                        <a:t> </a:t>
                      </a:r>
                      <a:endParaRPr>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579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It’s time to redefine strength. Men, show your true might by prioritizing your health through regular checkups and screenings. Your loved ones will thank you for it.</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https://schl41demo.staywellhealthlibrary.com/RelatedItems/1,19823</a:t>
                      </a:r>
                      <a:r>
                        <a:rPr lang="en-US" sz="1200">
                          <a:solidFill>
                            <a:schemeClr val="accent3"/>
                          </a:solidFill>
                          <a:latin typeface="Plus Jakarta Sans"/>
                          <a:ea typeface="Plus Jakarta Sans"/>
                          <a:cs typeface="Plus Jakarta Sans"/>
                          <a:sym typeface="Plus Jakarta Sans"/>
                        </a:rPr>
                        <a:t> </a:t>
                      </a:r>
                      <a:endParaRPr>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5" name="Google Shape;835;p86"/>
          <p:cNvSpPr txBox="1"/>
          <p:nvPr/>
        </p:nvSpPr>
        <p:spPr>
          <a:xfrm>
            <a:off x="9649425" y="34291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sp>
        <p:nvSpPr>
          <p:cNvPr id="836" name="Google Shape;836;p86"/>
          <p:cNvSpPr txBox="1"/>
          <p:nvPr/>
        </p:nvSpPr>
        <p:spPr>
          <a:xfrm>
            <a:off x="1174325" y="60503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grpSp>
        <p:nvGrpSpPr>
          <p:cNvPr id="837" name="Google Shape;837;p86"/>
          <p:cNvGrpSpPr/>
          <p:nvPr/>
        </p:nvGrpSpPr>
        <p:grpSpPr>
          <a:xfrm>
            <a:off x="10294125" y="2747550"/>
            <a:ext cx="681600" cy="681600"/>
            <a:chOff x="10294125" y="2443000"/>
            <a:chExt cx="681600" cy="681600"/>
          </a:xfrm>
        </p:grpSpPr>
        <p:sp>
          <p:nvSpPr>
            <p:cNvPr id="838" name="Google Shape;838;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9" name="Google Shape;839;p86"/>
            <p:cNvPicPr preferRelativeResize="0"/>
            <p:nvPr/>
          </p:nvPicPr>
          <p:blipFill>
            <a:blip r:embed="rId5">
              <a:alphaModFix/>
            </a:blip>
            <a:stretch>
              <a:fillRect/>
            </a:stretch>
          </p:blipFill>
          <p:spPr>
            <a:xfrm>
              <a:off x="10401437" y="2562524"/>
              <a:ext cx="466975" cy="442550"/>
            </a:xfrm>
            <a:prstGeom prst="rect">
              <a:avLst/>
            </a:prstGeom>
            <a:noFill/>
            <a:ln>
              <a:noFill/>
            </a:ln>
          </p:spPr>
        </p:pic>
      </p:grpSp>
      <p:pic>
        <p:nvPicPr>
          <p:cNvPr id="840" name="Google Shape;840;p86"/>
          <p:cNvPicPr preferRelativeResize="0"/>
          <p:nvPr/>
        </p:nvPicPr>
        <p:blipFill>
          <a:blip r:embed="rId6">
            <a:alphaModFix/>
          </a:blip>
          <a:stretch>
            <a:fillRect/>
          </a:stretch>
        </p:blipFill>
        <p:spPr>
          <a:xfrm>
            <a:off x="7396525" y="4500530"/>
            <a:ext cx="1663826" cy="1107371"/>
          </a:xfrm>
          <a:prstGeom prst="rect">
            <a:avLst/>
          </a:prstGeom>
          <a:noFill/>
          <a:ln>
            <a:noFill/>
          </a:ln>
        </p:spPr>
      </p:pic>
      <p:pic>
        <p:nvPicPr>
          <p:cNvPr id="841" name="Google Shape;841;p86"/>
          <p:cNvPicPr preferRelativeResize="0"/>
          <p:nvPr/>
        </p:nvPicPr>
        <p:blipFill>
          <a:blip r:embed="rId7">
            <a:alphaModFix/>
          </a:blip>
          <a:stretch>
            <a:fillRect/>
          </a:stretch>
        </p:blipFill>
        <p:spPr>
          <a:xfrm>
            <a:off x="7396526" y="2498775"/>
            <a:ext cx="1663826" cy="104727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87"/>
          <p:cNvSpPr txBox="1"/>
          <p:nvPr>
            <p:ph type="title"/>
          </p:nvPr>
        </p:nvSpPr>
        <p:spPr>
          <a:xfrm>
            <a:off x="740675" y="65925"/>
            <a:ext cx="112380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It’s hard to talk about. But your health care team is ready to help.</a:t>
            </a:r>
            <a:endParaRPr/>
          </a:p>
        </p:txBody>
      </p:sp>
      <p:graphicFrame>
        <p:nvGraphicFramePr>
          <p:cNvPr id="848" name="Google Shape;848;p87"/>
          <p:cNvGraphicFramePr/>
          <p:nvPr/>
        </p:nvGraphicFramePr>
        <p:xfrm>
          <a:off x="723888" y="1391625"/>
          <a:ext cx="3000000" cy="3000000"/>
        </p:xfrm>
        <a:graphic>
          <a:graphicData uri="http://schemas.openxmlformats.org/drawingml/2006/table">
            <a:tbl>
              <a:tblPr>
                <a:noFill/>
                <a:tableStyleId>{0BBD786E-AFED-4A75-830C-B542FC0D7C18}</a:tableStyleId>
              </a:tblPr>
              <a:tblGrid>
                <a:gridCol w="3440750"/>
                <a:gridCol w="3244975"/>
                <a:gridCol w="194920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880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We hear a lot about prostate cancer, but what is the prostate? And why is it so important? Test your prostate health knowledge with this 8-question quiz</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https://schl41demo.staywellhealthlibrary.com/YourFamily/Men/40,ProstateHealthQuiz</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https://schl41demo.staywellhealthlibrary.com/YourFamily/Men/40,ProstateHealthQuiz_ES</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880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What’s smaller than a golf ball, but plays a huge role in male reproductive health? Find out here!</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https://schl41demo.staywellhealthlibrary.com/YourFamily/Men/85,P01257</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https://schl41demo.staywellhealthlibrary.com/YourFamily/Men/85,P04355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880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Prostate cancer disproportionately affects Black men. In fact, about 1 in 6 will be diagnosed with the disease at some point in their life. Here’s how to fight against it.</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https://schl41demo.staywellhealthlibrary.com/Search/34,18189-1chl41demo.staywellhealthlibrary.com/YourFamily/Men/GoodHealth/88,p12296</a:t>
                      </a:r>
                      <a:r>
                        <a:rPr lang="en-US" sz="1100">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9" name="Google Shape;849;p87"/>
          <p:cNvSpPr txBox="1"/>
          <p:nvPr/>
        </p:nvSpPr>
        <p:spPr>
          <a:xfrm>
            <a:off x="740675" y="616137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Medium shot of a person crossing his arms&#10;&#10;Description automatically generated" id="850" name="Google Shape;850;p87"/>
          <p:cNvPicPr preferRelativeResize="0"/>
          <p:nvPr/>
        </p:nvPicPr>
        <p:blipFill>
          <a:blip r:embed="rId8">
            <a:alphaModFix/>
          </a:blip>
          <a:stretch>
            <a:fillRect/>
          </a:stretch>
        </p:blipFill>
        <p:spPr>
          <a:xfrm>
            <a:off x="7569225" y="4866300"/>
            <a:ext cx="1499875" cy="999925"/>
          </a:xfrm>
          <a:prstGeom prst="rect">
            <a:avLst/>
          </a:prstGeom>
          <a:noFill/>
          <a:ln>
            <a:noFill/>
          </a:ln>
        </p:spPr>
      </p:pic>
      <p:pic>
        <p:nvPicPr>
          <p:cNvPr id="851" name="Google Shape;851;p87"/>
          <p:cNvPicPr preferRelativeResize="0"/>
          <p:nvPr/>
        </p:nvPicPr>
        <p:blipFill>
          <a:blip r:embed="rId9">
            <a:alphaModFix/>
          </a:blip>
          <a:stretch>
            <a:fillRect/>
          </a:stretch>
        </p:blipFill>
        <p:spPr>
          <a:xfrm>
            <a:off x="7569227" y="3586826"/>
            <a:ext cx="1570070" cy="1046700"/>
          </a:xfrm>
          <a:prstGeom prst="rect">
            <a:avLst/>
          </a:prstGeom>
          <a:noFill/>
          <a:ln>
            <a:noFill/>
          </a:ln>
        </p:spPr>
      </p:pic>
      <p:pic>
        <p:nvPicPr>
          <p:cNvPr id="852" name="Google Shape;852;p87"/>
          <p:cNvPicPr preferRelativeResize="0"/>
          <p:nvPr/>
        </p:nvPicPr>
        <p:blipFill>
          <a:blip r:embed="rId10">
            <a:alphaModFix/>
          </a:blip>
          <a:stretch>
            <a:fillRect/>
          </a:stretch>
        </p:blipFill>
        <p:spPr>
          <a:xfrm>
            <a:off x="7499275" y="2102317"/>
            <a:ext cx="1709973" cy="1139982"/>
          </a:xfrm>
          <a:prstGeom prst="rect">
            <a:avLst/>
          </a:prstGeom>
          <a:noFill/>
          <a:ln>
            <a:noFill/>
          </a:ln>
        </p:spPr>
      </p:pic>
      <p:sp>
        <p:nvSpPr>
          <p:cNvPr id="853" name="Google Shape;853;p87"/>
          <p:cNvSpPr txBox="1"/>
          <p:nvPr/>
        </p:nvSpPr>
        <p:spPr>
          <a:xfrm>
            <a:off x="9566850" y="335295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sz="18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54" name="Google Shape;854;p87"/>
          <p:cNvGrpSpPr/>
          <p:nvPr/>
        </p:nvGrpSpPr>
        <p:grpSpPr>
          <a:xfrm>
            <a:off x="10219200" y="2637025"/>
            <a:ext cx="681600" cy="681600"/>
            <a:chOff x="10294125" y="1691525"/>
            <a:chExt cx="681600" cy="681600"/>
          </a:xfrm>
        </p:grpSpPr>
        <p:sp>
          <p:nvSpPr>
            <p:cNvPr id="855" name="Google Shape;855;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6" name="Google Shape;856;p87"/>
            <p:cNvPicPr preferRelativeResize="0"/>
            <p:nvPr/>
          </p:nvPicPr>
          <p:blipFill>
            <a:blip r:embed="rId11">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p88"/>
          <p:cNvSpPr txBox="1"/>
          <p:nvPr>
            <p:ph type="title"/>
          </p:nvPr>
        </p:nvSpPr>
        <p:spPr>
          <a:xfrm>
            <a:off x="741375" y="294625"/>
            <a:ext cx="11238000" cy="827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Your health is personal</a:t>
            </a:r>
            <a:endParaRPr/>
          </a:p>
        </p:txBody>
      </p:sp>
      <p:graphicFrame>
        <p:nvGraphicFramePr>
          <p:cNvPr id="863" name="Google Shape;863;p88"/>
          <p:cNvGraphicFramePr/>
          <p:nvPr/>
        </p:nvGraphicFramePr>
        <p:xfrm>
          <a:off x="919013" y="1455963"/>
          <a:ext cx="3000000" cy="3000000"/>
        </p:xfrm>
        <a:graphic>
          <a:graphicData uri="http://schemas.openxmlformats.org/drawingml/2006/table">
            <a:tbl>
              <a:tblPr>
                <a:noFill/>
                <a:tableStyleId>{0BBD786E-AFED-4A75-830C-B542FC0D7C18}</a:tableStyleId>
              </a:tblPr>
              <a:tblGrid>
                <a:gridCol w="3691500"/>
                <a:gridCol w="2615275"/>
                <a:gridCol w="2028725"/>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880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Men, have you had trouble going to the bathroom lately? Benign prostatic hyperplasia could be to blame. It may sound scary, but we promise it’s not. Click here to learn more</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https://schl41demo.staywellhealthlibrary.com/Library/DiseasesConditions/Adult/Men/85,P01470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https://schl41demo.staywellhealthlibrary.com/Library/DiseasesConditions/Adult/Men/85,P04569</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880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As a gay or bisexual man, being aware of your unique cancer risks can make a world of difference. Stay educated, stay healthy, stay proud.</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https://schl41demo.staywellhealthlibrary.com/RelatedItems/134,131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880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Guys, take note: Your “family jewels” require checkups, too. Here’s how and why it’s important to familiarize yourself with their normal size, shape, and weight.</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https://schl41demo.staywellhealthlibrary.com/Search/34,18189-1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4" name="Google Shape;864;p88"/>
          <p:cNvSpPr txBox="1"/>
          <p:nvPr/>
        </p:nvSpPr>
        <p:spPr>
          <a:xfrm>
            <a:off x="1142525" y="61409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id="865" name="Google Shape;865;p88"/>
          <p:cNvPicPr preferRelativeResize="0"/>
          <p:nvPr/>
        </p:nvPicPr>
        <p:blipFill>
          <a:blip r:embed="rId7">
            <a:alphaModFix/>
          </a:blip>
          <a:stretch>
            <a:fillRect/>
          </a:stretch>
        </p:blipFill>
        <p:spPr>
          <a:xfrm>
            <a:off x="7442200" y="4868295"/>
            <a:ext cx="1605276" cy="1071076"/>
          </a:xfrm>
          <a:prstGeom prst="rect">
            <a:avLst/>
          </a:prstGeom>
          <a:noFill/>
          <a:ln>
            <a:noFill/>
          </a:ln>
        </p:spPr>
      </p:pic>
      <p:pic>
        <p:nvPicPr>
          <p:cNvPr id="866" name="Google Shape;866;p88"/>
          <p:cNvPicPr preferRelativeResize="0"/>
          <p:nvPr/>
        </p:nvPicPr>
        <p:blipFill>
          <a:blip r:embed="rId8">
            <a:alphaModFix/>
          </a:blip>
          <a:stretch>
            <a:fillRect/>
          </a:stretch>
        </p:blipFill>
        <p:spPr>
          <a:xfrm>
            <a:off x="7442200" y="3654225"/>
            <a:ext cx="1605276" cy="1070175"/>
          </a:xfrm>
          <a:prstGeom prst="rect">
            <a:avLst/>
          </a:prstGeom>
          <a:noFill/>
          <a:ln>
            <a:noFill/>
          </a:ln>
        </p:spPr>
      </p:pic>
      <p:pic>
        <p:nvPicPr>
          <p:cNvPr id="867" name="Google Shape;867;p88"/>
          <p:cNvPicPr preferRelativeResize="0"/>
          <p:nvPr/>
        </p:nvPicPr>
        <p:blipFill>
          <a:blip r:embed="rId9">
            <a:alphaModFix/>
          </a:blip>
          <a:stretch>
            <a:fillRect/>
          </a:stretch>
        </p:blipFill>
        <p:spPr>
          <a:xfrm>
            <a:off x="7370237" y="2156226"/>
            <a:ext cx="1749199" cy="1166148"/>
          </a:xfrm>
          <a:prstGeom prst="rect">
            <a:avLst/>
          </a:prstGeom>
          <a:noFill/>
          <a:ln>
            <a:noFill/>
          </a:ln>
        </p:spPr>
      </p:pic>
      <p:sp>
        <p:nvSpPr>
          <p:cNvPr id="868" name="Google Shape;868;p88"/>
          <p:cNvSpPr txBox="1"/>
          <p:nvPr/>
        </p:nvSpPr>
        <p:spPr>
          <a:xfrm>
            <a:off x="9566850" y="3200550"/>
            <a:ext cx="19863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Address the tricky issues with your audience using empathy and humor </a:t>
            </a:r>
            <a:endParaRPr i="0" u="none" cap="none" strike="noStrike">
              <a:solidFill>
                <a:schemeClr val="accent3"/>
              </a:solidFill>
              <a:latin typeface="Plus Jakarta Sans"/>
              <a:ea typeface="Plus Jakarta Sans"/>
              <a:cs typeface="Plus Jakarta Sans"/>
              <a:sym typeface="Plus Jakarta Sans"/>
            </a:endParaRPr>
          </a:p>
        </p:txBody>
      </p:sp>
      <p:grpSp>
        <p:nvGrpSpPr>
          <p:cNvPr id="869" name="Google Shape;869;p88"/>
          <p:cNvGrpSpPr/>
          <p:nvPr/>
        </p:nvGrpSpPr>
        <p:grpSpPr>
          <a:xfrm>
            <a:off x="10219200" y="2484625"/>
            <a:ext cx="681600" cy="681600"/>
            <a:chOff x="10294125" y="1691525"/>
            <a:chExt cx="681600" cy="681600"/>
          </a:xfrm>
        </p:grpSpPr>
        <p:sp>
          <p:nvSpPr>
            <p:cNvPr id="870" name="Google Shape;870;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1" name="Google Shape;871;p88"/>
            <p:cNvPicPr preferRelativeResize="0"/>
            <p:nvPr/>
          </p:nvPicPr>
          <p:blipFill>
            <a:blip r:embed="rId10">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graphicFrame>
        <p:nvGraphicFramePr>
          <p:cNvPr id="877" name="Google Shape;877;p89"/>
          <p:cNvGraphicFramePr/>
          <p:nvPr/>
        </p:nvGraphicFramePr>
        <p:xfrm>
          <a:off x="1174313" y="1610325"/>
          <a:ext cx="3000000" cy="3000000"/>
        </p:xfrm>
        <a:graphic>
          <a:graphicData uri="http://schemas.openxmlformats.org/drawingml/2006/table">
            <a:tbl>
              <a:tblPr>
                <a:noFill/>
                <a:tableStyleId>{0BBD786E-AFED-4A75-830C-B542FC0D7C18}</a:tableStyleId>
              </a:tblPr>
              <a:tblGrid>
                <a:gridCol w="2573750"/>
                <a:gridCol w="3525275"/>
                <a:gridCol w="196190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547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Mental illness doesn’t discriminate—it can affect anyone, even the strongest of men. Here’s how to know when it’s time to ask for help.</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https://schl41demo.staywellhealthlibrary.com/Search/1,4565</a:t>
                      </a:r>
                      <a:endParaRPr sz="13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6547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Erectile dysfunction is a common, yet often silent issue. Understanding it is the first step to </a:t>
                      </a:r>
                      <a:r>
                        <a:rPr lang="en-US" sz="1300">
                          <a:latin typeface="Plus Jakarta Sans"/>
                          <a:ea typeface="Plus Jakarta Sans"/>
                          <a:cs typeface="Plus Jakarta Sans"/>
                          <a:sym typeface="Plus Jakarta Sans"/>
                        </a:rPr>
                        <a:t>breaking</a:t>
                      </a:r>
                      <a:r>
                        <a:rPr lang="en-US" sz="1200">
                          <a:latin typeface="Plus Jakarta Sans"/>
                          <a:ea typeface="Plus Jakarta Sans"/>
                          <a:cs typeface="Plus Jakarta Sans"/>
                          <a:sym typeface="Plus Jakarta Sans"/>
                        </a:rPr>
                        <a:t> the taboo. Read here about the causes, risks, and treatment options</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000">
                          <a:latin typeface="Plus Jakarta Sans"/>
                          <a:ea typeface="Plus Jakarta Sans"/>
                          <a:cs typeface="Plus Jakarta Sans"/>
                          <a:sym typeface="Plus Jakarta Sans"/>
                        </a:rPr>
                        <a:t>:</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https://schl41demo.staywellhealthlibrary.com/RelatedItems/85,P01482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https://schl41demo.staywellhealthlibrary.com/RelatedItems/85,p04581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bl>
          </a:graphicData>
        </a:graphic>
      </p:graphicFrame>
      <p:sp>
        <p:nvSpPr>
          <p:cNvPr id="878" name="Google Shape;878;p89"/>
          <p:cNvSpPr txBox="1"/>
          <p:nvPr/>
        </p:nvSpPr>
        <p:spPr>
          <a:xfrm>
            <a:off x="1174325" y="589107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9" name="Google Shape;879;p89"/>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It’s not taboo, </a:t>
            </a:r>
            <a:r>
              <a:rPr lang="en-US"/>
              <a:t>it's</a:t>
            </a:r>
            <a:r>
              <a:rPr lang="en-US"/>
              <a:t> your health  </a:t>
            </a:r>
            <a:endParaRPr/>
          </a:p>
        </p:txBody>
      </p:sp>
      <p:pic>
        <p:nvPicPr>
          <p:cNvPr descr="Close-up of a couple holding hands&#10;&#10;Description automatically generated" id="880" name="Google Shape;880;p89"/>
          <p:cNvPicPr preferRelativeResize="0"/>
          <p:nvPr/>
        </p:nvPicPr>
        <p:blipFill>
          <a:blip r:embed="rId6">
            <a:alphaModFix/>
          </a:blip>
          <a:stretch>
            <a:fillRect/>
          </a:stretch>
        </p:blipFill>
        <p:spPr>
          <a:xfrm>
            <a:off x="7431567" y="4071900"/>
            <a:ext cx="1564284" cy="1262100"/>
          </a:xfrm>
          <a:prstGeom prst="rect">
            <a:avLst/>
          </a:prstGeom>
          <a:noFill/>
          <a:ln>
            <a:noFill/>
          </a:ln>
        </p:spPr>
      </p:pic>
      <p:pic>
        <p:nvPicPr>
          <p:cNvPr id="881" name="Google Shape;881;p89"/>
          <p:cNvPicPr preferRelativeResize="0"/>
          <p:nvPr/>
        </p:nvPicPr>
        <p:blipFill>
          <a:blip r:embed="rId7">
            <a:alphaModFix/>
          </a:blip>
          <a:stretch>
            <a:fillRect/>
          </a:stretch>
        </p:blipFill>
        <p:spPr>
          <a:xfrm>
            <a:off x="7267147" y="2296450"/>
            <a:ext cx="1893141" cy="1262100"/>
          </a:xfrm>
          <a:prstGeom prst="rect">
            <a:avLst/>
          </a:prstGeom>
          <a:noFill/>
          <a:ln>
            <a:noFill/>
          </a:ln>
        </p:spPr>
      </p:pic>
      <p:sp>
        <p:nvSpPr>
          <p:cNvPr id="882" name="Google Shape;882;p89"/>
          <p:cNvSpPr txBox="1"/>
          <p:nvPr/>
        </p:nvSpPr>
        <p:spPr>
          <a:xfrm>
            <a:off x="9649425" y="33529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83" name="Google Shape;883;p89"/>
          <p:cNvGrpSpPr/>
          <p:nvPr/>
        </p:nvGrpSpPr>
        <p:grpSpPr>
          <a:xfrm>
            <a:off x="10294125" y="2671350"/>
            <a:ext cx="681600" cy="681600"/>
            <a:chOff x="10294125" y="2443000"/>
            <a:chExt cx="681600" cy="681600"/>
          </a:xfrm>
        </p:grpSpPr>
        <p:sp>
          <p:nvSpPr>
            <p:cNvPr id="884" name="Google Shape;884;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5" name="Google Shape;885;p89"/>
            <p:cNvPicPr preferRelativeResize="0"/>
            <p:nvPr/>
          </p:nvPicPr>
          <p:blipFill>
            <a:blip r:embed="rId8">
              <a:alphaModFix/>
            </a:blip>
            <a:stretch>
              <a:fillRect/>
            </a:stretch>
          </p:blipFill>
          <p:spPr>
            <a:xfrm>
              <a:off x="10401437" y="2562524"/>
              <a:ext cx="466975" cy="44255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