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y="6858000" cx="12192000"/>
  <p:notesSz cx="6858000" cy="9144000"/>
  <p:embeddedFontLst>
    <p:embeddedFont>
      <p:font typeface="Plus Jakarta Sans ExtraBold"/>
      <p:bold r:id="rId30"/>
      <p:boldItalic r:id="rId31"/>
    </p:embeddedFont>
    <p:embeddedFont>
      <p:font typeface="Plus Jakarta Sans"/>
      <p:regular r:id="rId32"/>
      <p:bold r:id="rId33"/>
      <p:italic r:id="rId34"/>
      <p:boldItalic r:id="rId35"/>
    </p:embeddedFont>
    <p:embeddedFont>
      <p:font typeface="Montserrat Black"/>
      <p:bold r:id="rId36"/>
      <p:boldItalic r:id="rId37"/>
    </p:embeddedFont>
    <p:embeddedFont>
      <p:font typeface="Plus Jakarta Sans SemiBold"/>
      <p:regular r:id="rId38"/>
      <p:bold r:id="rId39"/>
      <p:italic r:id="rId40"/>
      <p:boldItalic r:id="rId41"/>
    </p:embeddedFont>
    <p:embeddedFont>
      <p:font typeface="Plus Jakarta Sans Medium"/>
      <p:regular r:id="rId42"/>
      <p:bold r:id="rId43"/>
      <p:italic r:id="rId44"/>
      <p:boldItalic r:id="rId45"/>
    </p:embeddedFont>
    <p:embeddedFont>
      <p:font typeface="Plus Jakarta Sans Light"/>
      <p:regular r:id="rId46"/>
      <p:bold r:id="rId47"/>
      <p:italic r:id="rId48"/>
      <p:boldItalic r:id="rId49"/>
    </p:embeddedFont>
    <p:embeddedFont>
      <p:font typeface="DM Serif Display"/>
      <p:regular r:id="rId50"/>
      <p:italic r:id="rId51"/>
    </p:embeddedFont>
    <p:embeddedFont>
      <p:font typeface="Century Gothic"/>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BE31CFD-C7B2-4287-BBC6-3376976094AF}">
  <a:tblStyle styleId="{1BE31CFD-C7B2-4287-BBC6-3376976094AF}"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italic.fntdata"/><Relationship Id="rId42" Type="http://schemas.openxmlformats.org/officeDocument/2006/relationships/font" Target="fonts/PlusJakartaSansMedium-regular.fntdata"/><Relationship Id="rId41" Type="http://schemas.openxmlformats.org/officeDocument/2006/relationships/font" Target="fonts/PlusJakartaSansSemiBold-boldItalic.fntdata"/><Relationship Id="rId44" Type="http://schemas.openxmlformats.org/officeDocument/2006/relationships/font" Target="fonts/PlusJakartaSansMedium-italic.fntdata"/><Relationship Id="rId43" Type="http://schemas.openxmlformats.org/officeDocument/2006/relationships/font" Target="fonts/PlusJakartaSansMedium-bold.fntdata"/><Relationship Id="rId46" Type="http://schemas.openxmlformats.org/officeDocument/2006/relationships/font" Target="fonts/PlusJakartaSansLight-regular.fntdata"/><Relationship Id="rId45" Type="http://schemas.openxmlformats.org/officeDocument/2006/relationships/font" Target="fonts/PlusJakartaSansMedium-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italic.fntdata"/><Relationship Id="rId47" Type="http://schemas.openxmlformats.org/officeDocument/2006/relationships/font" Target="fonts/PlusJakartaSansLight-bold.fntdata"/><Relationship Id="rId49" Type="http://schemas.openxmlformats.org/officeDocument/2006/relationships/font" Target="fonts/PlusJakartaSansLight-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Italic.fntdata"/><Relationship Id="rId30" Type="http://schemas.openxmlformats.org/officeDocument/2006/relationships/font" Target="fonts/PlusJakartaSansExtraBold-bold.fntdata"/><Relationship Id="rId33" Type="http://schemas.openxmlformats.org/officeDocument/2006/relationships/font" Target="fonts/PlusJakartaSans-bold.fntdata"/><Relationship Id="rId32" Type="http://schemas.openxmlformats.org/officeDocument/2006/relationships/font" Target="fonts/PlusJakartaSans-regular.fntdata"/><Relationship Id="rId35" Type="http://schemas.openxmlformats.org/officeDocument/2006/relationships/font" Target="fonts/PlusJakartaSans-boldItalic.fntdata"/><Relationship Id="rId34" Type="http://schemas.openxmlformats.org/officeDocument/2006/relationships/font" Target="fonts/PlusJakartaSans-italic.fntdata"/><Relationship Id="rId37" Type="http://schemas.openxmlformats.org/officeDocument/2006/relationships/font" Target="fonts/MontserratBlack-boldItalic.fntdata"/><Relationship Id="rId36" Type="http://schemas.openxmlformats.org/officeDocument/2006/relationships/font" Target="fonts/MontserratBlack-bold.fntdata"/><Relationship Id="rId39" Type="http://schemas.openxmlformats.org/officeDocument/2006/relationships/font" Target="fonts/PlusJakartaSansSemiBold-bold.fntdata"/><Relationship Id="rId38" Type="http://schemas.openxmlformats.org/officeDocument/2006/relationships/font" Target="fonts/PlusJakartaSansSemiBold-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italic.fntdata"/><Relationship Id="rId50" Type="http://schemas.openxmlformats.org/officeDocument/2006/relationships/font" Target="fonts/DMSerifDisplay-regular.fntdata"/><Relationship Id="rId53" Type="http://schemas.openxmlformats.org/officeDocument/2006/relationships/font" Target="fonts/CenturyGothic-bold.fntdata"/><Relationship Id="rId52" Type="http://schemas.openxmlformats.org/officeDocument/2006/relationships/font" Target="fonts/CenturyGothic-regular.fntdata"/><Relationship Id="rId11" Type="http://schemas.openxmlformats.org/officeDocument/2006/relationships/slide" Target="slides/slide4.xml"/><Relationship Id="rId55" Type="http://schemas.openxmlformats.org/officeDocument/2006/relationships/font" Target="fonts/CenturyGothic-boldItalic.fntdata"/><Relationship Id="rId10" Type="http://schemas.openxmlformats.org/officeDocument/2006/relationships/slide" Target="slides/slide3.xml"/><Relationship Id="rId54" Type="http://schemas.openxmlformats.org/officeDocument/2006/relationships/font" Target="fonts/CenturyGothic-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3" name="Google Shape;883;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4" name="Google Shape;884;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22dbd14cc83_0_17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5" name="Google Shape;895;g22dbd14cc83_0_17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6" name="Google Shape;896;g22dbd14cc83_0_17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6" name="Google Shape;906;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7" name="Google Shape;907;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22dbd14cc83_0_22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0" name="Google Shape;920;g22dbd14cc83_0_22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1" name="Google Shape;921;g22dbd14cc83_0_22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7" name="Shape 927"/>
        <p:cNvGrpSpPr/>
        <p:nvPr/>
      </p:nvGrpSpPr>
      <p:grpSpPr>
        <a:xfrm>
          <a:off x="0" y="0"/>
          <a:ext cx="0" cy="0"/>
          <a:chOff x="0" y="0"/>
          <a:chExt cx="0" cy="0"/>
        </a:xfrm>
      </p:grpSpPr>
      <p:sp>
        <p:nvSpPr>
          <p:cNvPr id="928" name="Google Shape;928;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9" name="Google Shape;929;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0" name="Google Shape;930;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2" name="Google Shape;942;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3" name="Google Shape;943;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9" name="Google Shape;969;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7" name="Google Shape;977;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5" name="Google Shape;985;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2dbd14cc83_0_18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2dbd14cc83_0_182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2dbd14cc83_0_182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22e1a64b9b3_5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2" name="Google Shape;992;g22e1a64b9b3_5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3" name="Google Shape;993;g22e1a64b9b3_5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g22e1a64b9b3_5_8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0" name="Google Shape;1000;g22e1a64b9b3_5_8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1" name="Google Shape;1001;g22e1a64b9b3_5_8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6" name="Shape 1006"/>
        <p:cNvGrpSpPr/>
        <p:nvPr/>
      </p:nvGrpSpPr>
      <p:grpSpPr>
        <a:xfrm>
          <a:off x="0" y="0"/>
          <a:ext cx="0" cy="0"/>
          <a:chOff x="0" y="0"/>
          <a:chExt cx="0" cy="0"/>
        </a:xfrm>
      </p:grpSpPr>
      <p:sp>
        <p:nvSpPr>
          <p:cNvPr id="1007" name="Google Shape;1007;g28d7d0fa9ea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8" name="Google Shape;1008;g28d7d0fa9ea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9" name="Google Shape;1009;g28d7d0fa9ea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8d7d0fa9ea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8d7d0fa9ea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8d7d0fa9ea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1" name="Google Shape;871;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72" name="Google Shape;872;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3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hyperlink" Target="https://schl41demo.staywellhealthlibrary.com/Library/DiseasesConditions/Adult/Orthopedic/85,P00934" TargetMode="External"/><Relationship Id="rId5" Type="http://schemas.openxmlformats.org/officeDocument/2006/relationships/hyperlink" Target="https://schl41demo.staywellhealthlibrary.com/Search/1,1864" TargetMode="External"/><Relationship Id="rId6" Type="http://schemas.openxmlformats.org/officeDocument/2006/relationships/hyperlink" Target="https://schl41demo.staywellhealthlibrary.com/Library/DiseasesConditions/Adult/Orthopedic/85,P0091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0.jpg"/><Relationship Id="rId4" Type="http://schemas.openxmlformats.org/officeDocument/2006/relationships/hyperlink" Target="https://clientsupport.staywell.com/index.ph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3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38.jpg"/><Relationship Id="rId4" Type="http://schemas.openxmlformats.org/officeDocument/2006/relationships/hyperlink" Target="https://schl41demo.staywellhealthlibrary.com/RelatedItems/40,OsteoarthritisQuiz" TargetMode="External"/><Relationship Id="rId5" Type="http://schemas.openxmlformats.org/officeDocument/2006/relationships/hyperlink" Target="https://schl41demo.staywellhealthlibrary.com/Search/1,2889" TargetMode="External"/><Relationship Id="rId6" Type="http://schemas.openxmlformats.org/officeDocument/2006/relationships/hyperlink" Target="https://schl41demo.staywellhealthlibrary.com/Conditions/Orthopedics/Conditions/85,P00909"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1.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39.jp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85,P00050" TargetMode="External"/><Relationship Id="rId4" Type="http://schemas.openxmlformats.org/officeDocument/2006/relationships/hyperlink" Target="https://schl41demo.staywellhealthlibrary.com/Search/85,P03175" TargetMode="External"/><Relationship Id="rId9" Type="http://schemas.openxmlformats.org/officeDocument/2006/relationships/hyperlink" Target="https://schl41demo.staywellhealthlibrary.com/Search/85,P00940" TargetMode="External"/><Relationship Id="rId5" Type="http://schemas.openxmlformats.org/officeDocument/2006/relationships/hyperlink" Target="https://schl41demo.staywellhealthlibrary.com/Search/85,P08957" TargetMode="External"/><Relationship Id="rId6" Type="http://schemas.openxmlformats.org/officeDocument/2006/relationships/hyperlink" Target="https://schl41demo.staywellhealthlibrary.com/Search/85,P08969" TargetMode="External"/><Relationship Id="rId7" Type="http://schemas.openxmlformats.org/officeDocument/2006/relationships/hyperlink" Target="https://schl41demo.staywellhealthlibrary.com/Search/85,P00923" TargetMode="External"/><Relationship Id="rId8" Type="http://schemas.openxmlformats.org/officeDocument/2006/relationships/hyperlink" Target="https://schl41demo.staywellhealthlibrary.com/Search/85,p04020" TargetMode="External"/><Relationship Id="rId10" Type="http://schemas.openxmlformats.org/officeDocument/2006/relationships/hyperlink" Target="https://schl41demo.staywellhealthlibrary.com/Search/85,p04037"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Conditions/Orthopedics/Conditions/1,1864" TargetMode="External"/><Relationship Id="rId4" Type="http://schemas.openxmlformats.org/officeDocument/2006/relationships/hyperlink" Target="https://schl41demo.staywellhealthlibrary.com/Conditions/Orthopedics/Conditions/85,P00911" TargetMode="External"/><Relationship Id="rId5" Type="http://schemas.openxmlformats.org/officeDocument/2006/relationships/hyperlink" Target="https://schl41demo.staywellhealthlibrary.com/Conditions/Orthopedics/Conditions/85,P04008" TargetMode="External"/><Relationship Id="rId6" Type="http://schemas.openxmlformats.org/officeDocument/2006/relationships/hyperlink" Target="https://schl41demo.staywellhealthlibrary.com/RelatedItems/40,OsteoarthritisQuiz" TargetMode="External"/><Relationship Id="rId7" Type="http://schemas.openxmlformats.org/officeDocument/2006/relationships/hyperlink" Target="https://schl41demo.staywellhealthlibrary.com/Search/40,OsteoarthritisQuiz_ES" TargetMode="External"/><Relationship Id="rId8" Type="http://schemas.openxmlformats.org/officeDocument/2006/relationships/hyperlink" Target="https://schl41demo.staywellhealthlibrary.com/InteractiveTools/Quizzes/40,RheumQuiz"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Library/DiseasesConditions/Adult/Orthopedic/85,P00921" TargetMode="External"/><Relationship Id="rId4" Type="http://schemas.openxmlformats.org/officeDocument/2006/relationships/hyperlink" Target="https://schl41demo.staywellhealthlibrary.com/Library/DiseasesConditions/Adult/Arthritis/85,P04018" TargetMode="External"/><Relationship Id="rId9" Type="http://schemas.openxmlformats.org/officeDocument/2006/relationships/hyperlink" Target="https://schl41demo.staywellhealthlibrary.com/Conditions/Orthopedics/Conditions/85,P00909" TargetMode="External"/><Relationship Id="rId5" Type="http://schemas.openxmlformats.org/officeDocument/2006/relationships/hyperlink" Target="https://schl41demo.staywellhealthlibrary.com/Library/DiseasesConditions/Adult/Orthopedic/92,P07674" TargetMode="External"/><Relationship Id="rId6" Type="http://schemas.openxmlformats.org/officeDocument/2006/relationships/hyperlink" Target="https://schl41demo.staywellhealthlibrary.com/Library/DiseasesConditions/Adult/Orthopedic/92,P07673" TargetMode="External"/><Relationship Id="rId7" Type="http://schemas.openxmlformats.org/officeDocument/2006/relationships/hyperlink" Target="https://schl41demo.staywellhealthlibrary.com/Search/92,P07676" TargetMode="External"/><Relationship Id="rId8" Type="http://schemas.openxmlformats.org/officeDocument/2006/relationships/hyperlink" Target="https://schl41demo.staywellhealthlibrary.com/Search/92,P09179" TargetMode="External"/><Relationship Id="rId10" Type="http://schemas.openxmlformats.org/officeDocument/2006/relationships/hyperlink" Target="https://schl41demo.staywellhealthlibrary.com/Conditions/Orthopedics/Conditions/85,P0400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Wellness/Weight/Exercise/1,1492" TargetMode="External"/><Relationship Id="rId4" Type="http://schemas.openxmlformats.org/officeDocument/2006/relationships/hyperlink" Target="https://schl41demo.staywellhealthlibrary.com/Search/1,1411" TargetMode="External"/><Relationship Id="rId5" Type="http://schemas.openxmlformats.org/officeDocument/2006/relationships/hyperlink" Target="https://schl41demo.staywellhealthlibrary.com/Search/1,2889"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138,D1201" TargetMode="External"/><Relationship Id="rId4" Type="http://schemas.openxmlformats.org/officeDocument/2006/relationships/hyperlink" Target="https://schl41demo.staywellhealthlibrary.com/MultimediaRoom/VideoLibrary/?e=0#player:138,W1844" TargetMode="External"/><Relationship Id="rId9" Type="http://schemas.openxmlformats.org/officeDocument/2006/relationships/hyperlink" Target="https://schl41demo.staywellhealthlibrary.com/MultimediaRoom/VideoLibrary/?e=0#player:138,D1359" TargetMode="External"/><Relationship Id="rId5" Type="http://schemas.openxmlformats.org/officeDocument/2006/relationships/hyperlink" Target="https://schl41demo.staywellhealthlibrary.com/MultimediaRoom/VideoLibrary/?e=0#player:138,D1186" TargetMode="External"/><Relationship Id="rId6" Type="http://schemas.openxmlformats.org/officeDocument/2006/relationships/hyperlink" Target="https://schl41demo.staywellhealthlibrary.com/MultimediaRoom/VideoLibrary/?e=0#player:138,K1983" TargetMode="External"/><Relationship Id="rId7" Type="http://schemas.openxmlformats.org/officeDocument/2006/relationships/hyperlink" Target="https://schl41demo.staywellhealthlibrary.com/MultimediaRoom/VideoLibrary/?e=0#player:138,K1984" TargetMode="External"/><Relationship Id="rId8" Type="http://schemas.openxmlformats.org/officeDocument/2006/relationships/hyperlink" Target="https://schl41demo.staywellhealthlibrary.com/MultimediaRoom/VideoLibrary/?e=0#player:138,D1206"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2.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4.png"/><Relationship Id="rId4" Type="http://schemas.openxmlformats.org/officeDocument/2006/relationships/image" Target="../media/image21.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2.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1,1775" TargetMode="External"/><Relationship Id="rId4" Type="http://schemas.openxmlformats.org/officeDocument/2006/relationships/hyperlink" Target="https://schl41demo.staywellhealthlibrary.com/Search/40,OsteoarthritisQuiz" TargetMode="External"/><Relationship Id="rId5" Type="http://schemas.openxmlformats.org/officeDocument/2006/relationships/image" Target="../media/image22.jpg"/><Relationship Id="rId6" Type="http://schemas.openxmlformats.org/officeDocument/2006/relationships/image" Target="../media/image16.jpg"/><Relationship Id="rId7"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0.png"/><Relationship Id="rId4" Type="http://schemas.openxmlformats.org/officeDocument/2006/relationships/hyperlink" Target="https://schl41demo.staywellhealthlibrary.com/Search/1,4128" TargetMode="External"/><Relationship Id="rId9" Type="http://schemas.openxmlformats.org/officeDocument/2006/relationships/image" Target="../media/image28.jpg"/><Relationship Id="rId5" Type="http://schemas.openxmlformats.org/officeDocument/2006/relationships/hyperlink" Target="https://schl41demo.staywellhealthlibrary.com/Search/1,1411" TargetMode="External"/><Relationship Id="rId6" Type="http://schemas.openxmlformats.org/officeDocument/2006/relationships/hyperlink" Target="https://schl41demo.staywellhealthlibrary.com/Search/1,2889" TargetMode="External"/><Relationship Id="rId7" Type="http://schemas.openxmlformats.org/officeDocument/2006/relationships/image" Target="../media/image34.jpg"/><Relationship Id="rId8"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hyperlink" Target="https://schl41demo.staywellhealthlibrary.com/Search/92,P07674" TargetMode="External"/><Relationship Id="rId9" Type="http://schemas.openxmlformats.org/officeDocument/2006/relationships/image" Target="../media/image31.jpg"/><Relationship Id="rId5" Type="http://schemas.openxmlformats.org/officeDocument/2006/relationships/hyperlink" Target="https://schl41demo.staywellhealthlibrary.com/spanish/Search/92,P09177" TargetMode="External"/><Relationship Id="rId6" Type="http://schemas.openxmlformats.org/officeDocument/2006/relationships/hyperlink" Target="https://schl41demo.staywellhealthlibrary.com/Search/135,352" TargetMode="External"/><Relationship Id="rId7" Type="http://schemas.openxmlformats.org/officeDocument/2006/relationships/hyperlink" Target="https://schl41demo.staywellhealthlibrary.com/spanish/Search/135,352es" TargetMode="External"/><Relationship Id="rId8"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3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6426150" y="-4491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Orthopedic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5" name="Shape 885"/>
        <p:cNvGrpSpPr/>
        <p:nvPr/>
      </p:nvGrpSpPr>
      <p:grpSpPr>
        <a:xfrm>
          <a:off x="0" y="0"/>
          <a:ext cx="0" cy="0"/>
          <a:chOff x="0" y="0"/>
          <a:chExt cx="0" cy="0"/>
        </a:xfrm>
      </p:grpSpPr>
      <p:sp>
        <p:nvSpPr>
          <p:cNvPr id="886" name="Google Shape;886;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87" name="Google Shape;887;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Preserve your aging joints</a:t>
            </a:r>
            <a:endParaRPr/>
          </a:p>
        </p:txBody>
      </p:sp>
      <p:sp>
        <p:nvSpPr>
          <p:cNvPr id="888" name="Google Shape;888;p90"/>
          <p:cNvSpPr txBox="1"/>
          <p:nvPr>
            <p:ph idx="2" type="body"/>
          </p:nvPr>
        </p:nvSpPr>
        <p:spPr>
          <a:xfrm>
            <a:off x="740675" y="1891425"/>
            <a:ext cx="8562900" cy="4020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Skipping warm-ups and stretching. Getting injured during exercise. A lot of us have been tough on our knees, hips, and other joints for years. This may lead to problems like osteoarthritis — and eventually, to joint replacement surgery.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b="1" lang="en-US" sz="1200">
                <a:solidFill>
                  <a:srgbClr val="000000"/>
                </a:solidFill>
                <a:latin typeface="Plus Jakarta Sans"/>
                <a:ea typeface="Plus Jakarta Sans"/>
                <a:cs typeface="Plus Jakarta Sans"/>
                <a:sym typeface="Plus Jakarta Sans"/>
              </a:rPr>
              <a:t>How to care for yourself</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000000"/>
                </a:solidFill>
                <a:latin typeface="Plus Jakarta Sans"/>
                <a:ea typeface="Plus Jakarta Sans"/>
                <a:cs typeface="Plus Jakarta Sans"/>
                <a:sym typeface="Plus Jakarta Sans"/>
              </a:rPr>
              <a:t>Joint replacements are safe and effective, but there are many steps you can take before turning to surgery. Be kind to your joints by: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Eating a healthy diet.</a:t>
            </a:r>
            <a:r>
              <a:rPr lang="en-US" sz="1200">
                <a:solidFill>
                  <a:srgbClr val="000000"/>
                </a:solidFill>
                <a:latin typeface="Plus Jakarta Sans"/>
                <a:ea typeface="Plus Jakarta Sans"/>
                <a:cs typeface="Plus Jakarta Sans"/>
                <a:sym typeface="Plus Jakarta Sans"/>
              </a:rPr>
              <a:t> Healthy eating helps maintain a healthy weight. Extra pounds can cause more wear and tear on joints.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Staying active.</a:t>
            </a:r>
            <a:r>
              <a:rPr lang="en-US" sz="1200">
                <a:solidFill>
                  <a:srgbClr val="000000"/>
                </a:solidFill>
                <a:latin typeface="Plus Jakarta Sans"/>
                <a:ea typeface="Plus Jakarta Sans"/>
                <a:cs typeface="Plus Jakarta Sans"/>
                <a:sym typeface="Plus Jakarta Sans"/>
              </a:rPr>
              <a:t> Exercise protects joints by strengthening the muscles that support them.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Choosing low-impact activities if you have arthritis.</a:t>
            </a:r>
            <a:r>
              <a:rPr lang="en-US" sz="1200">
                <a:solidFill>
                  <a:srgbClr val="000000"/>
                </a:solidFill>
                <a:latin typeface="Plus Jakarta Sans"/>
                <a:ea typeface="Plus Jakarta Sans"/>
                <a:cs typeface="Plus Jakarta Sans"/>
                <a:sym typeface="Plus Jakarta Sans"/>
              </a:rPr>
              <a:t> Instead of racquetball or running, try pickleball, swimming, water aerobics, walking, or biking.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Getting enough rest.</a:t>
            </a:r>
            <a:r>
              <a:rPr lang="en-US" sz="1200">
                <a:solidFill>
                  <a:srgbClr val="000000"/>
                </a:solidFill>
                <a:latin typeface="Plus Jakarta Sans"/>
                <a:ea typeface="Plus Jakarta Sans"/>
                <a:cs typeface="Plus Jakarta Sans"/>
                <a:sym typeface="Plus Jakarta Sans"/>
              </a:rPr>
              <a:t> Sleep helps restore energy and reduce swelling and pain. And when you alternate strenuous activities with rest, it puts less stress on sensitive joints.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Managing pain. </a:t>
            </a:r>
            <a:r>
              <a:rPr lang="en-US" sz="1200">
                <a:solidFill>
                  <a:srgbClr val="000000"/>
                </a:solidFill>
                <a:latin typeface="Plus Jakarta Sans"/>
                <a:ea typeface="Plus Jakarta Sans"/>
                <a:cs typeface="Plus Jakarta Sans"/>
                <a:sym typeface="Plus Jakarta Sans"/>
              </a:rPr>
              <a:t>Use over-the-counter or prescription medications to control pain and inflammation. You can also receive injections of corticosteroids directly in painful joints.</a:t>
            </a:r>
            <a:endParaRPr b="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Taking part in physical or occupational therapy.</a:t>
            </a:r>
            <a:r>
              <a:rPr lang="en-US" sz="1200">
                <a:solidFill>
                  <a:srgbClr val="000000"/>
                </a:solidFill>
                <a:latin typeface="Plus Jakarta Sans"/>
                <a:ea typeface="Plus Jakarta Sans"/>
                <a:cs typeface="Plus Jakarta Sans"/>
                <a:sym typeface="Plus Jakarta Sans"/>
              </a:rPr>
              <a:t> This may help increase your mobility, muscle strength, and ability to perform everyday activities.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Using assistive devices. </a:t>
            </a:r>
            <a:r>
              <a:rPr lang="en-US" sz="1200">
                <a:solidFill>
                  <a:srgbClr val="000000"/>
                </a:solidFill>
                <a:latin typeface="Plus Jakarta Sans"/>
                <a:ea typeface="Plus Jakarta Sans"/>
                <a:cs typeface="Plus Jakarta Sans"/>
                <a:sym typeface="Plus Jakarta Sans"/>
              </a:rPr>
              <a:t>A brace, splint, cane, and other devices may help ease joint stress and pain.</a:t>
            </a:r>
            <a:endParaRPr b="1" sz="1200">
              <a:solidFill>
                <a:srgbClr val="000000"/>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sz="1200"/>
          </a:p>
        </p:txBody>
      </p:sp>
      <p:sp>
        <p:nvSpPr>
          <p:cNvPr id="889" name="Google Shape;889;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Orthopedic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0" name="Google Shape;890;p90"/>
          <p:cNvGrpSpPr/>
          <p:nvPr/>
        </p:nvGrpSpPr>
        <p:grpSpPr>
          <a:xfrm>
            <a:off x="10219200" y="2637025"/>
            <a:ext cx="681600" cy="681600"/>
            <a:chOff x="10294125" y="1691525"/>
            <a:chExt cx="681600" cy="681600"/>
          </a:xfrm>
        </p:grpSpPr>
        <p:sp>
          <p:nvSpPr>
            <p:cNvPr id="891" name="Google Shape;891;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2" name="Google Shape;892;p90"/>
            <p:cNvPicPr preferRelativeResize="0"/>
            <p:nvPr/>
          </p:nvPicPr>
          <p:blipFill>
            <a:blip r:embed="rId3">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grpSp>
        <p:nvGrpSpPr>
          <p:cNvPr id="898" name="Google Shape;898;p91"/>
          <p:cNvGrpSpPr/>
          <p:nvPr/>
        </p:nvGrpSpPr>
        <p:grpSpPr>
          <a:xfrm>
            <a:off x="10219200" y="2637025"/>
            <a:ext cx="681600" cy="681600"/>
            <a:chOff x="10294125" y="2443000"/>
            <a:chExt cx="681600" cy="681600"/>
          </a:xfrm>
        </p:grpSpPr>
        <p:sp>
          <p:nvSpPr>
            <p:cNvPr id="899" name="Google Shape;899;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0" name="Google Shape;900;p91"/>
            <p:cNvPicPr preferRelativeResize="0"/>
            <p:nvPr/>
          </p:nvPicPr>
          <p:blipFill>
            <a:blip r:embed="rId3">
              <a:alphaModFix/>
            </a:blip>
            <a:stretch>
              <a:fillRect/>
            </a:stretch>
          </p:blipFill>
          <p:spPr>
            <a:xfrm>
              <a:off x="10401437" y="2562524"/>
              <a:ext cx="466975" cy="442550"/>
            </a:xfrm>
            <a:prstGeom prst="rect">
              <a:avLst/>
            </a:prstGeom>
            <a:noFill/>
            <a:ln>
              <a:noFill/>
            </a:ln>
          </p:spPr>
        </p:pic>
      </p:grpSp>
      <p:sp>
        <p:nvSpPr>
          <p:cNvPr id="901" name="Google Shape;901;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2" name="Google Shape;902;p91"/>
          <p:cNvSpPr txBox="1"/>
          <p:nvPr>
            <p:ph idx="2" type="body"/>
          </p:nvPr>
        </p:nvSpPr>
        <p:spPr>
          <a:xfrm>
            <a:off x="741375" y="1434225"/>
            <a:ext cx="8010300" cy="4020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i="1" lang="en-US" sz="1200">
                <a:solidFill>
                  <a:srgbClr val="FF5236"/>
                </a:solidFill>
                <a:latin typeface="Plus Jakarta Sans"/>
                <a:ea typeface="Plus Jakarta Sans"/>
                <a:cs typeface="Plus Jakarta Sans"/>
                <a:sym typeface="Plus Jakarta Sans"/>
              </a:rPr>
              <a:t>[Callout/CTA]</a:t>
            </a:r>
            <a:endParaRPr b="1" i="1" sz="1200">
              <a:solidFill>
                <a:srgbClr val="FF5236"/>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Whether you have mild joint pain or osteoarthritis, there are many benefits to following an exercise program. </a:t>
            </a:r>
            <a:br>
              <a:rPr i="1" lang="en-US" sz="1200">
                <a:solidFill>
                  <a:srgbClr val="000000"/>
                </a:solidFill>
                <a:latin typeface="Plus Jakarta Sans"/>
                <a:ea typeface="Plus Jakarta Sans"/>
                <a:cs typeface="Plus Jakarta Sans"/>
                <a:sym typeface="Plus Jakarta Sans"/>
              </a:rPr>
            </a:br>
            <a:r>
              <a:rPr i="1" lang="en-US" sz="1200">
                <a:solidFill>
                  <a:srgbClr val="000000"/>
                </a:solidFill>
                <a:latin typeface="Plus Jakarta Sans"/>
                <a:ea typeface="Plus Jakarta Sans"/>
                <a:cs typeface="Plus Jakarta Sans"/>
                <a:sym typeface="Plus Jakarta Sans"/>
              </a:rPr>
              <a:t>Read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our guidelines on physical activity</a:t>
            </a:r>
            <a:r>
              <a:rPr i="1" lang="en-US" sz="1200">
                <a:solidFill>
                  <a:srgbClr val="000000"/>
                </a:solidFill>
                <a:latin typeface="Plus Jakarta Sans"/>
                <a:ea typeface="Plus Jakarta Sans"/>
                <a:cs typeface="Plus Jakarta Sans"/>
                <a:sym typeface="Plus Jakarta Sans"/>
              </a:rPr>
              <a:t> for older adults to learn how to get started.</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When to replace joints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the best of circumstances, self-management strategies may be enough to improve function and relieve pain. But if you have any of the following signs, speak with your healthcare provider about joint replacement:</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Your joint pain continues while resting, either day or night.</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Your joint pain makes it hard for you to do everyday activities like getting out of a chair, going up stairs, </a:t>
            </a:r>
            <a:br>
              <a:rPr lang="en-US" sz="1200">
                <a:solidFill>
                  <a:srgbClr val="000000"/>
                </a:solidFill>
                <a:latin typeface="Plus Jakarta Sans"/>
                <a:ea typeface="Plus Jakarta Sans"/>
                <a:cs typeface="Plus Jakarta Sans"/>
                <a:sym typeface="Plus Jakarta Sans"/>
              </a:rPr>
            </a:br>
            <a:r>
              <a:rPr lang="en-US" sz="1200">
                <a:solidFill>
                  <a:srgbClr val="000000"/>
                </a:solidFill>
                <a:latin typeface="Plus Jakarta Sans"/>
                <a:ea typeface="Plus Jakarta Sans"/>
                <a:cs typeface="Plus Jakarta Sans"/>
                <a:sym typeface="Plus Jakarta Sans"/>
              </a:rPr>
              <a:t>or walking more than a short distance.</a:t>
            </a:r>
            <a:endParaRPr sz="1200">
              <a:solidFill>
                <a:srgbClr val="000000"/>
              </a:solidFill>
              <a:latin typeface="Plus Jakarta Sans"/>
              <a:ea typeface="Plus Jakarta Sans"/>
              <a:cs typeface="Plus Jakarta Sans"/>
              <a:sym typeface="Plus Jakarta Sans"/>
            </a:endParaRPr>
          </a:p>
          <a:p>
            <a:pPr indent="-304800" lvl="0" marL="457200" rtl="0" algn="l">
              <a:lnSpc>
                <a:spcPct val="115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You’ve tried different noninvasive treatments, including pain medicines, but they’re not controlling your joint pain.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FF5236"/>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FF5236"/>
                </a:solidFill>
                <a:latin typeface="Plus Jakarta Sans"/>
                <a:ea typeface="Plus Jakarta Sans"/>
                <a:cs typeface="Plus Jakarta Sans"/>
                <a:sym typeface="Plus Jakarta Sans"/>
              </a:rPr>
              <a:t>[Callout/CTA]</a:t>
            </a:r>
            <a:endParaRPr b="1"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you’re a candidate for a total joint replacement, know that more than 90% of people have good to excellent results. Our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FAQs on new joints</a:t>
            </a:r>
            <a:r>
              <a:rPr i="1" lang="en-US" sz="1200">
                <a:solidFill>
                  <a:srgbClr val="000000"/>
                </a:solidFill>
                <a:latin typeface="Plus Jakarta Sans"/>
                <a:ea typeface="Plus Jakarta Sans"/>
                <a:cs typeface="Plus Jakarta Sans"/>
                <a:sym typeface="Plus Jakarta Sans"/>
              </a:rPr>
              <a:t> can help answer your questions — and put any worries at ease.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provider may refer you to an orthopedic surgeon for an exam, which should help determine if surgery is a good option for you.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Over the years, surgical techniques and technology have improved, significantly decreasing complications associated with joint replacement surgery.</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b="1" i="1" sz="1200">
              <a:solidFill>
                <a:srgbClr val="FF5236"/>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i="1" lang="en-US" sz="1200">
                <a:solidFill>
                  <a:srgbClr val="FF5236"/>
                </a:solidFill>
                <a:latin typeface="Plus Jakarta Sans"/>
                <a:ea typeface="Plus Jakarta Sans"/>
                <a:cs typeface="Plus Jakarta Sans"/>
                <a:sym typeface="Plus Jakarta Sans"/>
              </a:rPr>
              <a:t>[Callout/CTA]</a:t>
            </a:r>
            <a:endParaRPr b="1"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Before your provider can recommend a treatment plan, they need to understand the scope of your condition. </a:t>
            </a:r>
            <a:br>
              <a:rPr i="1" lang="en-US" sz="1200">
                <a:solidFill>
                  <a:srgbClr val="000000"/>
                </a:solidFill>
                <a:latin typeface="Plus Jakarta Sans"/>
                <a:ea typeface="Plus Jakarta Sans"/>
                <a:cs typeface="Plus Jakarta Sans"/>
                <a:sym typeface="Plus Jakarta Sans"/>
              </a:rPr>
            </a:br>
            <a:r>
              <a:rPr i="1" lang="en-US" sz="1200">
                <a:solidFill>
                  <a:srgbClr val="000000"/>
                </a:solidFill>
                <a:latin typeface="Plus Jakarta Sans"/>
                <a:ea typeface="Plus Jakarta Sans"/>
                <a:cs typeface="Plus Jakarta Sans"/>
                <a:sym typeface="Plus Jakarta Sans"/>
              </a:rPr>
              <a:t>Find out more about the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different tests</a:t>
            </a:r>
            <a:r>
              <a:rPr i="1" lang="en-US" sz="1200">
                <a:solidFill>
                  <a:srgbClr val="000000"/>
                </a:solidFill>
                <a:latin typeface="Plus Jakarta Sans"/>
                <a:ea typeface="Plus Jakarta Sans"/>
                <a:cs typeface="Plus Jakarta Sans"/>
                <a:sym typeface="Plus Jakarta Sans"/>
              </a:rPr>
              <a:t> they may use, and what you can expect. </a:t>
            </a:r>
            <a:endParaRPr i="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903" name="Google Shape;903;p91"/>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pic>
        <p:nvPicPr>
          <p:cNvPr id="909" name="Google Shape;909;p92"/>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10" name="Google Shape;910;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2" name="Google Shape;912;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3" name="Google Shape;913;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4" name="Google Shape;914;p92"/>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orthopedic health and treatment services.</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15" name="Google Shape;915;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16" name="Google Shape;916;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17" name="Google Shape;917;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sp>
        <p:nvSpPr>
          <p:cNvPr id="923" name="Google Shape;923;p93"/>
          <p:cNvSpPr txBox="1"/>
          <p:nvPr>
            <p:ph idx="3" type="body"/>
          </p:nvPr>
        </p:nvSpPr>
        <p:spPr>
          <a:xfrm>
            <a:off x="533400" y="2687500"/>
            <a:ext cx="5757000" cy="31416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latin typeface="Plus Jakarta Sans"/>
                <a:ea typeface="Plus Jakarta Sans"/>
                <a:cs typeface="Plus Jakarta Sans"/>
                <a:sym typeface="Plus Jakarta Sans"/>
              </a:rPr>
              <a:t>Create a social story using the 7 infographic images provided with this Toolkit</a:t>
            </a:r>
            <a:endParaRPr b="1">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AutoNum type="arabicPeriod"/>
            </a:pPr>
            <a:r>
              <a:rPr lang="en-US"/>
              <a:t>Do you need new knees?</a:t>
            </a:r>
            <a:endParaRPr/>
          </a:p>
          <a:p>
            <a:pPr indent="-317500" lvl="0" marL="457200" rtl="0" algn="l">
              <a:spcBef>
                <a:spcPts val="0"/>
              </a:spcBef>
              <a:spcAft>
                <a:spcPts val="0"/>
              </a:spcAft>
              <a:buClr>
                <a:schemeClr val="accent1"/>
              </a:buClr>
              <a:buSzPts val="1400"/>
              <a:buAutoNum type="arabicPeriod"/>
            </a:pPr>
            <a:r>
              <a:rPr lang="en-US"/>
              <a:t>How do I know I need a knee replacement?</a:t>
            </a:r>
            <a:endParaRPr/>
          </a:p>
          <a:p>
            <a:pPr indent="-317500" lvl="0" marL="457200" rtl="0" algn="l">
              <a:spcBef>
                <a:spcPts val="0"/>
              </a:spcBef>
              <a:spcAft>
                <a:spcPts val="0"/>
              </a:spcAft>
              <a:buClr>
                <a:schemeClr val="accent1"/>
              </a:buClr>
              <a:buSzPts val="1400"/>
              <a:buAutoNum type="arabicPeriod"/>
            </a:pPr>
            <a:r>
              <a:rPr lang="en-US"/>
              <a:t>What happens during the procedure?</a:t>
            </a:r>
            <a:endParaRPr/>
          </a:p>
          <a:p>
            <a:pPr indent="-317500" lvl="0" marL="457200" rtl="0" algn="l">
              <a:spcBef>
                <a:spcPts val="0"/>
              </a:spcBef>
              <a:spcAft>
                <a:spcPts val="0"/>
              </a:spcAft>
              <a:buClr>
                <a:schemeClr val="accent1"/>
              </a:buClr>
              <a:buSzPts val="1400"/>
              <a:buAutoNum type="arabicPeriod"/>
            </a:pPr>
            <a:r>
              <a:rPr lang="en-US"/>
              <a:t>What does recovery look like?</a:t>
            </a:r>
            <a:endParaRPr/>
          </a:p>
          <a:p>
            <a:pPr indent="-317500" lvl="0" marL="457200" rtl="0" algn="l">
              <a:spcBef>
                <a:spcPts val="0"/>
              </a:spcBef>
              <a:spcAft>
                <a:spcPts val="0"/>
              </a:spcAft>
              <a:buClr>
                <a:schemeClr val="accent1"/>
              </a:buClr>
              <a:buSzPts val="1400"/>
              <a:buAutoNum type="arabicPeriod"/>
            </a:pPr>
            <a:r>
              <a:rPr lang="en-US"/>
              <a:t>Is </a:t>
            </a:r>
            <a:r>
              <a:rPr lang="en-US"/>
              <a:t>there</a:t>
            </a:r>
            <a:r>
              <a:rPr lang="en-US"/>
              <a:t> anything I won’t be able to do after surgery? </a:t>
            </a:r>
            <a:endParaRPr/>
          </a:p>
          <a:p>
            <a:pPr indent="-317500" lvl="0" marL="457200" rtl="0" algn="l">
              <a:spcBef>
                <a:spcPts val="0"/>
              </a:spcBef>
              <a:spcAft>
                <a:spcPts val="0"/>
              </a:spcAft>
              <a:buClr>
                <a:schemeClr val="accent1"/>
              </a:buClr>
              <a:buSzPts val="1400"/>
              <a:buAutoNum type="arabicPeriod"/>
            </a:pPr>
            <a:r>
              <a:rPr lang="en-US"/>
              <a:t>I’ve heard about minimally invasive surgery. </a:t>
            </a:r>
            <a:br>
              <a:rPr lang="en-US"/>
            </a:br>
            <a:r>
              <a:rPr lang="en-US"/>
              <a:t>What does that mean?</a:t>
            </a:r>
            <a:endParaRPr/>
          </a:p>
          <a:p>
            <a:pPr indent="-317500" lvl="0" marL="457200" rtl="0" algn="l">
              <a:spcBef>
                <a:spcPts val="0"/>
              </a:spcBef>
              <a:spcAft>
                <a:spcPts val="0"/>
              </a:spcAft>
              <a:buClr>
                <a:schemeClr val="accent1"/>
              </a:buClr>
              <a:buSzPts val="1400"/>
              <a:buAutoNum type="arabicPeriod"/>
            </a:pPr>
            <a:r>
              <a:rPr lang="en-US"/>
              <a:t>If knee pain is limiting your life, talk with your </a:t>
            </a:r>
            <a:br>
              <a:rPr lang="en-US"/>
            </a:br>
            <a:r>
              <a:rPr lang="en-US"/>
              <a:t>healthcare provider.</a:t>
            </a:r>
            <a:endParaRPr/>
          </a:p>
        </p:txBody>
      </p:sp>
      <p:pic>
        <p:nvPicPr>
          <p:cNvPr id="924" name="Google Shape;924;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25" name="Google Shape;925;p93"/>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Take your viewers through a learning journey to help them prepare </a:t>
            </a:r>
            <a:r>
              <a:rPr lang="en-US">
                <a:solidFill>
                  <a:srgbClr val="4C4C4C"/>
                </a:solidFill>
                <a:latin typeface="Plus Jakarta Sans"/>
                <a:ea typeface="Plus Jakarta Sans"/>
                <a:cs typeface="Plus Jakarta Sans"/>
                <a:sym typeface="Plus Jakarta Sans"/>
              </a:rPr>
              <a:t>for knee replacement</a:t>
            </a:r>
            <a:r>
              <a:rPr b="0" lang="en-US" sz="1400">
                <a:solidFill>
                  <a:srgbClr val="4C4C4C"/>
                </a:solidFill>
                <a:latin typeface="Plus Jakarta Sans"/>
                <a:ea typeface="Plus Jakarta Sans"/>
                <a:cs typeface="Plus Jakarta Sans"/>
                <a:sym typeface="Plus Jakarta Sans"/>
              </a:rPr>
              <a:t>. These graphics will raise awareness and help your audience understand</a:t>
            </a:r>
            <a:r>
              <a:rPr lang="en-US">
                <a:solidFill>
                  <a:srgbClr val="4C4C4C"/>
                </a:solidFill>
                <a:latin typeface="Plus Jakarta Sans"/>
                <a:ea typeface="Plus Jakarta Sans"/>
                <a:cs typeface="Plus Jakarta Sans"/>
                <a:sym typeface="Plus Jakarta Sans"/>
              </a:rPr>
              <a:t> what to expect and questions to ask your orthopedic specialists.</a:t>
            </a:r>
            <a:endParaRPr sz="1400">
              <a:latin typeface="Plus Jakarta Sans"/>
              <a:ea typeface="Plus Jakarta Sans"/>
              <a:cs typeface="Plus Jakarta Sans"/>
              <a:sym typeface="Plus Jakarta Sans"/>
            </a:endParaRPr>
          </a:p>
        </p:txBody>
      </p:sp>
      <p:sp>
        <p:nvSpPr>
          <p:cNvPr id="926" name="Google Shape;926;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Knee replacement  </a:t>
            </a:r>
            <a:br>
              <a:rPr lang="en-US"/>
            </a:br>
            <a:r>
              <a:rPr lang="en-US"/>
              <a:t>infographics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pic>
        <p:nvPicPr>
          <p:cNvPr id="932" name="Google Shape;932;p94"/>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933" name="Google Shape;933;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4" name="Google Shape;934;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5" name="Google Shape;935;p94"/>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936" name="Google Shape;936;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37" name="Google Shape;937;p94"/>
          <p:cNvSpPr txBox="1"/>
          <p:nvPr>
            <p:ph idx="3" type="body"/>
          </p:nvPr>
        </p:nvSpPr>
        <p:spPr>
          <a:xfrm>
            <a:off x="723900" y="1700775"/>
            <a:ext cx="6045900" cy="5556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b="1" lang="en-US" sz="1200">
                <a:solidFill>
                  <a:srgbClr val="4C4C4C"/>
                </a:solidFill>
                <a:latin typeface="Plus Jakarta Sans"/>
                <a:ea typeface="Plus Jakarta Sans"/>
                <a:cs typeface="Plus Jakarta Sans"/>
                <a:sym typeface="Plus Jakarta Sans"/>
              </a:rPr>
              <a:t>The Consumer Health Library</a:t>
            </a:r>
            <a:r>
              <a:rPr b="1" lang="en-US" sz="1200">
                <a:solidFill>
                  <a:srgbClr val="4C4C4C"/>
                </a:solidFill>
                <a:latin typeface="Plus Jakarta Sans"/>
                <a:ea typeface="Plus Jakarta Sans"/>
                <a:cs typeface="Plus Jakarta Sans"/>
                <a:sym typeface="Plus Jakarta Sans"/>
              </a:rPr>
              <a:t> (CHL) </a:t>
            </a:r>
            <a:r>
              <a:rPr b="1" lang="en-US" sz="1200">
                <a:solidFill>
                  <a:srgbClr val="4C4C4C"/>
                </a:solidFill>
                <a:latin typeface="Plus Jakarta Sans"/>
                <a:ea typeface="Plus Jakarta Sans"/>
                <a:cs typeface="Plus Jakarta Sans"/>
                <a:sym typeface="Plus Jakarta Sans"/>
              </a:rPr>
              <a:t>contains answers to common questions that people have about orthopedic health topics, preventive health, and self-care. </a:t>
            </a:r>
            <a:endParaRPr b="1" sz="1400">
              <a:latin typeface="Plus Jakarta Sans"/>
              <a:ea typeface="Plus Jakarta Sans"/>
              <a:cs typeface="Plus Jakarta Sans"/>
              <a:sym typeface="Plus Jakarta Sans"/>
            </a:endParaRPr>
          </a:p>
        </p:txBody>
      </p:sp>
      <p:sp>
        <p:nvSpPr>
          <p:cNvPr id="938" name="Google Shape;938;p94"/>
          <p:cNvSpPr txBox="1"/>
          <p:nvPr>
            <p:ph idx="1" type="body"/>
          </p:nvPr>
        </p:nvSpPr>
        <p:spPr>
          <a:xfrm>
            <a:off x="723900" y="22563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4">
                  <a:extLst>
                    <a:ext uri="{A12FA001-AC4F-418D-AE19-62706E023703}">
                      <ahyp:hlinkClr val="tx"/>
                    </a:ext>
                  </a:extLst>
                </a:hlinkClick>
              </a:rPr>
              <a:t>What do you know about osteoarthritis?</a:t>
            </a:r>
            <a:endParaRPr b="0" sz="1200" u="sng">
              <a:solidFill>
                <a:schemeClr val="accent3"/>
              </a:solidFill>
              <a:highlight>
                <a:srgbClr val="FFFFFF"/>
              </a:highlight>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5">
                  <a:extLst>
                    <a:ext uri="{A12FA001-AC4F-418D-AE19-62706E023703}">
                      <ahyp:hlinkClr val="tx"/>
                    </a:ext>
                  </a:extLst>
                </a:hlinkClick>
              </a:rPr>
              <a:t>Answers to your questions about arthritis and exercise</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6">
                  <a:extLst>
                    <a:ext uri="{A12FA001-AC4F-418D-AE19-62706E023703}">
                      <ahyp:hlinkClr val="tx"/>
                    </a:ext>
                  </a:extLst>
                </a:hlinkClick>
              </a:rPr>
              <a:t>The orthopedic treatment team</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39" name="Google Shape;939;p94"/>
          <p:cNvSpPr txBox="1"/>
          <p:nvPr/>
        </p:nvSpPr>
        <p:spPr>
          <a:xfrm>
            <a:off x="723900" y="54379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6" name="Google Shape;946;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7" name="Google Shape;947;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48" name="Google Shape;948;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49" name="Google Shape;949;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0" name="Google Shape;950;p95"/>
          <p:cNvGrpSpPr/>
          <p:nvPr/>
        </p:nvGrpSpPr>
        <p:grpSpPr>
          <a:xfrm>
            <a:off x="2370600" y="5227825"/>
            <a:ext cx="681600" cy="681600"/>
            <a:chOff x="10294125" y="2443000"/>
            <a:chExt cx="681600" cy="681600"/>
          </a:xfrm>
        </p:grpSpPr>
        <p:sp>
          <p:nvSpPr>
            <p:cNvPr id="951" name="Google Shape;951;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2" name="Google Shape;952;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3" name="Google Shape;953;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0" name="Google Shape;960;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61" name="Google Shape;961;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2" name="Google Shape;962;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3" name="Google Shape;963;p96"/>
          <p:cNvGrpSpPr/>
          <p:nvPr/>
        </p:nvGrpSpPr>
        <p:grpSpPr>
          <a:xfrm>
            <a:off x="2657375" y="3637800"/>
            <a:ext cx="681600" cy="681600"/>
            <a:chOff x="10294125" y="1691525"/>
            <a:chExt cx="681600" cy="681600"/>
          </a:xfrm>
        </p:grpSpPr>
        <p:sp>
          <p:nvSpPr>
            <p:cNvPr id="964" name="Google Shape;964;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5" name="Google Shape;965;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2" name="Google Shape;972;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3" name="Google Shape;973;p97"/>
          <p:cNvGraphicFramePr/>
          <p:nvPr/>
        </p:nvGraphicFramePr>
        <p:xfrm>
          <a:off x="740663" y="1805100"/>
          <a:ext cx="3000000" cy="3000000"/>
        </p:xfrm>
        <a:graphic>
          <a:graphicData uri="http://schemas.openxmlformats.org/drawingml/2006/table">
            <a:tbl>
              <a:tblPr>
                <a:noFill/>
                <a:tableStyleId>{1BE31CFD-C7B2-4287-BBC6-3376976094AF}</a:tableStyleId>
              </a:tblPr>
              <a:tblGrid>
                <a:gridCol w="1991075"/>
                <a:gridCol w="2389425"/>
                <a:gridCol w="6333000"/>
              </a:tblGrid>
              <a:tr h="371125">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498875">
                <a:tc rowSpan="8">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Understanding </a:t>
                      </a:r>
                      <a:br>
                        <a:rPr b="1" lang="en-US" sz="1200">
                          <a:solidFill>
                            <a:schemeClr val="lt2"/>
                          </a:solidFill>
                          <a:latin typeface="Plus Jakarta Sans"/>
                          <a:ea typeface="Plus Jakarta Sans"/>
                          <a:cs typeface="Plus Jakarta Sans"/>
                          <a:sym typeface="Plus Jakarta Sans"/>
                        </a:rPr>
                      </a:br>
                      <a:r>
                        <a:rPr b="1" lang="en-US" sz="1200">
                          <a:solidFill>
                            <a:schemeClr val="lt2"/>
                          </a:solidFill>
                          <a:latin typeface="Plus Jakarta Sans"/>
                          <a:ea typeface="Plus Jakarta Sans"/>
                          <a:cs typeface="Plus Jakarta Sans"/>
                          <a:sym typeface="Plus Jakarta Sans"/>
                        </a:rPr>
                        <a:t>joint problems</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Arthritis diagnosis</a:t>
                      </a:r>
                      <a:endParaRPr sz="1200">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https://schl41demo.staywellhealthlibrary.com/Search/85,P00050</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https://schl41demo.staywellhealthlibrary.com/Search/85,P03175</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498875">
                <a:tc vMerge="1"/>
                <a:tc vMerge="1"/>
                <a:tc vMerge="1"/>
              </a:tr>
              <a:tr h="4988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Hip fracture</a:t>
                      </a:r>
                      <a:endParaRPr sz="1200">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https://schl41demo.staywellhealthlibrary.com/Search/85,P08957</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https://schl41demo.staywellhealthlibrary.com/Search/85,P08969</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98875">
                <a:tc vMerge="1"/>
                <a:tc vMerge="1"/>
                <a:tc vMerge="1"/>
              </a:tr>
              <a:tr h="4988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Knee pain and problems</a:t>
                      </a:r>
                      <a:endParaRPr b="1"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https://schl41demo.staywellhealthlibrary.com/Search/85,P00923</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https://schl41demo.staywellhealthlibrary.com/Search/85,p04020</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98875">
                <a:tc vMerge="1"/>
                <a:tc vMerge="1"/>
                <a:tc vMerge="1"/>
              </a:tr>
              <a:tr h="4988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Shoulder pain and problems</a:t>
                      </a:r>
                      <a:endParaRPr b="1"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https://schl41demo.staywellhealthlibrary.com/Search/85,P00940</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https://schl41demo.staywellhealthlibrary.com/Search/85,p04037</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98875">
                <a:tc vMerge="1"/>
                <a:tc vMerge="1"/>
                <a:tc vMerge="1"/>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8" name="Shape 978"/>
        <p:cNvGrpSpPr/>
        <p:nvPr/>
      </p:nvGrpSpPr>
      <p:grpSpPr>
        <a:xfrm>
          <a:off x="0" y="0"/>
          <a:ext cx="0" cy="0"/>
          <a:chOff x="0" y="0"/>
          <a:chExt cx="0" cy="0"/>
        </a:xfrm>
      </p:grpSpPr>
      <p:graphicFrame>
        <p:nvGraphicFramePr>
          <p:cNvPr id="979" name="Google Shape;979;p98"/>
          <p:cNvGraphicFramePr/>
          <p:nvPr/>
        </p:nvGraphicFramePr>
        <p:xfrm>
          <a:off x="527238" y="1805100"/>
          <a:ext cx="3000000" cy="3000000"/>
        </p:xfrm>
        <a:graphic>
          <a:graphicData uri="http://schemas.openxmlformats.org/drawingml/2006/table">
            <a:tbl>
              <a:tblPr>
                <a:noFill/>
                <a:tableStyleId>{1BE31CFD-C7B2-4287-BBC6-3376976094AF}</a:tableStyleId>
              </a:tblPr>
              <a:tblGrid>
                <a:gridCol w="1599925"/>
                <a:gridCol w="2598300"/>
                <a:gridCol w="7208400"/>
              </a:tblGrid>
              <a:tr h="439850">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591300">
                <a:tc rowSpan="3">
                  <a:txBody>
                    <a:bodyPr/>
                    <a:lstStyle/>
                    <a:p>
                      <a:pPr indent="0" lvl="0" marL="0" marR="0" rtl="0" algn="ctr">
                        <a:lnSpc>
                          <a:spcPct val="100000"/>
                        </a:lnSpc>
                        <a:spcBef>
                          <a:spcPts val="0"/>
                        </a:spcBef>
                        <a:spcAft>
                          <a:spcPts val="0"/>
                        </a:spcAft>
                        <a:buNone/>
                      </a:pPr>
                      <a:r>
                        <a:rPr b="1" lang="en-US" sz="1200">
                          <a:solidFill>
                            <a:schemeClr val="lt2"/>
                          </a:solidFill>
                          <a:latin typeface="Plus Jakarta Sans"/>
                          <a:ea typeface="Plus Jakarta Sans"/>
                          <a:cs typeface="Plus Jakarta Sans"/>
                          <a:sym typeface="Plus Jakarta Sans"/>
                        </a:rPr>
                        <a:t>Getting an evaluation</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Is it time for a new joint?</a:t>
                      </a:r>
                      <a:endParaRPr sz="1200">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https://schl41demo.staywellhealthlibrary.com/Conditions/Orthopedics/Conditions/1,1864</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9130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Evaluation procedures for orthopedic problems</a:t>
                      </a:r>
                      <a:endParaRPr sz="1200">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https://schl41demo.staywellhealthlibrary.com/Conditions/Orthopedics/Conditions/85,P00911</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https://schl41demo.staywellhealthlibrary.com/Conditions/Orthopedics/Conditions/85,P04008</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684200">
                <a:tc vMerge="1"/>
                <a:tc vMerge="1"/>
                <a:tc vMerge="1"/>
              </a:tr>
              <a:tr h="591300">
                <a:tc rowSpan="3">
                  <a:txBody>
                    <a:bodyPr/>
                    <a:lstStyle/>
                    <a:p>
                      <a:pPr indent="0" lvl="0" marL="0" marR="0" rtl="0" algn="ctr">
                        <a:lnSpc>
                          <a:spcPct val="100000"/>
                        </a:lnSpc>
                        <a:spcBef>
                          <a:spcPts val="0"/>
                        </a:spcBef>
                        <a:spcAft>
                          <a:spcPts val="0"/>
                        </a:spcAft>
                        <a:buNone/>
                      </a:pPr>
                      <a:r>
                        <a:rPr b="1" lang="en-US" sz="1200">
                          <a:solidFill>
                            <a:schemeClr val="lt2"/>
                          </a:solidFill>
                          <a:latin typeface="Plus Jakarta Sans"/>
                          <a:ea typeface="Plus Jakarta Sans"/>
                          <a:cs typeface="Plus Jakarta Sans"/>
                          <a:sym typeface="Plus Jakarta Sans"/>
                        </a:rPr>
                        <a:t>Tools to </a:t>
                      </a:r>
                      <a:br>
                        <a:rPr b="1" lang="en-US" sz="1200">
                          <a:solidFill>
                            <a:schemeClr val="lt2"/>
                          </a:solidFill>
                          <a:latin typeface="Plus Jakarta Sans"/>
                          <a:ea typeface="Plus Jakarta Sans"/>
                          <a:cs typeface="Plus Jakarta Sans"/>
                          <a:sym typeface="Plus Jakarta Sans"/>
                        </a:rPr>
                      </a:br>
                      <a:r>
                        <a:rPr b="1" lang="en-US" sz="1200">
                          <a:solidFill>
                            <a:schemeClr val="lt2"/>
                          </a:solidFill>
                          <a:latin typeface="Plus Jakarta Sans"/>
                          <a:ea typeface="Plus Jakarta Sans"/>
                          <a:cs typeface="Plus Jakarta Sans"/>
                          <a:sym typeface="Plus Jakarta Sans"/>
                        </a:rPr>
                        <a:t>learn more</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What do you know about osteoarthritis?</a:t>
                      </a:r>
                      <a:endParaRPr sz="12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https://schl41demo.staywellhealthlibrary.com/Search/40,OsteoarthritisQuiz</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https://schl41demo.staywellhealthlibrary.com/Search/40,OsteoarthritisQuiz_ES</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91300">
                <a:tc vMerge="1"/>
                <a:tc vMerge="1"/>
                <a:tc vMerge="1"/>
              </a:tr>
              <a:tr h="5913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Rheumatoid arthritis quiz</a:t>
                      </a:r>
                      <a:endParaRPr sz="12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https://schl41demo.staywellhealthlibrary.com/InteractiveTools/Quizzes/40,RheumQuiz</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bl>
          </a:graphicData>
        </a:graphic>
      </p:graphicFrame>
      <p:sp>
        <p:nvSpPr>
          <p:cNvPr id="980" name="Google Shape;980;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1" name="Google Shape;981;p9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graphicFrame>
        <p:nvGraphicFramePr>
          <p:cNvPr id="987" name="Google Shape;987;p99"/>
          <p:cNvGraphicFramePr/>
          <p:nvPr/>
        </p:nvGraphicFramePr>
        <p:xfrm>
          <a:off x="741363" y="1805100"/>
          <a:ext cx="3000000" cy="3000000"/>
        </p:xfrm>
        <a:graphic>
          <a:graphicData uri="http://schemas.openxmlformats.org/drawingml/2006/table">
            <a:tbl>
              <a:tblPr>
                <a:noFill/>
                <a:tableStyleId>{1BE31CFD-C7B2-4287-BBC6-3376976094AF}</a:tableStyleId>
              </a:tblPr>
              <a:tblGrid>
                <a:gridCol w="1677375"/>
                <a:gridCol w="2372650"/>
                <a:gridCol w="6716975"/>
              </a:tblGrid>
              <a:tr h="395550">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0175">
                <a:tc rowSpan="6">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Surgery options</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Joint replacement surgery</a:t>
                      </a:r>
                      <a:endParaRPr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https://schl41demo.staywellhealthlibrary.com/Library/DiseasesConditions/Adult/Orthopedic/85,P00921</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https://schl41demo.staywellhealthlibrary.com/Library/DiseasesConditions/Adult/Arthritis/85,P04018</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608650">
                <a:tc vMerge="1"/>
                <a:tc vMerge="1"/>
                <a:tc vMerge="1"/>
              </a:tr>
              <a:tr h="540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Hip replacement surgery</a:t>
                      </a:r>
                      <a:endParaRPr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https://schl41demo.staywellhealthlibrary.com/Library/DiseasesConditions/Adult/Orthopedic/92,P07674</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0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Knee replacement surgery</a:t>
                      </a:r>
                      <a:endParaRPr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https://schl41demo.staywellhealthlibrary.com/Library/DiseasesConditions/Adult/Orthopedic/92,P07673</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40175">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Arthroscopy</a:t>
                      </a:r>
                      <a:endParaRPr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rowSpan="2">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https://schl41demo.staywellhealthlibrary.com/Search/92,P07676</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a:t>Spanish:</a:t>
                      </a:r>
                      <a:r>
                        <a:rPr lang="en-US" sz="1200" u="sng">
                          <a:solidFill>
                            <a:schemeClr val="accent3"/>
                          </a:solidFill>
                          <a:latin typeface="Plus Jakarta Sans"/>
                          <a:ea typeface="Plus Jakarta Sans"/>
                          <a:cs typeface="Plus Jakarta Sans"/>
                          <a:sym typeface="Plus Jakarta Sans"/>
                        </a:rPr>
                        <a:t> </a:t>
                      </a: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https://schl41demo.staywellhealthlibrary.com/Search/92,P09179</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0175">
                <a:tc vMerge="1"/>
                <a:tc vMerge="1"/>
                <a:tc vMerge="1"/>
              </a:tr>
              <a:tr h="540175">
                <a:tc rowSpan="2">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Care team</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The orthopedic </a:t>
                      </a:r>
                      <a:br>
                        <a:rPr lang="en-US" sz="1200">
                          <a:latin typeface="Plus Jakarta Sans"/>
                          <a:ea typeface="Plus Jakarta Sans"/>
                          <a:cs typeface="Plus Jakarta Sans"/>
                          <a:sym typeface="Plus Jakarta Sans"/>
                        </a:rPr>
                      </a:br>
                      <a:r>
                        <a:rPr lang="en-US" sz="1200">
                          <a:latin typeface="Plus Jakarta Sans"/>
                          <a:ea typeface="Plus Jakarta Sans"/>
                          <a:cs typeface="Plus Jakarta Sans"/>
                          <a:sym typeface="Plus Jakarta Sans"/>
                        </a:rPr>
                        <a:t>treatment team</a:t>
                      </a:r>
                      <a:endParaRPr sz="12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https://schl41demo.staywellhealthlibrary.com/Conditions/Orthopedics/Conditions/85,P00909</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a:t>Spanish: </a:t>
                      </a: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https://schl41demo.staywellhealthlibrary.com/Conditions/Orthopedics/Conditions/85,P04006</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731000">
                <a:tc vMerge="1"/>
                <a:tc vMerge="1"/>
                <a:tc vMerge="1"/>
              </a:tr>
            </a:tbl>
          </a:graphicData>
        </a:graphic>
      </p:graphicFrame>
      <p:sp>
        <p:nvSpPr>
          <p:cNvPr id="988" name="Google Shape;988;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9" name="Google Shape;989;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type="title"/>
          </p:nvPr>
        </p:nvSpPr>
        <p:spPr>
          <a:xfrm>
            <a:off x="744725" y="-10275"/>
            <a:ext cx="10494000" cy="11994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Clr>
                <a:schemeClr val="dk2"/>
              </a:buClr>
              <a:buSzPts val="3800"/>
              <a:buFont typeface="Century Gothic"/>
              <a:buNone/>
            </a:pPr>
            <a:r>
              <a:rPr lang="en-US"/>
              <a:t>Marketing Toolkit overview</a:t>
            </a:r>
            <a:endParaRPr/>
          </a:p>
        </p:txBody>
      </p:sp>
      <p:sp>
        <p:nvSpPr>
          <p:cNvPr id="779" name="Google Shape;779;p82"/>
          <p:cNvSpPr txBox="1"/>
          <p:nvPr>
            <p:ph idx="1" type="body"/>
          </p:nvPr>
        </p:nvSpPr>
        <p:spPr>
          <a:xfrm>
            <a:off x="820925" y="2249100"/>
            <a:ext cx="5754900" cy="4260600"/>
          </a:xfrm>
          <a:prstGeom prst="rect">
            <a:avLst/>
          </a:prstGeom>
          <a:noFill/>
          <a:ln>
            <a:noFill/>
          </a:ln>
        </p:spPr>
        <p:txBody>
          <a:bodyPr anchorCtr="0" anchor="t" bIns="45700" lIns="0" spcFirstLastPara="1" rIns="91425" wrap="square" tIns="45700">
            <a:noAutofit/>
          </a:bodyPr>
          <a:lstStyle/>
          <a:p>
            <a:pPr indent="0" lvl="0" marL="0" marR="0" rtl="0" algn="l">
              <a:lnSpc>
                <a:spcPct val="150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This Toolkit includes:</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Social media posts that are ready for your campaign</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customizable blog post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Infographics that build understanding using engaging and entertaining visuals </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Highlighted Consumer Health Library articles, quizzes, risk assessments, and other resources to engage and nurture people as they explore topics that are important to their health</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Videos and Spanish language resources are promoted in this Toolkit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60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Toolkit calendar</a:t>
            </a:r>
            <a:endParaRPr b="0" i="0" sz="1400" u="none" cap="none" strike="noStrike">
              <a:solidFill>
                <a:srgbClr val="5E5E5E"/>
              </a:solidFill>
              <a:latin typeface="Plus Jakarta Sans Medium"/>
              <a:ea typeface="Plus Jakarta Sans Medium"/>
              <a:cs typeface="Plus Jakarta Sans Medium"/>
              <a:sym typeface="Plus Jakarta Sans Medium"/>
            </a:endParaRPr>
          </a:p>
        </p:txBody>
      </p:sp>
      <p:sp>
        <p:nvSpPr>
          <p:cNvPr id="780" name="Google Shape;780;p82"/>
          <p:cNvSpPr txBox="1"/>
          <p:nvPr>
            <p:ph idx="2" type="body"/>
          </p:nvPr>
        </p:nvSpPr>
        <p:spPr>
          <a:xfrm>
            <a:off x="744721" y="1333900"/>
            <a:ext cx="7061100" cy="621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W</a:t>
            </a:r>
            <a:r>
              <a:rPr lang="en-US" sz="1600">
                <a:solidFill>
                  <a:schemeClr val="dk1"/>
                </a:solidFill>
                <a:latin typeface="Plus Jakarta Sans Medium"/>
                <a:ea typeface="Plus Jakarta Sans Medium"/>
                <a:cs typeface="Plus Jakarta Sans Medium"/>
                <a:sym typeface="Plus Jakarta Sans Medium"/>
              </a:rPr>
              <a:t>e provide a rich set of resources to promote orthopedic health awareness, preventive care, and treatment options.</a:t>
            </a:r>
            <a:endParaRPr b="1" i="0" sz="1800" u="none" cap="none" strike="noStrike">
              <a:solidFill>
                <a:schemeClr val="dk1"/>
              </a:solidFill>
              <a:latin typeface="Plus Jakarta Sans"/>
              <a:ea typeface="Plus Jakarta Sans"/>
              <a:cs typeface="Plus Jakarta Sans"/>
              <a:sym typeface="Plus Jakarta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graphicFrame>
        <p:nvGraphicFramePr>
          <p:cNvPr id="995" name="Google Shape;995;p100"/>
          <p:cNvGraphicFramePr/>
          <p:nvPr/>
        </p:nvGraphicFramePr>
        <p:xfrm>
          <a:off x="741363" y="1805100"/>
          <a:ext cx="3000000" cy="3000000"/>
        </p:xfrm>
        <a:graphic>
          <a:graphicData uri="http://schemas.openxmlformats.org/drawingml/2006/table">
            <a:tbl>
              <a:tblPr>
                <a:noFill/>
                <a:tableStyleId>{1BE31CFD-C7B2-4287-BBC6-3376976094AF}</a:tableStyleId>
              </a:tblPr>
              <a:tblGrid>
                <a:gridCol w="1677375"/>
                <a:gridCol w="2826975"/>
                <a:gridCol w="6262650"/>
              </a:tblGrid>
              <a:tr h="378025">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16425">
                <a:tc rowSpan="3">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Wellness tips</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solidFill>
                            <a:srgbClr val="3E4F5A"/>
                          </a:solidFill>
                          <a:latin typeface="Plus Jakarta Sans"/>
                          <a:ea typeface="Plus Jakarta Sans"/>
                          <a:cs typeface="Plus Jakarta Sans"/>
                          <a:sym typeface="Plus Jakarta Sans"/>
                        </a:rPr>
                        <a:t>Strength-training myths</a:t>
                      </a:r>
                      <a:endParaRPr sz="1200">
                        <a:solidFill>
                          <a:srgbClr val="3E4F5A"/>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https://schl41demo.staywellhealthlibrary.com/Wellness/Weight/Exercise/1,1492</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16425">
                <a:tc vMerge="1"/>
                <a:tc>
                  <a:txBody>
                    <a:bodyPr/>
                    <a:lstStyle/>
                    <a:p>
                      <a:pPr indent="0" lvl="0" marL="0" rtl="0" algn="l">
                        <a:lnSpc>
                          <a:spcPct val="115000"/>
                        </a:lnSpc>
                        <a:spcBef>
                          <a:spcPts val="0"/>
                        </a:spcBef>
                        <a:spcAft>
                          <a:spcPts val="0"/>
                        </a:spcAft>
                        <a:buNone/>
                      </a:pPr>
                      <a:r>
                        <a:rPr lang="en-US" sz="1200">
                          <a:solidFill>
                            <a:srgbClr val="3E4F5A"/>
                          </a:solidFill>
                          <a:latin typeface="Plus Jakarta Sans"/>
                          <a:ea typeface="Plus Jakarta Sans"/>
                          <a:cs typeface="Plus Jakarta Sans"/>
                          <a:sym typeface="Plus Jakarta Sans"/>
                        </a:rPr>
                        <a:t>How to help prevent osteoarthritis</a:t>
                      </a:r>
                      <a:endParaRPr sz="1200">
                        <a:solidFill>
                          <a:srgbClr val="3E4F5A"/>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https://schl41demo.staywellhealthlibrary.com/Search/1,1411</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tcPr>
                </a:tc>
              </a:tr>
              <a:tr h="516425">
                <a:tc vMerge="1"/>
                <a:tc>
                  <a:txBody>
                    <a:bodyPr/>
                    <a:lstStyle/>
                    <a:p>
                      <a:pPr indent="0" lvl="0" marL="0" rtl="0" algn="l">
                        <a:lnSpc>
                          <a:spcPct val="115000"/>
                        </a:lnSpc>
                        <a:spcBef>
                          <a:spcPts val="0"/>
                        </a:spcBef>
                        <a:spcAft>
                          <a:spcPts val="0"/>
                        </a:spcAft>
                        <a:buNone/>
                      </a:pPr>
                      <a:r>
                        <a:rPr lang="en-US" sz="1200">
                          <a:solidFill>
                            <a:srgbClr val="3E4F5A"/>
                          </a:solidFill>
                          <a:latin typeface="Plus Jakarta Sans"/>
                          <a:ea typeface="Plus Jakarta Sans"/>
                          <a:cs typeface="Plus Jakarta Sans"/>
                          <a:sym typeface="Plus Jakarta Sans"/>
                        </a:rPr>
                        <a:t>Answers to your questions about arthritis and exercise</a:t>
                      </a:r>
                      <a:endParaRPr sz="1200">
                        <a:solidFill>
                          <a:srgbClr val="3E4F5A"/>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https://schl41demo.staywellhealthlibrary.com/Search/1,2889</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bl>
          </a:graphicData>
        </a:graphic>
      </p:graphicFrame>
      <p:sp>
        <p:nvSpPr>
          <p:cNvPr id="996" name="Google Shape;996;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7" name="Google Shape;997;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graphicFrame>
        <p:nvGraphicFramePr>
          <p:cNvPr id="1003" name="Google Shape;1003;p101"/>
          <p:cNvGraphicFramePr/>
          <p:nvPr/>
        </p:nvGraphicFramePr>
        <p:xfrm>
          <a:off x="741363" y="1805100"/>
          <a:ext cx="3000000" cy="3000000"/>
        </p:xfrm>
        <a:graphic>
          <a:graphicData uri="http://schemas.openxmlformats.org/drawingml/2006/table">
            <a:tbl>
              <a:tblPr>
                <a:noFill/>
                <a:tableStyleId>{1BE31CFD-C7B2-4287-BBC6-3376976094AF}</a:tableStyleId>
              </a:tblPr>
              <a:tblGrid>
                <a:gridCol w="1677375"/>
                <a:gridCol w="2083450"/>
                <a:gridCol w="7006175"/>
              </a:tblGrid>
              <a:tr h="399225">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5400">
                <a:tc rowSpan="7">
                  <a:txBody>
                    <a:bodyPr/>
                    <a:lstStyle/>
                    <a:p>
                      <a:pPr indent="0" lvl="0" marL="0" rtl="0" algn="ctr">
                        <a:spcBef>
                          <a:spcPts val="0"/>
                        </a:spcBef>
                        <a:spcAft>
                          <a:spcPts val="0"/>
                        </a:spcAft>
                        <a:buNone/>
                      </a:pPr>
                      <a:r>
                        <a:rPr b="1" lang="en-US" sz="1200">
                          <a:solidFill>
                            <a:schemeClr val="lt2"/>
                          </a:solidFill>
                          <a:latin typeface="Plus Jakarta Sans"/>
                          <a:ea typeface="Plus Jakarta Sans"/>
                          <a:cs typeface="Plus Jakarta Sans"/>
                          <a:sym typeface="Plus Jakarta Sans"/>
                        </a:rPr>
                        <a:t>Videos</a:t>
                      </a:r>
                      <a:endParaRPr b="1" sz="1200">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Knee arthritis and fixed knee replacement</a:t>
                      </a:r>
                      <a:endParaRPr sz="12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https://schl41demo.staywellhealthlibrary.com/MultimediaRoom/VideoLibrary/?e=0#player:138,D1201</a:t>
                      </a:r>
                      <a:endParaRPr sz="10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 </a:t>
                      </a: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https://schl41demo.staywellhealthlibrary.com/MultimediaRoom/VideoLibrary/?e=0#player:138,W1844</a:t>
                      </a:r>
                      <a:endParaRPr b="1"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62700">
                <a:tc vMerge="1"/>
                <a:tc vMerge="1"/>
                <a:tc vMerge="1"/>
              </a:tr>
              <a:tr h="5454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All about arthritis</a:t>
                      </a:r>
                      <a:endParaRPr sz="12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https://schl41demo.staywellhealthlibrary.com/MultimediaRoom/VideoLibrary/?e=0#player:138,D1186</a:t>
                      </a:r>
                      <a:endParaRPr sz="10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540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How to get out of bed after hip replacement surgery</a:t>
                      </a:r>
                      <a:endParaRPr sz="12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https://schl41demo.staywellhealthlibrary.com/MultimediaRoom/VideoLibrary/?e=0#player:138,K1983</a:t>
                      </a:r>
                      <a:endParaRPr sz="10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 </a:t>
                      </a: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https://schl41demo.staywellhealthlibrary.com/MultimediaRoom/VideoLibrary/?e=0#player:138,K1984</a:t>
                      </a:r>
                      <a:endParaRPr b="1"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11825">
                <a:tc vMerge="1"/>
                <a:tc vMerge="1"/>
                <a:tc vMerge="1"/>
              </a:tr>
              <a:tr h="545400">
                <a:tc vMerge="1"/>
                <a:tc rowSpan="2">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Shoulder arthritis and replacement</a:t>
                      </a:r>
                      <a:endParaRPr sz="1200">
                        <a:solidFill>
                          <a:srgbClr val="3E4F5A"/>
                        </a:solidFill>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https://schl41demo.staywellhealthlibrary.com/MultimediaRoom/VideoLibrary/?e=0#player:138,D1206</a:t>
                      </a:r>
                      <a:endParaRPr sz="10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 </a:t>
                      </a: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https://schl41demo.staywellhealthlibrary.com/MultimediaRoom/VideoLibrary/?e=0#player:138,D1359</a:t>
                      </a:r>
                      <a:endParaRPr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499550">
                <a:tc vMerge="1"/>
                <a:tc vMerge="1"/>
                <a:tc vMerge="1"/>
              </a:tr>
            </a:tbl>
          </a:graphicData>
        </a:graphic>
      </p:graphicFrame>
      <p:sp>
        <p:nvSpPr>
          <p:cNvPr id="1004" name="Google Shape;1004;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Videos that engage and teach</a:t>
            </a:r>
            <a:endParaRPr/>
          </a:p>
        </p:txBody>
      </p:sp>
      <p:sp>
        <p:nvSpPr>
          <p:cNvPr id="1005" name="Google Shape;1005;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Engage your community with the videos available in the CHL.  </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id="1011" name="Google Shape;1011;p102"/>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12" name="Google Shape;1012;p102"/>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3" name="Google Shape;1013;p102"/>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14" name="Google Shape;1014;p102"/>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15" name="Google Shape;1015;p102"/>
          <p:cNvGrpSpPr/>
          <p:nvPr/>
        </p:nvGrpSpPr>
        <p:grpSpPr>
          <a:xfrm>
            <a:off x="9321051" y="1558750"/>
            <a:ext cx="612622" cy="612000"/>
            <a:chOff x="10134200" y="974025"/>
            <a:chExt cx="681600" cy="612000"/>
          </a:xfrm>
        </p:grpSpPr>
        <p:sp>
          <p:nvSpPr>
            <p:cNvPr id="1016" name="Google Shape;1016;p102"/>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7" name="Google Shape;1017;p102"/>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18" name="Google Shape;1018;p102"/>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19" name="Google Shape;1019;p102"/>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102"/>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21" name="Google Shape;1021;p102"/>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orthopedic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Orthopedic Health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Joint pain can happen to anyone </a:t>
            </a:r>
            <a:endParaRPr/>
          </a:p>
        </p:txBody>
      </p:sp>
      <p:graphicFrame>
        <p:nvGraphicFramePr>
          <p:cNvPr id="832" name="Google Shape;832;p86"/>
          <p:cNvGraphicFramePr/>
          <p:nvPr/>
        </p:nvGraphicFramePr>
        <p:xfrm>
          <a:off x="1174313" y="1610325"/>
          <a:ext cx="3000000" cy="3000000"/>
        </p:xfrm>
        <a:graphic>
          <a:graphicData uri="http://schemas.openxmlformats.org/drawingml/2006/table">
            <a:tbl>
              <a:tblPr>
                <a:noFill/>
                <a:tableStyleId>{1BE31CFD-C7B2-4287-BBC6-3376976094AF}</a:tableStyleId>
              </a:tblPr>
              <a:tblGrid>
                <a:gridCol w="3783250"/>
                <a:gridCol w="23157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Hip and knee pain can affect anyone. No matter your gender, race, or age, here are tips for working well with your healthcare provider and getting the treatment you need.</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https://schl41demo.staywellhealthlibrary.com/Search/1,1775</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Did you know that 20% of people with knee osteoarthritis (OA) identify as a racial/ethnic minority? Learn more about OA with this short 7-question quiz.</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https://schl41demo.staywellhealthlibrary.com/Search/40,OsteoarthritisQuiz</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96494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834" name="Google Shape;834;p86"/>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35" name="Google Shape;835;p86"/>
          <p:cNvPicPr preferRelativeResize="0"/>
          <p:nvPr/>
        </p:nvPicPr>
        <p:blipFill>
          <a:blip r:embed="rId5">
            <a:alphaModFix/>
          </a:blip>
          <a:stretch>
            <a:fillRect/>
          </a:stretch>
        </p:blipFill>
        <p:spPr>
          <a:xfrm>
            <a:off x="7710025" y="3861275"/>
            <a:ext cx="977200" cy="1465800"/>
          </a:xfrm>
          <a:prstGeom prst="rect">
            <a:avLst/>
          </a:prstGeom>
          <a:noFill/>
          <a:ln>
            <a:noFill/>
          </a:ln>
        </p:spPr>
      </p:pic>
      <p:pic>
        <p:nvPicPr>
          <p:cNvPr id="836" name="Google Shape;836;p86"/>
          <p:cNvPicPr preferRelativeResize="0"/>
          <p:nvPr/>
        </p:nvPicPr>
        <p:blipFill>
          <a:blip r:embed="rId6">
            <a:alphaModFix/>
          </a:blip>
          <a:stretch>
            <a:fillRect/>
          </a:stretch>
        </p:blipFill>
        <p:spPr>
          <a:xfrm>
            <a:off x="7415267" y="2161000"/>
            <a:ext cx="1569034" cy="1560875"/>
          </a:xfrm>
          <a:prstGeom prst="rect">
            <a:avLst/>
          </a:prstGeom>
          <a:noFill/>
          <a:ln>
            <a:noFill/>
          </a:ln>
        </p:spPr>
      </p:pic>
      <p:grpSp>
        <p:nvGrpSpPr>
          <p:cNvPr id="837" name="Google Shape;837;p86"/>
          <p:cNvGrpSpPr/>
          <p:nvPr/>
        </p:nvGrpSpPr>
        <p:grpSpPr>
          <a:xfrm>
            <a:off x="10294125" y="2747550"/>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7">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Have joint pain? </a:t>
            </a:r>
            <a:endParaRPr/>
          </a:p>
          <a:p>
            <a:pPr indent="0" lvl="0" marL="0" rtl="0" algn="l">
              <a:spcBef>
                <a:spcPts val="0"/>
              </a:spcBef>
              <a:spcAft>
                <a:spcPts val="0"/>
              </a:spcAft>
              <a:buNone/>
            </a:pPr>
            <a:r>
              <a:rPr lang="en-US"/>
              <a:t>Take these steps to  manage your joint health </a:t>
            </a:r>
            <a:endParaRPr/>
          </a:p>
        </p:txBody>
      </p:sp>
      <p:sp>
        <p:nvSpPr>
          <p:cNvPr id="846" name="Google Shape;846;p87"/>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Prevention &amp; wellness topics </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help you reach</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your audience pre-treatment </a:t>
            </a:r>
            <a:endParaRPr i="0" u="none" cap="none" strike="noStrike">
              <a:solidFill>
                <a:schemeClr val="accent3"/>
              </a:solidFill>
              <a:latin typeface="Plus Jakarta Sans"/>
              <a:ea typeface="Plus Jakarta Sans"/>
              <a:cs typeface="Plus Jakarta Sans"/>
              <a:sym typeface="Plus Jakarta Sans"/>
            </a:endParaRPr>
          </a:p>
        </p:txBody>
      </p:sp>
      <p:grpSp>
        <p:nvGrpSpPr>
          <p:cNvPr id="847" name="Google Shape;847;p87"/>
          <p:cNvGrpSpPr/>
          <p:nvPr/>
        </p:nvGrpSpPr>
        <p:grpSpPr>
          <a:xfrm>
            <a:off x="10219200" y="2637025"/>
            <a:ext cx="681600" cy="681600"/>
            <a:chOff x="10294125" y="1691525"/>
            <a:chExt cx="681600" cy="681600"/>
          </a:xfrm>
        </p:grpSpPr>
        <p:sp>
          <p:nvSpPr>
            <p:cNvPr id="848" name="Google Shape;848;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9" name="Google Shape;849;p87"/>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50" name="Google Shape;850;p87"/>
          <p:cNvGraphicFramePr/>
          <p:nvPr/>
        </p:nvGraphicFramePr>
        <p:xfrm>
          <a:off x="1152688" y="1610325"/>
          <a:ext cx="3000000" cy="3000000"/>
        </p:xfrm>
        <a:graphic>
          <a:graphicData uri="http://schemas.openxmlformats.org/drawingml/2006/table">
            <a:tbl>
              <a:tblPr>
                <a:noFill/>
                <a:tableStyleId>{1BE31CFD-C7B2-4287-BBC6-3376976094AF}</a:tableStyleId>
              </a:tblPr>
              <a:tblGrid>
                <a:gridCol w="3783250"/>
                <a:gridCol w="23157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880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With all its moving parts, knee injuries are common. One easy way to keep this joint happy: stretching. Here are some lower leg stretches to help you get started.</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https://schl41demo.staywellhealthlibrary.com/Search/1,4128</a:t>
                      </a:r>
                      <a:r>
                        <a:rPr lang="en-US">
                          <a:solidFill>
                            <a:srgbClr val="FF0000"/>
                          </a:solidFill>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880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Some people think joint pain is just a normal part of aging. But you don’t have to accept pain as part of your life. Follow these steps to help prevent it!</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https://schl41demo.staywellhealthlibrary.com/Search/1,1411</a:t>
                      </a:r>
                      <a:r>
                        <a:rPr lang="en-US">
                          <a:solidFill>
                            <a:srgbClr val="FF0000"/>
                          </a:solidFill>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1275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Staying active helps ease arthritis pain and improve mobility, yet 33% of adults with arthritis don’t exercise. Here’s how (and why) to get back to the basics of movement.</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https://schl41demo.staywellhealthlibrary.com/Search/1,2889</a:t>
                      </a:r>
                      <a:r>
                        <a:rPr lang="en-US">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icture containing tree, outdoor, ground, person&#10;&#10;Description automatically generated" id="851" name="Google Shape;851;p87"/>
          <p:cNvPicPr preferRelativeResize="0"/>
          <p:nvPr/>
        </p:nvPicPr>
        <p:blipFill rotWithShape="1">
          <a:blip r:embed="rId7">
            <a:alphaModFix/>
          </a:blip>
          <a:srcRect b="0" l="0" r="9239" t="9436"/>
          <a:stretch/>
        </p:blipFill>
        <p:spPr>
          <a:xfrm>
            <a:off x="7442125" y="2160837"/>
            <a:ext cx="1605400" cy="1069125"/>
          </a:xfrm>
          <a:prstGeom prst="rect">
            <a:avLst/>
          </a:prstGeom>
          <a:noFill/>
          <a:ln>
            <a:noFill/>
          </a:ln>
        </p:spPr>
      </p:pic>
      <p:pic>
        <p:nvPicPr>
          <p:cNvPr id="852" name="Google Shape;852;p87"/>
          <p:cNvPicPr preferRelativeResize="0"/>
          <p:nvPr/>
        </p:nvPicPr>
        <p:blipFill>
          <a:blip r:embed="rId8">
            <a:alphaModFix/>
          </a:blip>
          <a:stretch>
            <a:fillRect/>
          </a:stretch>
        </p:blipFill>
        <p:spPr>
          <a:xfrm>
            <a:off x="7482825" y="3352950"/>
            <a:ext cx="1524000" cy="1016008"/>
          </a:xfrm>
          <a:prstGeom prst="rect">
            <a:avLst/>
          </a:prstGeom>
          <a:noFill/>
          <a:ln>
            <a:noFill/>
          </a:ln>
        </p:spPr>
      </p:pic>
      <p:pic>
        <p:nvPicPr>
          <p:cNvPr descr="A picture containing tree, outdoor, person&#10;&#10;Description automatically generated" id="853" name="Google Shape;853;p87"/>
          <p:cNvPicPr preferRelativeResize="0"/>
          <p:nvPr/>
        </p:nvPicPr>
        <p:blipFill>
          <a:blip r:embed="rId9">
            <a:alphaModFix/>
          </a:blip>
          <a:stretch>
            <a:fillRect/>
          </a:stretch>
        </p:blipFill>
        <p:spPr>
          <a:xfrm>
            <a:off x="7482831" y="4653508"/>
            <a:ext cx="1524000" cy="1015993"/>
          </a:xfrm>
          <a:prstGeom prst="rect">
            <a:avLst/>
          </a:prstGeom>
          <a:noFill/>
          <a:ln>
            <a:noFill/>
          </a:ln>
        </p:spPr>
      </p:pic>
      <p:sp>
        <p:nvSpPr>
          <p:cNvPr id="854" name="Google Shape;854;p87"/>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61" name="Google Shape;861;p88"/>
          <p:cNvGrpSpPr/>
          <p:nvPr/>
        </p:nvGrpSpPr>
        <p:grpSpPr>
          <a:xfrm>
            <a:off x="10219200" y="2637025"/>
            <a:ext cx="681600" cy="681600"/>
            <a:chOff x="10294125" y="1691525"/>
            <a:chExt cx="681600" cy="681600"/>
          </a:xfrm>
        </p:grpSpPr>
        <p:sp>
          <p:nvSpPr>
            <p:cNvPr id="862" name="Google Shape;862;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3" name="Google Shape;863;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4" name="Google Shape;864;p88"/>
          <p:cNvGraphicFramePr/>
          <p:nvPr/>
        </p:nvGraphicFramePr>
        <p:xfrm>
          <a:off x="1174313" y="1610325"/>
          <a:ext cx="3000000" cy="3000000"/>
        </p:xfrm>
        <a:graphic>
          <a:graphicData uri="http://schemas.openxmlformats.org/drawingml/2006/table">
            <a:tbl>
              <a:tblPr>
                <a:noFill/>
                <a:tableStyleId>{1BE31CFD-C7B2-4287-BBC6-3376976094AF}</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If hip pain is holding you back from living your best life, it may be time to consider hip replacement surgery. Here’s what to expect before, during, and after surgery.</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 </a:t>
                      </a: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https://schl41demo.staywellhealthlibrary.com/Search/92,P07674</a:t>
                      </a:r>
                      <a:r>
                        <a:rPr lang="en-US" sz="1200">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 </a:t>
                      </a: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https://schl41demo.staywellhealthlibrary.com/spanish/Search/92,P09177</a:t>
                      </a:r>
                      <a:r>
                        <a:rPr lang="en-US" sz="1200">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Worried about the pain and recovery time of a knee replacement? Minimally invasive techniques may be an option for you. Click here to learn more.</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English: </a:t>
                      </a:r>
                      <a:r>
                        <a:rPr lang="en-US"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https://schl41demo.staywellhealthlibrary.com/Search/135,352</a:t>
                      </a:r>
                      <a:endParaRPr>
                        <a:latin typeface="Plus Jakarta Sans"/>
                        <a:ea typeface="Plus Jakarta Sans"/>
                        <a:cs typeface="Plus Jakarta Sans"/>
                        <a:sym typeface="Plus Jakarta Sans"/>
                      </a:endParaRPr>
                    </a:p>
                    <a:p>
                      <a:pPr indent="0" lvl="0" marL="0" rtl="0" algn="l">
                        <a:spcBef>
                          <a:spcPts val="0"/>
                        </a:spcBef>
                        <a:spcAft>
                          <a:spcPts val="0"/>
                        </a:spcAft>
                        <a:buNone/>
                      </a:pPr>
                      <a:r>
                        <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a:latin typeface="Plus Jakarta Sans"/>
                          <a:ea typeface="Plus Jakarta Sans"/>
                          <a:cs typeface="Plus Jakarta Sans"/>
                          <a:sym typeface="Plus Jakarta Sans"/>
                        </a:rPr>
                        <a:t>Spanish: </a:t>
                      </a:r>
                      <a:r>
                        <a:rPr lang="en-US"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https://schl41demo.staywellhealthlibrary.com/spanish/Search/135,352es</a:t>
                      </a:r>
                      <a:r>
                        <a:rPr lang="en-US">
                          <a:latin typeface="Plus Jakarta Sans"/>
                          <a:ea typeface="Plus Jakarta Sans"/>
                          <a:cs typeface="Plus Jakarta Sans"/>
                          <a:sym typeface="Plus Jakarta Sans"/>
                        </a:rPr>
                        <a:t>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5" name="Google Shape;865;p88"/>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icture containing person, person, indoor, floor&#10;&#10;Description automatically generated" id="866" name="Google Shape;866;p88"/>
          <p:cNvPicPr preferRelativeResize="0"/>
          <p:nvPr/>
        </p:nvPicPr>
        <p:blipFill rotWithShape="1">
          <a:blip r:embed="rId8">
            <a:alphaModFix/>
          </a:blip>
          <a:srcRect b="12118" l="17136" r="0" t="0"/>
          <a:stretch/>
        </p:blipFill>
        <p:spPr>
          <a:xfrm>
            <a:off x="7372275" y="4071626"/>
            <a:ext cx="1695061" cy="1308175"/>
          </a:xfrm>
          <a:prstGeom prst="rect">
            <a:avLst/>
          </a:prstGeom>
          <a:noFill/>
          <a:ln>
            <a:noFill/>
          </a:ln>
        </p:spPr>
      </p:pic>
      <p:pic>
        <p:nvPicPr>
          <p:cNvPr descr="A picture containing invertebrate, coelenterate, jellyfish, ctenophore&#10;&#10;Description automatically generated" id="867" name="Google Shape;867;p88"/>
          <p:cNvPicPr preferRelativeResize="0"/>
          <p:nvPr/>
        </p:nvPicPr>
        <p:blipFill>
          <a:blip r:embed="rId9">
            <a:alphaModFix/>
          </a:blip>
          <a:stretch>
            <a:fillRect/>
          </a:stretch>
        </p:blipFill>
        <p:spPr>
          <a:xfrm>
            <a:off x="7457796" y="2298570"/>
            <a:ext cx="1524000" cy="1308179"/>
          </a:xfrm>
          <a:prstGeom prst="rect">
            <a:avLst/>
          </a:prstGeom>
          <a:noFill/>
          <a:ln>
            <a:noFill/>
          </a:ln>
        </p:spPr>
      </p:pic>
      <p:sp>
        <p:nvSpPr>
          <p:cNvPr id="868" name="Google Shape;868;p8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Need surgery?</a:t>
            </a:r>
            <a:endParaRPr/>
          </a:p>
          <a:p>
            <a:pPr indent="0" lvl="0" marL="0" rtl="0" algn="l">
              <a:spcBef>
                <a:spcPts val="0"/>
              </a:spcBef>
              <a:spcAft>
                <a:spcPts val="0"/>
              </a:spcAft>
              <a:buNone/>
            </a:pPr>
            <a:r>
              <a:rPr lang="en-US"/>
              <a:t>Learn more about it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pic>
        <p:nvPicPr>
          <p:cNvPr id="874" name="Google Shape;874;p89"/>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75" name="Google Shape;875;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6" name="Google Shape;876;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77" name="Google Shape;877;p89"/>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Orthopedic  primary and specialty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78" name="Google Shape;878;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orthopedic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79" name="Google Shape;879;p89"/>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0" name="Google Shape;880;p89"/>
          <p:cNvSpPr txBox="1"/>
          <p:nvPr/>
        </p:nvSpPr>
        <p:spPr>
          <a:xfrm>
            <a:off x="6515300" y="3776675"/>
            <a:ext cx="2266200" cy="212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ortho keywords</a:t>
            </a:r>
            <a:endParaRPr b="1" sz="13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40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joint pain</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joint injury</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hip replacement</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knee replacement</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joint surgery</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joint replacement surgery</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arthroplasty</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total joint replacement</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total hip replacement</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total knee replacement</a:t>
            </a:r>
            <a:endParaRPr b="1">
              <a:solidFill>
                <a:schemeClr val="lt2"/>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