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5" r:id="rId5"/>
    <p:sldMasterId id="2147483726"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Lst>
  <p:sldSz cy="6858000" cx="12192000"/>
  <p:notesSz cx="6858000" cy="9144000"/>
  <p:embeddedFontLst>
    <p:embeddedFont>
      <p:font typeface="Plus Jakarta Sans ExtraBold"/>
      <p:bold r:id="rId30"/>
      <p:boldItalic r:id="rId31"/>
    </p:embeddedFont>
    <p:embeddedFont>
      <p:font typeface="Plus Jakarta Sans"/>
      <p:regular r:id="rId32"/>
      <p:bold r:id="rId33"/>
      <p:italic r:id="rId34"/>
      <p:boldItalic r:id="rId35"/>
    </p:embeddedFont>
    <p:embeddedFont>
      <p:font typeface="Montserrat Black"/>
      <p:bold r:id="rId36"/>
      <p:boldItalic r:id="rId37"/>
    </p:embeddedFont>
    <p:embeddedFont>
      <p:font typeface="Plus Jakarta Sans SemiBold"/>
      <p:regular r:id="rId38"/>
      <p:bold r:id="rId39"/>
      <p:italic r:id="rId40"/>
      <p:boldItalic r:id="rId41"/>
    </p:embeddedFont>
    <p:embeddedFont>
      <p:font typeface="Plus Jakarta Sans Medium"/>
      <p:regular r:id="rId42"/>
      <p:bold r:id="rId43"/>
      <p:italic r:id="rId44"/>
      <p:boldItalic r:id="rId45"/>
    </p:embeddedFont>
    <p:embeddedFont>
      <p:font typeface="Plus Jakarta Sans Light"/>
      <p:regular r:id="rId46"/>
      <p:bold r:id="rId47"/>
      <p:italic r:id="rId48"/>
      <p:boldItalic r:id="rId49"/>
    </p:embeddedFont>
    <p:embeddedFont>
      <p:font typeface="DM Serif Display"/>
      <p:regular r:id="rId50"/>
      <p:italic r:id="rId51"/>
    </p:embeddedFont>
    <p:embeddedFont>
      <p:font typeface="Century Gothic"/>
      <p:regular r:id="rId52"/>
      <p:bold r:id="rId53"/>
      <p:italic r:id="rId54"/>
      <p:boldItalic r:id="rId5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6E23769-15C6-4C9D-8229-85D5B3E81183}">
  <a:tblStyle styleId="{26E23769-15C6-4C9D-8229-85D5B3E81183}" styleName="Table_0">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SemiBold-italic.fntdata"/><Relationship Id="rId42" Type="http://schemas.openxmlformats.org/officeDocument/2006/relationships/font" Target="fonts/PlusJakartaSansMedium-regular.fntdata"/><Relationship Id="rId41" Type="http://schemas.openxmlformats.org/officeDocument/2006/relationships/font" Target="fonts/PlusJakartaSansSemiBold-boldItalic.fntdata"/><Relationship Id="rId44" Type="http://schemas.openxmlformats.org/officeDocument/2006/relationships/font" Target="fonts/PlusJakartaSansMedium-italic.fntdata"/><Relationship Id="rId43" Type="http://schemas.openxmlformats.org/officeDocument/2006/relationships/font" Target="fonts/PlusJakartaSansMedium-bold.fntdata"/><Relationship Id="rId46" Type="http://schemas.openxmlformats.org/officeDocument/2006/relationships/font" Target="fonts/PlusJakartaSansLight-regular.fntdata"/><Relationship Id="rId45" Type="http://schemas.openxmlformats.org/officeDocument/2006/relationships/font" Target="fonts/PlusJakartaSansMedium-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PlusJakartaSansLight-italic.fntdata"/><Relationship Id="rId47" Type="http://schemas.openxmlformats.org/officeDocument/2006/relationships/font" Target="fonts/PlusJakartaSansLight-bold.fntdata"/><Relationship Id="rId49" Type="http://schemas.openxmlformats.org/officeDocument/2006/relationships/font" Target="fonts/PlusJakartaSansLight-bold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ExtraBold-boldItalic.fntdata"/><Relationship Id="rId30" Type="http://schemas.openxmlformats.org/officeDocument/2006/relationships/font" Target="fonts/PlusJakartaSansExtraBold-bold.fntdata"/><Relationship Id="rId33" Type="http://schemas.openxmlformats.org/officeDocument/2006/relationships/font" Target="fonts/PlusJakartaSans-bold.fntdata"/><Relationship Id="rId32" Type="http://schemas.openxmlformats.org/officeDocument/2006/relationships/font" Target="fonts/PlusJakartaSans-regular.fntdata"/><Relationship Id="rId35" Type="http://schemas.openxmlformats.org/officeDocument/2006/relationships/font" Target="fonts/PlusJakartaSans-boldItalic.fntdata"/><Relationship Id="rId34" Type="http://schemas.openxmlformats.org/officeDocument/2006/relationships/font" Target="fonts/PlusJakartaSans-italic.fntdata"/><Relationship Id="rId37" Type="http://schemas.openxmlformats.org/officeDocument/2006/relationships/font" Target="fonts/MontserratBlack-boldItalic.fntdata"/><Relationship Id="rId36" Type="http://schemas.openxmlformats.org/officeDocument/2006/relationships/font" Target="fonts/MontserratBlack-bold.fntdata"/><Relationship Id="rId39" Type="http://schemas.openxmlformats.org/officeDocument/2006/relationships/font" Target="fonts/PlusJakartaSansSemiBold-bold.fntdata"/><Relationship Id="rId38" Type="http://schemas.openxmlformats.org/officeDocument/2006/relationships/font" Target="fonts/PlusJakartaSansSemiBold-regular.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DMSerifDisplay-italic.fntdata"/><Relationship Id="rId50" Type="http://schemas.openxmlformats.org/officeDocument/2006/relationships/font" Target="fonts/DMSerifDisplay-regular.fntdata"/><Relationship Id="rId53" Type="http://schemas.openxmlformats.org/officeDocument/2006/relationships/font" Target="fonts/CenturyGothic-bold.fntdata"/><Relationship Id="rId52" Type="http://schemas.openxmlformats.org/officeDocument/2006/relationships/font" Target="fonts/CenturyGothic-regular.fntdata"/><Relationship Id="rId11" Type="http://schemas.openxmlformats.org/officeDocument/2006/relationships/slide" Target="slides/slide4.xml"/><Relationship Id="rId55" Type="http://schemas.openxmlformats.org/officeDocument/2006/relationships/font" Target="fonts/CenturyGothic-boldItalic.fntdata"/><Relationship Id="rId10" Type="http://schemas.openxmlformats.org/officeDocument/2006/relationships/slide" Target="slides/slide3.xml"/><Relationship Id="rId54" Type="http://schemas.openxmlformats.org/officeDocument/2006/relationships/font" Target="fonts/CenturyGothic-italic.fntdata"/><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5" name="Shape 755"/>
        <p:cNvGrpSpPr/>
        <p:nvPr/>
      </p:nvGrpSpPr>
      <p:grpSpPr>
        <a:xfrm>
          <a:off x="0" y="0"/>
          <a:ext cx="0" cy="0"/>
          <a:chOff x="0" y="0"/>
          <a:chExt cx="0" cy="0"/>
        </a:xfrm>
      </p:grpSpPr>
      <p:sp>
        <p:nvSpPr>
          <p:cNvPr id="756" name="Google Shape;756;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57" name="Google Shape;757;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58" name="Google Shape;758;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2" name="Shape 882"/>
        <p:cNvGrpSpPr/>
        <p:nvPr/>
      </p:nvGrpSpPr>
      <p:grpSpPr>
        <a:xfrm>
          <a:off x="0" y="0"/>
          <a:ext cx="0" cy="0"/>
          <a:chOff x="0" y="0"/>
          <a:chExt cx="0" cy="0"/>
        </a:xfrm>
      </p:grpSpPr>
      <p:sp>
        <p:nvSpPr>
          <p:cNvPr id="883" name="Google Shape;883;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4" name="Google Shape;884;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85" name="Google Shape;885;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4" name="Shape 894"/>
        <p:cNvGrpSpPr/>
        <p:nvPr/>
      </p:nvGrpSpPr>
      <p:grpSpPr>
        <a:xfrm>
          <a:off x="0" y="0"/>
          <a:ext cx="0" cy="0"/>
          <a:chOff x="0" y="0"/>
          <a:chExt cx="0" cy="0"/>
        </a:xfrm>
      </p:grpSpPr>
      <p:sp>
        <p:nvSpPr>
          <p:cNvPr id="895" name="Google Shape;895;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96" name="Google Shape;896;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97" name="Google Shape;897;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6" name="Shape 906"/>
        <p:cNvGrpSpPr/>
        <p:nvPr/>
      </p:nvGrpSpPr>
      <p:grpSpPr>
        <a:xfrm>
          <a:off x="0" y="0"/>
          <a:ext cx="0" cy="0"/>
          <a:chOff x="0" y="0"/>
          <a:chExt cx="0" cy="0"/>
        </a:xfrm>
      </p:grpSpPr>
      <p:sp>
        <p:nvSpPr>
          <p:cNvPr id="907" name="Google Shape;907;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8" name="Google Shape;908;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9" name="Google Shape;909;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7" name="Shape 917"/>
        <p:cNvGrpSpPr/>
        <p:nvPr/>
      </p:nvGrpSpPr>
      <p:grpSpPr>
        <a:xfrm>
          <a:off x="0" y="0"/>
          <a:ext cx="0" cy="0"/>
          <a:chOff x="0" y="0"/>
          <a:chExt cx="0" cy="0"/>
        </a:xfrm>
      </p:grpSpPr>
      <p:sp>
        <p:nvSpPr>
          <p:cNvPr id="918" name="Google Shape;918;g22dbd14cc83_0_18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19" name="Google Shape;919;g22dbd14cc83_0_185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20" name="Google Shape;920;g22dbd14cc83_0_185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1" name="Shape 931"/>
        <p:cNvGrpSpPr/>
        <p:nvPr/>
      </p:nvGrpSpPr>
      <p:grpSpPr>
        <a:xfrm>
          <a:off x="0" y="0"/>
          <a:ext cx="0" cy="0"/>
          <a:chOff x="0" y="0"/>
          <a:chExt cx="0" cy="0"/>
        </a:xfrm>
      </p:grpSpPr>
      <p:sp>
        <p:nvSpPr>
          <p:cNvPr id="932" name="Google Shape;932;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33" name="Google Shape;933;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34" name="Google Shape;934;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0" name="Shape 940"/>
        <p:cNvGrpSpPr/>
        <p:nvPr/>
      </p:nvGrpSpPr>
      <p:grpSpPr>
        <a:xfrm>
          <a:off x="0" y="0"/>
          <a:ext cx="0" cy="0"/>
          <a:chOff x="0" y="0"/>
          <a:chExt cx="0" cy="0"/>
        </a:xfrm>
      </p:grpSpPr>
      <p:sp>
        <p:nvSpPr>
          <p:cNvPr id="941" name="Google Shape;941;g260d58befef_0_4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42" name="Google Shape;942;g260d58befef_0_4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43" name="Google Shape;943;g260d58befef_0_4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9" name="Shape 949"/>
        <p:cNvGrpSpPr/>
        <p:nvPr/>
      </p:nvGrpSpPr>
      <p:grpSpPr>
        <a:xfrm>
          <a:off x="0" y="0"/>
          <a:ext cx="0" cy="0"/>
          <a:chOff x="0" y="0"/>
          <a:chExt cx="0" cy="0"/>
        </a:xfrm>
      </p:grpSpPr>
      <p:sp>
        <p:nvSpPr>
          <p:cNvPr id="950" name="Google Shape;950;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51" name="Google Shape;951;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52" name="Google Shape;952;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2" name="Shape 962"/>
        <p:cNvGrpSpPr/>
        <p:nvPr/>
      </p:nvGrpSpPr>
      <p:grpSpPr>
        <a:xfrm>
          <a:off x="0" y="0"/>
          <a:ext cx="0" cy="0"/>
          <a:chOff x="0" y="0"/>
          <a:chExt cx="0" cy="0"/>
        </a:xfrm>
      </p:grpSpPr>
      <p:sp>
        <p:nvSpPr>
          <p:cNvPr id="963" name="Google Shape;963;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4" name="Google Shape;964;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5" name="Google Shape;965;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6" name="Shape 976"/>
        <p:cNvGrpSpPr/>
        <p:nvPr/>
      </p:nvGrpSpPr>
      <p:grpSpPr>
        <a:xfrm>
          <a:off x="0" y="0"/>
          <a:ext cx="0" cy="0"/>
          <a:chOff x="0" y="0"/>
          <a:chExt cx="0" cy="0"/>
        </a:xfrm>
      </p:grpSpPr>
      <p:sp>
        <p:nvSpPr>
          <p:cNvPr id="977" name="Google Shape;977;g22e1a64b9b3_5_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8" name="Google Shape;978;g22e1a64b9b3_5_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9" name="Google Shape;979;g22e1a64b9b3_5_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8" name="Shape 988"/>
        <p:cNvGrpSpPr/>
        <p:nvPr/>
      </p:nvGrpSpPr>
      <p:grpSpPr>
        <a:xfrm>
          <a:off x="0" y="0"/>
          <a:ext cx="0" cy="0"/>
          <a:chOff x="0" y="0"/>
          <a:chExt cx="0" cy="0"/>
        </a:xfrm>
      </p:grpSpPr>
      <p:sp>
        <p:nvSpPr>
          <p:cNvPr id="989" name="Google Shape;989;g22e1a64b9b3_5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90" name="Google Shape;990;g22e1a64b9b3_5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1" name="Google Shape;991;g22e1a64b9b3_5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7" name="Shape 767"/>
        <p:cNvGrpSpPr/>
        <p:nvPr/>
      </p:nvGrpSpPr>
      <p:grpSpPr>
        <a:xfrm>
          <a:off x="0" y="0"/>
          <a:ext cx="0" cy="0"/>
          <a:chOff x="0" y="0"/>
          <a:chExt cx="0" cy="0"/>
        </a:xfrm>
      </p:grpSpPr>
      <p:sp>
        <p:nvSpPr>
          <p:cNvPr id="768" name="Google Shape;768;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69" name="Google Shape;769;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0" name="Google Shape;770;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6" name="Shape 996"/>
        <p:cNvGrpSpPr/>
        <p:nvPr/>
      </p:nvGrpSpPr>
      <p:grpSpPr>
        <a:xfrm>
          <a:off x="0" y="0"/>
          <a:ext cx="0" cy="0"/>
          <a:chOff x="0" y="0"/>
          <a:chExt cx="0" cy="0"/>
        </a:xfrm>
      </p:grpSpPr>
      <p:sp>
        <p:nvSpPr>
          <p:cNvPr id="997" name="Google Shape;997;g260d58befef_0_5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98" name="Google Shape;998;g260d58befef_0_5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9" name="Google Shape;999;g260d58befef_0_5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4" name="Shape 1004"/>
        <p:cNvGrpSpPr/>
        <p:nvPr/>
      </p:nvGrpSpPr>
      <p:grpSpPr>
        <a:xfrm>
          <a:off x="0" y="0"/>
          <a:ext cx="0" cy="0"/>
          <a:chOff x="0" y="0"/>
          <a:chExt cx="0" cy="0"/>
        </a:xfrm>
      </p:grpSpPr>
      <p:sp>
        <p:nvSpPr>
          <p:cNvPr id="1005" name="Google Shape;1005;g22951048abd_0_7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06" name="Google Shape;1006;g22951048abd_0_7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07" name="Google Shape;1007;g22951048abd_0_7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2" name="Shape 1012"/>
        <p:cNvGrpSpPr/>
        <p:nvPr/>
      </p:nvGrpSpPr>
      <p:grpSpPr>
        <a:xfrm>
          <a:off x="0" y="0"/>
          <a:ext cx="0" cy="0"/>
          <a:chOff x="0" y="0"/>
          <a:chExt cx="0" cy="0"/>
        </a:xfrm>
      </p:grpSpPr>
      <p:sp>
        <p:nvSpPr>
          <p:cNvPr id="1013" name="Google Shape;1013;g2b274f3177c_3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14" name="Google Shape;1014;g2b274f3177c_3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15" name="Google Shape;1015;g2b274f3177c_3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6" name="Shape 776"/>
        <p:cNvGrpSpPr/>
        <p:nvPr/>
      </p:nvGrpSpPr>
      <p:grpSpPr>
        <a:xfrm>
          <a:off x="0" y="0"/>
          <a:ext cx="0" cy="0"/>
          <a:chOff x="0" y="0"/>
          <a:chExt cx="0" cy="0"/>
        </a:xfrm>
      </p:grpSpPr>
      <p:sp>
        <p:nvSpPr>
          <p:cNvPr id="777" name="Google Shape;777;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8" name="Google Shape;778;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9" name="Google Shape;779;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3" name="Shape 793"/>
        <p:cNvGrpSpPr/>
        <p:nvPr/>
      </p:nvGrpSpPr>
      <p:grpSpPr>
        <a:xfrm>
          <a:off x="0" y="0"/>
          <a:ext cx="0" cy="0"/>
          <a:chOff x="0" y="0"/>
          <a:chExt cx="0" cy="0"/>
        </a:xfrm>
      </p:grpSpPr>
      <p:sp>
        <p:nvSpPr>
          <p:cNvPr id="794" name="Google Shape;794;g25a75613929_0_8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95" name="Google Shape;795;g25a75613929_0_8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96" name="Google Shape;796;g25a75613929_0_8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9" name="Shape 809"/>
        <p:cNvGrpSpPr/>
        <p:nvPr/>
      </p:nvGrpSpPr>
      <p:grpSpPr>
        <a:xfrm>
          <a:off x="0" y="0"/>
          <a:ext cx="0" cy="0"/>
          <a:chOff x="0" y="0"/>
          <a:chExt cx="0" cy="0"/>
        </a:xfrm>
      </p:grpSpPr>
      <p:sp>
        <p:nvSpPr>
          <p:cNvPr id="810" name="Google Shape;810;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1" name="Google Shape;811;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2" name="Google Shape;812;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1" name="Shape 821"/>
        <p:cNvGrpSpPr/>
        <p:nvPr/>
      </p:nvGrpSpPr>
      <p:grpSpPr>
        <a:xfrm>
          <a:off x="0" y="0"/>
          <a:ext cx="0" cy="0"/>
          <a:chOff x="0" y="0"/>
          <a:chExt cx="0" cy="0"/>
        </a:xfrm>
      </p:grpSpPr>
      <p:sp>
        <p:nvSpPr>
          <p:cNvPr id="822" name="Google Shape;822;g22dbd14cc83_0_10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3" name="Google Shape;823;g22dbd14cc83_0_10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4" name="Google Shape;824;g22dbd14cc83_0_10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6" name="Shape 836"/>
        <p:cNvGrpSpPr/>
        <p:nvPr/>
      </p:nvGrpSpPr>
      <p:grpSpPr>
        <a:xfrm>
          <a:off x="0" y="0"/>
          <a:ext cx="0" cy="0"/>
          <a:chOff x="0" y="0"/>
          <a:chExt cx="0" cy="0"/>
        </a:xfrm>
      </p:grpSpPr>
      <p:sp>
        <p:nvSpPr>
          <p:cNvPr id="837" name="Google Shape;837;g260d58befef_0_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38" name="Google Shape;838;g260d58befef_0_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39" name="Google Shape;839;g260d58befef_0_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1" name="Shape 851"/>
        <p:cNvGrpSpPr/>
        <p:nvPr/>
      </p:nvGrpSpPr>
      <p:grpSpPr>
        <a:xfrm>
          <a:off x="0" y="0"/>
          <a:ext cx="0" cy="0"/>
          <a:chOff x="0" y="0"/>
          <a:chExt cx="0" cy="0"/>
        </a:xfrm>
      </p:grpSpPr>
      <p:sp>
        <p:nvSpPr>
          <p:cNvPr id="852" name="Google Shape;852;g22dbd14cc83_0_1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3" name="Google Shape;853;g22dbd14cc83_0_1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4" name="Google Shape;854;g22dbd14cc83_0_1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6" name="Shape 866"/>
        <p:cNvGrpSpPr/>
        <p:nvPr/>
      </p:nvGrpSpPr>
      <p:grpSpPr>
        <a:xfrm>
          <a:off x="0" y="0"/>
          <a:ext cx="0" cy="0"/>
          <a:chOff x="0" y="0"/>
          <a:chExt cx="0" cy="0"/>
        </a:xfrm>
      </p:grpSpPr>
      <p:sp>
        <p:nvSpPr>
          <p:cNvPr id="867" name="Google Shape;867;g260d58befef_0_2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68" name="Google Shape;868;g260d58befef_0_2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69" name="Google Shape;869;g260d58befef_0_2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png"/><Relationship Id="rId3"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5.png"/><Relationship Id="rId3"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5.png"/><Relationship Id="rId3"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5.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5.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1.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6.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1" Type="http://schemas.openxmlformats.org/officeDocument/2006/relationships/theme" Target="../theme/theme2.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6.png"/><Relationship Id="rId2" Type="http://schemas.openxmlformats.org/officeDocument/2006/relationships/image" Target="../media/image2.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5.png"/><Relationship Id="rId4" Type="http://schemas.openxmlformats.org/officeDocument/2006/relationships/image" Target="../media/image4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3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s://schl41demo.staywellhealthlibrary.com/92,P07781" TargetMode="External"/><Relationship Id="rId4" Type="http://schemas.openxmlformats.org/officeDocument/2006/relationships/hyperlink" Target="https://schl41demo.staywellhealthlibrary.com/42,CervicalCancerRisk" TargetMode="External"/><Relationship Id="rId5" Type="http://schemas.openxmlformats.org/officeDocument/2006/relationships/image" Target="../media/image1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schl41demo.staywellhealthlibrary.com/42,ColorectalCancerRisk" TargetMode="External"/><Relationship Id="rId4" Type="http://schemas.openxmlformats.org/officeDocument/2006/relationships/hyperlink" Target="https://schl41demo.staywellhealthlibrary.com/40,BloodPressureDiastolQuiz" TargetMode="External"/><Relationship Id="rId5" Type="http://schemas.openxmlformats.org/officeDocument/2006/relationships/hyperlink" Target="https://schl41demo.staywellhealthlibrary.com/1,4572" TargetMode="External"/><Relationship Id="rId6" Type="http://schemas.openxmlformats.org/officeDocument/2006/relationships/image" Target="../media/image2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3.xml"/><Relationship Id="rId3" Type="http://schemas.openxmlformats.org/officeDocument/2006/relationships/image" Target="../media/image44.jpg"/><Relationship Id="rId4" Type="http://schemas.openxmlformats.org/officeDocument/2006/relationships/hyperlink" Target="https://krameshelp.webmdignite.com/"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4.xml"/><Relationship Id="rId3" Type="http://schemas.openxmlformats.org/officeDocument/2006/relationships/image" Target="../media/image45.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5.xml"/><Relationship Id="rId3" Type="http://schemas.openxmlformats.org/officeDocument/2006/relationships/image" Target="../media/image46.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6.xml"/><Relationship Id="rId3" Type="http://schemas.openxmlformats.org/officeDocument/2006/relationships/image" Target="../media/image40.jpg"/><Relationship Id="rId4" Type="http://schemas.openxmlformats.org/officeDocument/2006/relationships/hyperlink" Target="https://schl41demo.staywellhealthlibrary.com/InteractiveTools/RiskAssessments/42,CoronaryArteryDiseaseMRA" TargetMode="External"/><Relationship Id="rId5" Type="http://schemas.openxmlformats.org/officeDocument/2006/relationships/hyperlink" Target="https://schl41demo.staywellhealthlibrary.com/InteractiveTools/RiskAssessments/42,DepressionMRA" TargetMode="External"/><Relationship Id="rId6" Type="http://schemas.openxmlformats.org/officeDocument/2006/relationships/hyperlink" Target="https://schl41demo.staywellhealthlibrary.com/InteractiveTools/RiskAssessments/42,AlcoholUseAssessment"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42.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8.xml"/><Relationship Id="rId3" Type="http://schemas.openxmlformats.org/officeDocument/2006/relationships/image" Target="../media/image38.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hyperlink" Target="https://schl41demo.staywellhealthlibrary.com/Library/PreventionGuidelines/" TargetMode="External"/><Relationship Id="rId4" Type="http://schemas.openxmlformats.org/officeDocument/2006/relationships/hyperlink" Target="https://schl41demo.staywellhealthlibrary.com/YourFamily/Women/GoodHealth/Preventative/85,P01463" TargetMode="External"/><Relationship Id="rId5" Type="http://schemas.openxmlformats.org/officeDocument/2006/relationships/hyperlink" Target="https://schl41demo.staywellhealthlibrary.com/Spanish/RelatedItems/134,261es" TargetMode="External"/><Relationship Id="rId6" Type="http://schemas.openxmlformats.org/officeDocument/2006/relationships/hyperlink" Target="https://schl41demo.staywellhealthlibrary.com/Library/DiseasesConditions/Pediatric/Growth/90,P02523" TargetMode="External"/><Relationship Id="rId7" Type="http://schemas.openxmlformats.org/officeDocument/2006/relationships/hyperlink" Target="https://schl41demo.staywellhealthlibrary.com/Spanish/RelatedItems/160,110e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3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hyperlink" Target="https://schl41demo.staywellhealthlibrary.com/Search/85,P00965" TargetMode="External"/><Relationship Id="rId4" Type="http://schemas.openxmlformats.org/officeDocument/2006/relationships/hyperlink" Target="https://schl41demo.staywellhealthlibrary.com/spanish/DiseasesConditions/Adult/Pathology/85,P04062" TargetMode="External"/><Relationship Id="rId5" Type="http://schemas.openxmlformats.org/officeDocument/2006/relationships/hyperlink" Target="https://schl41demo.staywellhealthlibrary.com/YourFamily/Women/GoodHealth/Preventative/85,P01506" TargetMode="External"/><Relationship Id="rId6" Type="http://schemas.openxmlformats.org/officeDocument/2006/relationships/hyperlink" Target="https://schl41demo.staywellhealthlibrary.com/spanish/DiseasesConditions/Adult/Women/85,P04606" TargetMode="External"/><Relationship Id="rId7" Type="http://schemas.openxmlformats.org/officeDocument/2006/relationships/hyperlink" Target="https://schl41demo.staywellhealthlibrary.com/Library/Wellness/Prevention/1,19823" TargetMode="External"/><Relationship Id="rId8" Type="http://schemas.openxmlformats.org/officeDocument/2006/relationships/hyperlink" Target="https://schl41demo.staywellhealthlibrary.com/Library/Wellness/Prevention/56,DM128"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hyperlink" Target="https://schl41demo.staywellhealthlibrary.com/MultimediaRoom/VideoLibrary/?e=0#player:138,W1238" TargetMode="External"/><Relationship Id="rId4" Type="http://schemas.openxmlformats.org/officeDocument/2006/relationships/hyperlink" Target="https://schl41demo.staywellhealthlibrary.com/MultimediaRoom/VideoLibrary/?e=0#player:138,W1242" TargetMode="External"/><Relationship Id="rId9" Type="http://schemas.openxmlformats.org/officeDocument/2006/relationships/hyperlink" Target="https://schl41demo.staywellhealthlibrary.com/MultimediaRoom/VideoLibrary/?e=0#player:138,V1091" TargetMode="External"/><Relationship Id="rId5" Type="http://schemas.openxmlformats.org/officeDocument/2006/relationships/hyperlink" Target="https://schl41demo.staywellhealthlibrary.com/MultimediaRoom/VideoLibrary/?e=0#player:207,WN03414_eng" TargetMode="External"/><Relationship Id="rId6" Type="http://schemas.openxmlformats.org/officeDocument/2006/relationships/hyperlink" Target="https://schl41demo.staywellhealthlibrary.com/MultimediaRoom/VideoLibrary/?e=0#player:138,W1778" TargetMode="External"/><Relationship Id="rId7" Type="http://schemas.openxmlformats.org/officeDocument/2006/relationships/hyperlink" Target="https://schl41demo.staywellhealthlibrary.com/MultimediaRoom/VideoLibrary/?e=0#player:207,WN01636_eng" TargetMode="External"/><Relationship Id="rId8" Type="http://schemas.openxmlformats.org/officeDocument/2006/relationships/hyperlink" Target="https://schl41demo.staywellhealthlibrary.com/MultimediaRoom/VideoLibrary/?e=0#player:138,W1164" TargetMode="External"/><Relationship Id="rId11" Type="http://schemas.openxmlformats.org/officeDocument/2006/relationships/hyperlink" Target="https://schl41demo.staywellhealthlibrary.com/MultimediaRoom/VideoLibrary/?e=0#player:138,v1051" TargetMode="External"/><Relationship Id="rId10" Type="http://schemas.openxmlformats.org/officeDocument/2006/relationships/hyperlink" Target="https://schl41demo.staywellhealthlibrary.com/MultimediaRoom/VideoLibrary/?e=0#player:207,WN03806_eng" TargetMode="External"/><Relationship Id="rId12" Type="http://schemas.openxmlformats.org/officeDocument/2006/relationships/hyperlink" Target="https://schl41demo.staywellhealthlibrary.com/MultimediaRoom/VideoLibrary/?e=0#player:138,V1112"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2.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7.png"/><Relationship Id="rId8" Type="http://schemas.openxmlformats.org/officeDocument/2006/relationships/image" Target="../media/image3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4.png"/><Relationship Id="rId4" Type="http://schemas.openxmlformats.org/officeDocument/2006/relationships/image" Target="../media/image21.png"/><Relationship Id="rId5" Type="http://schemas.openxmlformats.org/officeDocument/2006/relationships/image" Target="../media/image2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9" Type="http://schemas.openxmlformats.org/officeDocument/2006/relationships/image" Target="../media/image35.png"/><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hyperlink" Target="https://krameshelp.webmdignite.com/" TargetMode="External"/><Relationship Id="rId8" Type="http://schemas.openxmlformats.org/officeDocument/2006/relationships/image" Target="../media/image1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43.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schl41demo.staywellhealthlibrary.com/Search/85,P00965" TargetMode="External"/><Relationship Id="rId4" Type="http://schemas.openxmlformats.org/officeDocument/2006/relationships/hyperlink" Target="https://schl41demo.staywellhealthlibrary.com/40,BloodPressureDiastolQuiz" TargetMode="External"/><Relationship Id="rId9" Type="http://schemas.openxmlformats.org/officeDocument/2006/relationships/image" Target="../media/image33.jpg"/><Relationship Id="rId5" Type="http://schemas.openxmlformats.org/officeDocument/2006/relationships/hyperlink" Target="https://schl41demo.staywellhealthlibrary.com/42,Type2DiabetesRisk" TargetMode="External"/><Relationship Id="rId6" Type="http://schemas.openxmlformats.org/officeDocument/2006/relationships/image" Target="../media/image23.png"/><Relationship Id="rId7" Type="http://schemas.openxmlformats.org/officeDocument/2006/relationships/image" Target="../media/image20.jpg"/><Relationship Id="rId8" Type="http://schemas.openxmlformats.org/officeDocument/2006/relationships/image" Target="../media/image1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schl41demo.staywellhealthlibrary.com/90,P01614" TargetMode="External"/><Relationship Id="rId4" Type="http://schemas.openxmlformats.org/officeDocument/2006/relationships/hyperlink" Target="https://schl41demo.staywellhealthlibrary.com/85,P01096" TargetMode="External"/><Relationship Id="rId9" Type="http://schemas.openxmlformats.org/officeDocument/2006/relationships/image" Target="../media/image26.jpg"/><Relationship Id="rId5" Type="http://schemas.openxmlformats.org/officeDocument/2006/relationships/hyperlink" Target="https://schl41demo.staywellhealthlibrary.com/85,P01096" TargetMode="External"/><Relationship Id="rId6" Type="http://schemas.openxmlformats.org/officeDocument/2006/relationships/hyperlink" Target="https://schl41demo.staywellhealthlibrary.com/160,110" TargetMode="External"/><Relationship Id="rId7" Type="http://schemas.openxmlformats.org/officeDocument/2006/relationships/hyperlink" Target="https://schl41demo.staywellhealthlibrary.com/160,110" TargetMode="External"/><Relationship Id="rId8" Type="http://schemas.openxmlformats.org/officeDocument/2006/relationships/image" Target="../media/image17.png"/><Relationship Id="rId11" Type="http://schemas.openxmlformats.org/officeDocument/2006/relationships/image" Target="../media/image27.jpg"/><Relationship Id="rId10" Type="http://schemas.openxmlformats.org/officeDocument/2006/relationships/image" Target="../media/image2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17.png"/><Relationship Id="rId4" Type="http://schemas.openxmlformats.org/officeDocument/2006/relationships/hyperlink" Target="https://schl41demo.staywellhealthlibrary.com/90,P01614" TargetMode="External"/><Relationship Id="rId9" Type="http://schemas.openxmlformats.org/officeDocument/2006/relationships/image" Target="../media/image32.jpg"/><Relationship Id="rId5" Type="http://schemas.openxmlformats.org/officeDocument/2006/relationships/hyperlink" Target="https://schl41demo.staywellhealthlibrary.com/90,P01614" TargetMode="External"/><Relationship Id="rId6" Type="http://schemas.openxmlformats.org/officeDocument/2006/relationships/hyperlink" Target="https://schl41demo.staywellhealthlibrary.com/YourFamily/Women/85,P01506" TargetMode="External"/><Relationship Id="rId7" Type="http://schemas.openxmlformats.org/officeDocument/2006/relationships/hyperlink" Target="https://schl41demo.staywellhealthlibrary.com/YourFamily/Men/GoodHealth/Preventive/1,19823" TargetMode="External"/><Relationship Id="rId8" Type="http://schemas.openxmlformats.org/officeDocument/2006/relationships/image" Target="../media/image29.jpg"/><Relationship Id="rId10" Type="http://schemas.openxmlformats.org/officeDocument/2006/relationships/image" Target="../media/image30.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schl41demo.staywellhealthlibrary.com/92,P07781" TargetMode="External"/><Relationship Id="rId4" Type="http://schemas.openxmlformats.org/officeDocument/2006/relationships/hyperlink" Target="https://schl41demo.staywellhealthlibrary.com/90,P01614" TargetMode="External"/><Relationship Id="rId5" Type="http://schemas.openxmlformats.org/officeDocument/2006/relationships/hyperlink" Target="https://schl41demo.staywellhealthlibrary.com/90,P01614" TargetMode="External"/><Relationship Id="rId6" Type="http://schemas.openxmlformats.org/officeDocument/2006/relationships/image" Target="../media/image34.jpg"/><Relationship Id="rId7" Type="http://schemas.openxmlformats.org/officeDocument/2006/relationships/image" Target="../media/image23.png"/><Relationship Id="rId8" Type="http://schemas.openxmlformats.org/officeDocument/2006/relationships/image" Target="../media/image3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59" name="Shape 759"/>
        <p:cNvGrpSpPr/>
        <p:nvPr/>
      </p:nvGrpSpPr>
      <p:grpSpPr>
        <a:xfrm>
          <a:off x="0" y="0"/>
          <a:ext cx="0" cy="0"/>
          <a:chOff x="0" y="0"/>
          <a:chExt cx="0" cy="0"/>
        </a:xfrm>
      </p:grpSpPr>
      <p:sp>
        <p:nvSpPr>
          <p:cNvPr id="760" name="Google Shape;760;p80"/>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1" name="Google Shape;761;p80"/>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2" name="Google Shape;762;p80"/>
          <p:cNvPicPr preferRelativeResize="0"/>
          <p:nvPr/>
        </p:nvPicPr>
        <p:blipFill rotWithShape="1">
          <a:blip r:embed="rId4">
            <a:alphaModFix/>
          </a:blip>
          <a:srcRect b="0" l="5721" r="27589" t="0"/>
          <a:stretch/>
        </p:blipFill>
        <p:spPr>
          <a:xfrm>
            <a:off x="7025175" y="-4532225"/>
            <a:ext cx="10236300" cy="10241100"/>
          </a:xfrm>
          <a:prstGeom prst="pie">
            <a:avLst>
              <a:gd fmla="val 5392956" name="adj1"/>
              <a:gd fmla="val 10796016" name="adj2"/>
            </a:avLst>
          </a:prstGeom>
          <a:noFill/>
          <a:ln>
            <a:noFill/>
          </a:ln>
        </p:spPr>
      </p:pic>
      <p:grpSp>
        <p:nvGrpSpPr>
          <p:cNvPr id="763" name="Google Shape;763;p80"/>
          <p:cNvGrpSpPr/>
          <p:nvPr/>
        </p:nvGrpSpPr>
        <p:grpSpPr>
          <a:xfrm>
            <a:off x="7635575" y="3603525"/>
            <a:ext cx="3384375" cy="2815800"/>
            <a:chOff x="7635575" y="3603525"/>
            <a:chExt cx="3384375" cy="2815800"/>
          </a:xfrm>
        </p:grpSpPr>
        <p:sp>
          <p:nvSpPr>
            <p:cNvPr id="764" name="Google Shape;764;p80"/>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65" name="Google Shape;765;p80"/>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66" name="Google Shape;766;p80"/>
          <p:cNvSpPr txBox="1"/>
          <p:nvPr>
            <p:ph idx="1" type="body"/>
          </p:nvPr>
        </p:nvSpPr>
        <p:spPr>
          <a:xfrm>
            <a:off x="542825" y="1546500"/>
            <a:ext cx="4482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Preventive Care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6" name="Shape 886"/>
        <p:cNvGrpSpPr/>
        <p:nvPr/>
      </p:nvGrpSpPr>
      <p:grpSpPr>
        <a:xfrm>
          <a:off x="0" y="0"/>
          <a:ext cx="0" cy="0"/>
          <a:chOff x="0" y="0"/>
          <a:chExt cx="0" cy="0"/>
        </a:xfrm>
      </p:grpSpPr>
      <p:pic>
        <p:nvPicPr>
          <p:cNvPr id="887" name="Google Shape;887;p89"/>
          <p:cNvPicPr preferRelativeResize="0"/>
          <p:nvPr>
            <p:ph idx="2" type="pic"/>
          </p:nvPr>
        </p:nvPicPr>
        <p:blipFill rotWithShape="1">
          <a:blip r:embed="rId3">
            <a:alphaModFix/>
          </a:blip>
          <a:srcRect b="0" l="19959" r="16576" t="0"/>
          <a:stretch/>
        </p:blipFill>
        <p:spPr>
          <a:xfrm flipH="1">
            <a:off x="6458875" y="416100"/>
            <a:ext cx="5733300" cy="6025800"/>
          </a:xfrm>
          <a:prstGeom prst="flowChartDelay">
            <a:avLst/>
          </a:prstGeom>
        </p:spPr>
      </p:pic>
      <p:sp>
        <p:nvSpPr>
          <p:cNvPr id="888" name="Google Shape;888;p89"/>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89" name="Google Shape;889;p89"/>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0" name="Google Shape;890;p89"/>
          <p:cNvSpPr txBox="1"/>
          <p:nvPr>
            <p:ph idx="1" type="body"/>
          </p:nvPr>
        </p:nvSpPr>
        <p:spPr>
          <a:xfrm>
            <a:off x="740675" y="2704850"/>
            <a:ext cx="5463300" cy="3615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specialist or nurse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1" name="Google Shape;891;p89"/>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preventive care-related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892" name="Google Shape;892;p89"/>
          <p:cNvSpPr/>
          <p:nvPr/>
        </p:nvSpPr>
        <p:spPr>
          <a:xfrm flipH="1">
            <a:off x="6134450" y="3443875"/>
            <a:ext cx="3027900" cy="2930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3" name="Google Shape;893;p89"/>
          <p:cNvSpPr txBox="1"/>
          <p:nvPr/>
        </p:nvSpPr>
        <p:spPr>
          <a:xfrm>
            <a:off x="6378575" y="3658825"/>
            <a:ext cx="2684700" cy="230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300">
                <a:solidFill>
                  <a:schemeClr val="lt2"/>
                </a:solidFill>
                <a:latin typeface="Plus Jakarta Sans"/>
                <a:ea typeface="Plus Jakarta Sans"/>
                <a:cs typeface="Plus Jakarta Sans"/>
                <a:sym typeface="Plus Jakarta Sans"/>
              </a:rPr>
              <a:t>Top prevention  keywords</a:t>
            </a:r>
            <a:endParaRPr b="1" sz="13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Century Gothic"/>
              <a:buChar char="●"/>
            </a:pPr>
            <a:r>
              <a:rPr lang="en-US" sz="1100">
                <a:solidFill>
                  <a:schemeClr val="lt2"/>
                </a:solidFill>
                <a:latin typeface="Century Gothic"/>
                <a:ea typeface="Century Gothic"/>
                <a:cs typeface="Century Gothic"/>
                <a:sym typeface="Century Gothic"/>
              </a:rPr>
              <a:t>primary care physician</a:t>
            </a:r>
            <a:endParaRPr sz="1100">
              <a:solidFill>
                <a:schemeClr val="lt2"/>
              </a:solidFill>
              <a:latin typeface="Century Gothic"/>
              <a:ea typeface="Century Gothic"/>
              <a:cs typeface="Century Gothic"/>
              <a:sym typeface="Century Gothic"/>
            </a:endParaRPr>
          </a:p>
          <a:p>
            <a:pPr indent="-298450" lvl="0" marL="457200" rtl="0" algn="l">
              <a:lnSpc>
                <a:spcPct val="115000"/>
              </a:lnSpc>
              <a:spcBef>
                <a:spcPts val="0"/>
              </a:spcBef>
              <a:spcAft>
                <a:spcPts val="0"/>
              </a:spcAft>
              <a:buClr>
                <a:schemeClr val="lt2"/>
              </a:buClr>
              <a:buSzPts val="1100"/>
              <a:buFont typeface="Century Gothic"/>
              <a:buChar char="●"/>
            </a:pPr>
            <a:r>
              <a:rPr lang="en-US" sz="1100">
                <a:solidFill>
                  <a:schemeClr val="lt2"/>
                </a:solidFill>
                <a:latin typeface="Century Gothic"/>
                <a:ea typeface="Century Gothic"/>
                <a:cs typeface="Century Gothic"/>
                <a:sym typeface="Century Gothic"/>
              </a:rPr>
              <a:t>internal medicine</a:t>
            </a:r>
            <a:endParaRPr sz="1100">
              <a:solidFill>
                <a:schemeClr val="lt2"/>
              </a:solidFill>
              <a:latin typeface="Century Gothic"/>
              <a:ea typeface="Century Gothic"/>
              <a:cs typeface="Century Gothic"/>
              <a:sym typeface="Century Gothic"/>
            </a:endParaRPr>
          </a:p>
          <a:p>
            <a:pPr indent="-298450" lvl="0" marL="457200" rtl="0" algn="l">
              <a:lnSpc>
                <a:spcPct val="115000"/>
              </a:lnSpc>
              <a:spcBef>
                <a:spcPts val="0"/>
              </a:spcBef>
              <a:spcAft>
                <a:spcPts val="0"/>
              </a:spcAft>
              <a:buClr>
                <a:schemeClr val="lt2"/>
              </a:buClr>
              <a:buSzPts val="1100"/>
              <a:buFont typeface="Century Gothic"/>
              <a:buChar char="●"/>
            </a:pPr>
            <a:r>
              <a:rPr lang="en-US" sz="1100">
                <a:solidFill>
                  <a:schemeClr val="lt2"/>
                </a:solidFill>
                <a:latin typeface="Century Gothic"/>
                <a:ea typeface="Century Gothic"/>
                <a:cs typeface="Century Gothic"/>
                <a:sym typeface="Century Gothic"/>
              </a:rPr>
              <a:t>comprehensive primary care</a:t>
            </a:r>
            <a:endParaRPr sz="1100">
              <a:solidFill>
                <a:schemeClr val="lt2"/>
              </a:solidFill>
              <a:latin typeface="Century Gothic"/>
              <a:ea typeface="Century Gothic"/>
              <a:cs typeface="Century Gothic"/>
              <a:sym typeface="Century Gothic"/>
            </a:endParaRPr>
          </a:p>
          <a:p>
            <a:pPr indent="-298450" lvl="0" marL="457200" rtl="0" algn="l">
              <a:lnSpc>
                <a:spcPct val="115000"/>
              </a:lnSpc>
              <a:spcBef>
                <a:spcPts val="0"/>
              </a:spcBef>
              <a:spcAft>
                <a:spcPts val="0"/>
              </a:spcAft>
              <a:buClr>
                <a:schemeClr val="lt2"/>
              </a:buClr>
              <a:buSzPts val="1100"/>
              <a:buFont typeface="Century Gothic"/>
              <a:buChar char="●"/>
            </a:pPr>
            <a:r>
              <a:rPr lang="en-US" sz="1100">
                <a:solidFill>
                  <a:schemeClr val="lt2"/>
                </a:solidFill>
                <a:latin typeface="Century Gothic"/>
                <a:ea typeface="Century Gothic"/>
                <a:cs typeface="Century Gothic"/>
                <a:sym typeface="Century Gothic"/>
              </a:rPr>
              <a:t>children's primary care</a:t>
            </a:r>
            <a:endParaRPr sz="1100">
              <a:solidFill>
                <a:schemeClr val="lt2"/>
              </a:solidFill>
              <a:latin typeface="Century Gothic"/>
              <a:ea typeface="Century Gothic"/>
              <a:cs typeface="Century Gothic"/>
              <a:sym typeface="Century Gothic"/>
            </a:endParaRPr>
          </a:p>
          <a:p>
            <a:pPr indent="-298450" lvl="0" marL="457200" rtl="0" algn="l">
              <a:lnSpc>
                <a:spcPct val="115000"/>
              </a:lnSpc>
              <a:spcBef>
                <a:spcPts val="0"/>
              </a:spcBef>
              <a:spcAft>
                <a:spcPts val="0"/>
              </a:spcAft>
              <a:buClr>
                <a:schemeClr val="lt2"/>
              </a:buClr>
              <a:buSzPts val="1100"/>
              <a:buFont typeface="Century Gothic"/>
              <a:buChar char="●"/>
            </a:pPr>
            <a:r>
              <a:rPr lang="en-US" sz="1100">
                <a:solidFill>
                  <a:schemeClr val="lt2"/>
                </a:solidFill>
                <a:latin typeface="Century Gothic"/>
                <a:ea typeface="Century Gothic"/>
                <a:cs typeface="Century Gothic"/>
                <a:sym typeface="Century Gothic"/>
              </a:rPr>
              <a:t>general practitioner</a:t>
            </a:r>
            <a:endParaRPr sz="1100">
              <a:solidFill>
                <a:schemeClr val="lt2"/>
              </a:solidFill>
              <a:latin typeface="Century Gothic"/>
              <a:ea typeface="Century Gothic"/>
              <a:cs typeface="Century Gothic"/>
              <a:sym typeface="Century Gothic"/>
            </a:endParaRPr>
          </a:p>
          <a:p>
            <a:pPr indent="-298450" lvl="0" marL="457200" rtl="0" algn="l">
              <a:lnSpc>
                <a:spcPct val="115000"/>
              </a:lnSpc>
              <a:spcBef>
                <a:spcPts val="0"/>
              </a:spcBef>
              <a:spcAft>
                <a:spcPts val="0"/>
              </a:spcAft>
              <a:buClr>
                <a:schemeClr val="lt2"/>
              </a:buClr>
              <a:buSzPts val="1100"/>
              <a:buFont typeface="Century Gothic"/>
              <a:buChar char="●"/>
            </a:pPr>
            <a:r>
              <a:rPr lang="en-US" sz="1100">
                <a:solidFill>
                  <a:schemeClr val="lt2"/>
                </a:solidFill>
                <a:latin typeface="Century Gothic"/>
                <a:ea typeface="Century Gothic"/>
                <a:cs typeface="Century Gothic"/>
                <a:sym typeface="Century Gothic"/>
              </a:rPr>
              <a:t>general practitioner near me</a:t>
            </a:r>
            <a:endParaRPr sz="1100">
              <a:solidFill>
                <a:schemeClr val="lt2"/>
              </a:solidFill>
              <a:latin typeface="Century Gothic"/>
              <a:ea typeface="Century Gothic"/>
              <a:cs typeface="Century Gothic"/>
              <a:sym typeface="Century Gothic"/>
            </a:endParaRPr>
          </a:p>
          <a:p>
            <a:pPr indent="-298450" lvl="0" marL="457200" rtl="0" algn="l">
              <a:lnSpc>
                <a:spcPct val="115000"/>
              </a:lnSpc>
              <a:spcBef>
                <a:spcPts val="0"/>
              </a:spcBef>
              <a:spcAft>
                <a:spcPts val="0"/>
              </a:spcAft>
              <a:buClr>
                <a:schemeClr val="lt2"/>
              </a:buClr>
              <a:buSzPts val="1100"/>
              <a:buFont typeface="Century Gothic"/>
              <a:buChar char="●"/>
            </a:pPr>
            <a:r>
              <a:rPr lang="en-US" sz="1100">
                <a:solidFill>
                  <a:schemeClr val="lt2"/>
                </a:solidFill>
                <a:latin typeface="Century Gothic"/>
                <a:ea typeface="Century Gothic"/>
                <a:cs typeface="Century Gothic"/>
                <a:sym typeface="Century Gothic"/>
              </a:rPr>
              <a:t>what is internal medicine</a:t>
            </a:r>
            <a:endParaRPr sz="1100">
              <a:solidFill>
                <a:schemeClr val="lt2"/>
              </a:solidFill>
              <a:latin typeface="Century Gothic"/>
              <a:ea typeface="Century Gothic"/>
              <a:cs typeface="Century Gothic"/>
              <a:sym typeface="Century Gothic"/>
            </a:endParaRPr>
          </a:p>
          <a:p>
            <a:pPr indent="-298450" lvl="0" marL="457200" rtl="0" algn="l">
              <a:lnSpc>
                <a:spcPct val="115000"/>
              </a:lnSpc>
              <a:spcBef>
                <a:spcPts val="0"/>
              </a:spcBef>
              <a:spcAft>
                <a:spcPts val="0"/>
              </a:spcAft>
              <a:buClr>
                <a:schemeClr val="lt2"/>
              </a:buClr>
              <a:buSzPts val="1100"/>
              <a:buFont typeface="Century Gothic"/>
              <a:buChar char="●"/>
            </a:pPr>
            <a:r>
              <a:rPr lang="en-US" sz="1100">
                <a:solidFill>
                  <a:schemeClr val="lt2"/>
                </a:solidFill>
                <a:latin typeface="Century Gothic"/>
                <a:ea typeface="Century Gothic"/>
                <a:cs typeface="Century Gothic"/>
                <a:sym typeface="Century Gothic"/>
              </a:rPr>
              <a:t>children's primary care medical </a:t>
            </a:r>
            <a:endParaRPr sz="1100">
              <a:solidFill>
                <a:schemeClr val="lt2"/>
              </a:solidFill>
              <a:latin typeface="Century Gothic"/>
              <a:ea typeface="Century Gothic"/>
              <a:cs typeface="Century Gothic"/>
              <a:sym typeface="Century Gothic"/>
            </a:endParaRPr>
          </a:p>
          <a:p>
            <a:pPr indent="-298450" lvl="0" marL="457200" rtl="0" algn="l">
              <a:lnSpc>
                <a:spcPct val="115000"/>
              </a:lnSpc>
              <a:spcBef>
                <a:spcPts val="0"/>
              </a:spcBef>
              <a:spcAft>
                <a:spcPts val="0"/>
              </a:spcAft>
              <a:buClr>
                <a:schemeClr val="lt2"/>
              </a:buClr>
              <a:buSzPts val="1100"/>
              <a:buFont typeface="Century Gothic"/>
              <a:buChar char="●"/>
            </a:pPr>
            <a:r>
              <a:rPr lang="en-US" sz="1100">
                <a:solidFill>
                  <a:schemeClr val="lt2"/>
                </a:solidFill>
                <a:latin typeface="Century Gothic"/>
                <a:ea typeface="Century Gothic"/>
                <a:cs typeface="Century Gothic"/>
                <a:sym typeface="Century Gothic"/>
              </a:rPr>
              <a:t>family doctor</a:t>
            </a:r>
            <a:endParaRPr sz="1000">
              <a:solidFill>
                <a:schemeClr val="lt2"/>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8" name="Shape 898"/>
        <p:cNvGrpSpPr/>
        <p:nvPr/>
      </p:nvGrpSpPr>
      <p:grpSpPr>
        <a:xfrm>
          <a:off x="0" y="0"/>
          <a:ext cx="0" cy="0"/>
          <a:chOff x="0" y="0"/>
          <a:chExt cx="0" cy="0"/>
        </a:xfrm>
      </p:grpSpPr>
      <p:sp>
        <p:nvSpPr>
          <p:cNvPr id="899" name="Google Shape;899;p90"/>
          <p:cNvSpPr txBox="1"/>
          <p:nvPr>
            <p:ph type="title"/>
          </p:nvPr>
        </p:nvSpPr>
        <p:spPr>
          <a:xfrm>
            <a:off x="740664" y="659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0" name="Google Shape;900;p90"/>
          <p:cNvSpPr txBox="1"/>
          <p:nvPr>
            <p:ph idx="1" type="body"/>
          </p:nvPr>
        </p:nvSpPr>
        <p:spPr>
          <a:xfrm>
            <a:off x="740675" y="1472184"/>
            <a:ext cx="106290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Maximize Your Health with Preventive Care</a:t>
            </a:r>
            <a:endParaRPr>
              <a:solidFill>
                <a:srgbClr val="000000"/>
              </a:solidFill>
              <a:latin typeface="Plus Jakarta Sans"/>
              <a:ea typeface="Plus Jakarta Sans"/>
              <a:cs typeface="Plus Jakarta Sans"/>
              <a:sym typeface="Plus Jakarta Sans"/>
            </a:endParaRPr>
          </a:p>
        </p:txBody>
      </p:sp>
      <p:sp>
        <p:nvSpPr>
          <p:cNvPr id="901" name="Google Shape;901;p90"/>
          <p:cNvSpPr txBox="1"/>
          <p:nvPr>
            <p:ph idx="2" type="body"/>
          </p:nvPr>
        </p:nvSpPr>
        <p:spPr>
          <a:xfrm>
            <a:off x="740675" y="1891425"/>
            <a:ext cx="8786100" cy="4790700"/>
          </a:xfrm>
          <a:prstGeom prst="rect">
            <a:avLst/>
          </a:prstGeom>
        </p:spPr>
        <p:txBody>
          <a:bodyPr anchorCtr="0" anchor="t" bIns="45700" lIns="0" spcFirstLastPara="1" rIns="91425" wrap="square" tIns="45700">
            <a:noAutofit/>
          </a:bodyPr>
          <a:lstStyle/>
          <a:p>
            <a:pPr indent="0" lvl="0" marL="0" rtl="0" algn="l">
              <a:lnSpc>
                <a:spcPct val="100000"/>
              </a:lnSpc>
              <a:spcBef>
                <a:spcPts val="1700"/>
              </a:spcBef>
              <a:spcAft>
                <a:spcPts val="0"/>
              </a:spcAft>
              <a:buNone/>
            </a:pPr>
            <a:r>
              <a:rPr lang="en-US">
                <a:solidFill>
                  <a:srgbClr val="4C4C4C"/>
                </a:solidFill>
                <a:latin typeface="Plus Jakarta Sans"/>
                <a:ea typeface="Plus Jakarta Sans"/>
                <a:cs typeface="Plus Jakarta Sans"/>
                <a:sym typeface="Plus Jakarta Sans"/>
              </a:rPr>
              <a:t>An ounce of prevention is worth a pound of cure. That’s why preventive health care is so important. </a:t>
            </a:r>
            <a:endParaRPr>
              <a:solidFill>
                <a:srgbClr val="4C4C4C"/>
              </a:solidFill>
              <a:latin typeface="Plus Jakarta Sans"/>
              <a:ea typeface="Plus Jakarta Sans"/>
              <a:cs typeface="Plus Jakarta Sans"/>
              <a:sym typeface="Plus Jakarta Sans"/>
            </a:endParaRPr>
          </a:p>
          <a:p>
            <a:pPr indent="0" lvl="0" marL="0" rtl="0" algn="l">
              <a:lnSpc>
                <a:spcPct val="100000"/>
              </a:lnSpc>
              <a:spcBef>
                <a:spcPts val="1700"/>
              </a:spcBef>
              <a:spcAft>
                <a:spcPts val="0"/>
              </a:spcAft>
              <a:buNone/>
            </a:pPr>
            <a:r>
              <a:rPr lang="en-US">
                <a:solidFill>
                  <a:srgbClr val="4C4C4C"/>
                </a:solidFill>
                <a:latin typeface="Plus Jakarta Sans"/>
                <a:ea typeface="Plus Jakarta Sans"/>
                <a:cs typeface="Plus Jakarta Sans"/>
                <a:sym typeface="Plus Jakarta Sans"/>
              </a:rPr>
              <a:t>Preventive screenings can help find health problems early, when treatment and lifestyle changes work best. They can also keep you from getting certain diseases, such as cancer.  Work with your </a:t>
            </a:r>
            <a:r>
              <a:rPr lang="en-US">
                <a:solidFill>
                  <a:schemeClr val="accent2"/>
                </a:solidFill>
                <a:latin typeface="Plus Jakarta Sans"/>
                <a:ea typeface="Plus Jakarta Sans"/>
                <a:cs typeface="Plus Jakarta Sans"/>
                <a:sym typeface="Plus Jakarta Sans"/>
              </a:rPr>
              <a:t>primary care physician </a:t>
            </a:r>
            <a:r>
              <a:rPr lang="en-US">
                <a:solidFill>
                  <a:srgbClr val="4C4C4C"/>
                </a:solidFill>
                <a:latin typeface="Plus Jakarta Sans"/>
                <a:ea typeface="Plus Jakarta Sans"/>
                <a:cs typeface="Plus Jakarta Sans"/>
                <a:sym typeface="Plus Jakarta Sans"/>
              </a:rPr>
              <a:t>to determine when you should complete preventive care items based on your medical history and personal risk factors,</a:t>
            </a:r>
            <a:endParaRPr>
              <a:solidFill>
                <a:srgbClr val="4C4C4C"/>
              </a:solidFill>
              <a:latin typeface="Plus Jakarta Sans"/>
              <a:ea typeface="Plus Jakarta Sans"/>
              <a:cs typeface="Plus Jakarta Sans"/>
              <a:sym typeface="Plus Jakarta Sans"/>
            </a:endParaRPr>
          </a:p>
          <a:p>
            <a:pPr indent="0" lvl="0" marL="0" rtl="0" algn="l">
              <a:lnSpc>
                <a:spcPct val="100000"/>
              </a:lnSpc>
              <a:spcBef>
                <a:spcPts val="1700"/>
              </a:spcBef>
              <a:spcAft>
                <a:spcPts val="0"/>
              </a:spcAft>
              <a:buNone/>
            </a:pPr>
            <a:r>
              <a:rPr lang="en-US">
                <a:solidFill>
                  <a:srgbClr val="4C4C4C"/>
                </a:solidFill>
                <a:latin typeface="Plus Jakarta Sans"/>
                <a:ea typeface="Plus Jakarta Sans"/>
                <a:cs typeface="Plus Jakarta Sans"/>
                <a:sym typeface="Plus Jakarta Sans"/>
              </a:rPr>
              <a:t>Consider making the following screenings part of your health care routine:</a:t>
            </a:r>
            <a:endParaRPr>
              <a:solidFill>
                <a:srgbClr val="000000"/>
              </a:solidFill>
              <a:latin typeface="Plus Jakarta Sans"/>
              <a:ea typeface="Plus Jakarta Sans"/>
              <a:cs typeface="Plus Jakarta Sans"/>
              <a:sym typeface="Plus Jakarta Sans"/>
            </a:endParaRPr>
          </a:p>
          <a:p>
            <a:pPr indent="0" lvl="0" marL="0" rtl="0" algn="l">
              <a:lnSpc>
                <a:spcPct val="100000"/>
              </a:lnSpc>
              <a:spcBef>
                <a:spcPts val="1700"/>
              </a:spcBef>
              <a:spcAft>
                <a:spcPts val="0"/>
              </a:spcAft>
              <a:buClr>
                <a:srgbClr val="000000"/>
              </a:buClr>
              <a:buSzPts val="1100"/>
              <a:buFont typeface="Arial"/>
              <a:buNone/>
            </a:pPr>
            <a:r>
              <a:rPr b="1" lang="en-US">
                <a:solidFill>
                  <a:srgbClr val="4C4C4C"/>
                </a:solidFill>
                <a:latin typeface="Plus Jakarta Sans"/>
                <a:ea typeface="Plus Jakarta Sans"/>
                <a:cs typeface="Plus Jakarta Sans"/>
                <a:sym typeface="Plus Jakarta Sans"/>
              </a:rPr>
              <a:t>Breast cancer</a:t>
            </a:r>
            <a:r>
              <a:rPr lang="en-US">
                <a:solidFill>
                  <a:srgbClr val="4C4C4C"/>
                </a:solidFill>
                <a:latin typeface="Plus Jakarta Sans"/>
                <a:ea typeface="Plus Jakarta Sans"/>
                <a:cs typeface="Plus Jakarta Sans"/>
                <a:sym typeface="Plus Jakarta Sans"/>
              </a:rPr>
              <a:t>—Our </a:t>
            </a:r>
            <a:r>
              <a:rPr lang="en-US">
                <a:solidFill>
                  <a:schemeClr val="accent2"/>
                </a:solidFill>
                <a:latin typeface="Plus Jakarta Sans"/>
                <a:ea typeface="Plus Jakarta Sans"/>
                <a:cs typeface="Plus Jakarta Sans"/>
                <a:sym typeface="Plus Jakarta Sans"/>
              </a:rPr>
              <a:t>cancer team</a:t>
            </a:r>
            <a:r>
              <a:rPr lang="en-US">
                <a:solidFill>
                  <a:srgbClr val="4C4C4C"/>
                </a:solidFill>
                <a:latin typeface="Plus Jakarta Sans"/>
                <a:ea typeface="Plus Jakarta Sans"/>
                <a:cs typeface="Plus Jakarta Sans"/>
                <a:sym typeface="Plus Jakarta Sans"/>
              </a:rPr>
              <a:t> and the U.S. Preventive Services Task Force (USPSTF) advises women ages 50 to 74 to have a </a:t>
            </a:r>
            <a:r>
              <a:rPr lang="en-US"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mammogram</a:t>
            </a:r>
            <a:r>
              <a:rPr lang="en-US">
                <a:solidFill>
                  <a:schemeClr val="accent3"/>
                </a:solidFill>
                <a:latin typeface="Plus Jakarta Sans"/>
                <a:ea typeface="Plus Jakarta Sans"/>
                <a:cs typeface="Plus Jakarta Sans"/>
                <a:sym typeface="Plus Jakarta Sans"/>
              </a:rPr>
              <a:t> </a:t>
            </a:r>
            <a:r>
              <a:rPr lang="en-US">
                <a:solidFill>
                  <a:srgbClr val="4C4C4C"/>
                </a:solidFill>
                <a:latin typeface="Plus Jakarta Sans"/>
                <a:ea typeface="Plus Jakarta Sans"/>
                <a:cs typeface="Plus Jakarta Sans"/>
                <a:sym typeface="Plus Jakarta Sans"/>
              </a:rPr>
              <a:t>every two years. The American Cancer Society recommends mammography every year for women ages 45 to 54, then every other year for women ages 55 and older. Talk with your </a:t>
            </a:r>
            <a:r>
              <a:rPr lang="en-US">
                <a:solidFill>
                  <a:schemeClr val="accent2"/>
                </a:solidFill>
                <a:latin typeface="Plus Jakarta Sans"/>
                <a:ea typeface="Plus Jakarta Sans"/>
                <a:cs typeface="Plus Jakarta Sans"/>
                <a:sym typeface="Plus Jakarta Sans"/>
              </a:rPr>
              <a:t>provider</a:t>
            </a:r>
            <a:r>
              <a:rPr lang="en-US">
                <a:solidFill>
                  <a:srgbClr val="4C4C4C"/>
                </a:solidFill>
                <a:latin typeface="Plus Jakarta Sans"/>
                <a:ea typeface="Plus Jakarta Sans"/>
                <a:cs typeface="Plus Jakarta Sans"/>
                <a:sym typeface="Plus Jakarta Sans"/>
              </a:rPr>
              <a:t> to determine the best screening schedule for you, especially if you have a higher risk for breast cancer.</a:t>
            </a:r>
            <a:endParaRPr>
              <a:solidFill>
                <a:srgbClr val="4C4C4C"/>
              </a:solidFill>
              <a:latin typeface="Plus Jakarta Sans"/>
              <a:ea typeface="Plus Jakarta Sans"/>
              <a:cs typeface="Plus Jakarta Sans"/>
              <a:sym typeface="Plus Jakarta Sans"/>
            </a:endParaRPr>
          </a:p>
          <a:p>
            <a:pPr indent="0" lvl="0" marL="0" rtl="0" algn="l">
              <a:lnSpc>
                <a:spcPct val="100000"/>
              </a:lnSpc>
              <a:spcBef>
                <a:spcPts val="1700"/>
              </a:spcBef>
              <a:spcAft>
                <a:spcPts val="0"/>
              </a:spcAft>
              <a:buClr>
                <a:srgbClr val="000000"/>
              </a:buClr>
              <a:buSzPts val="1100"/>
              <a:buFont typeface="Arial"/>
              <a:buNone/>
            </a:pPr>
            <a:r>
              <a:rPr b="1" lang="en-US">
                <a:solidFill>
                  <a:srgbClr val="4C4C4C"/>
                </a:solidFill>
                <a:latin typeface="Plus Jakarta Sans"/>
                <a:ea typeface="Plus Jakarta Sans"/>
                <a:cs typeface="Plus Jakarta Sans"/>
                <a:sym typeface="Plus Jakarta Sans"/>
              </a:rPr>
              <a:t>Cervical cancer</a:t>
            </a:r>
            <a:r>
              <a:rPr lang="en-US">
                <a:solidFill>
                  <a:srgbClr val="4C4C4C"/>
                </a:solidFill>
                <a:latin typeface="Plus Jakarta Sans"/>
                <a:ea typeface="Plus Jakarta Sans"/>
                <a:cs typeface="Plus Jakarta Sans"/>
                <a:sym typeface="Plus Jakarta Sans"/>
              </a:rPr>
              <a:t>—Talk with your </a:t>
            </a:r>
            <a:r>
              <a:rPr lang="en-US">
                <a:solidFill>
                  <a:schemeClr val="accent2"/>
                </a:solidFill>
                <a:latin typeface="Plus Jakarta Sans"/>
                <a:ea typeface="Plus Jakarta Sans"/>
                <a:cs typeface="Plus Jakarta Sans"/>
                <a:sym typeface="Plus Jakarta Sans"/>
              </a:rPr>
              <a:t>primary care physician</a:t>
            </a:r>
            <a:r>
              <a:rPr lang="en-US">
                <a:solidFill>
                  <a:srgbClr val="4C4C4C"/>
                </a:solidFill>
                <a:latin typeface="Plus Jakarta Sans"/>
                <a:ea typeface="Plus Jakarta Sans"/>
                <a:cs typeface="Plus Jakarta Sans"/>
                <a:sym typeface="Plus Jakarta Sans"/>
              </a:rPr>
              <a:t> to determine the best screening schedule for you. The USPSTF recommends that women ages 21 to 29 get a Pap test once every three years. Women ages 30 to 65 years can choose to have a Pap test every three years, an HPV test once every five years, or a Pap test and an HPV test once every five years. Women older than 65 who have had normal screenings and do not have a high</a:t>
            </a:r>
            <a:r>
              <a:rPr lang="en-US">
                <a:solidFill>
                  <a:schemeClr val="accent3"/>
                </a:solidFill>
                <a:latin typeface="Plus Jakarta Sans"/>
                <a:ea typeface="Plus Jakarta Sans"/>
                <a:cs typeface="Plus Jakarta Sans"/>
                <a:sym typeface="Plus Jakarta Sans"/>
              </a:rPr>
              <a:t> </a:t>
            </a:r>
            <a:r>
              <a:rPr lang="en-US"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risk for cervical cancer </a:t>
            </a:r>
            <a:r>
              <a:rPr lang="en-US">
                <a:solidFill>
                  <a:srgbClr val="4C4C4C"/>
                </a:solidFill>
                <a:latin typeface="Plus Jakarta Sans"/>
                <a:ea typeface="Plus Jakarta Sans"/>
                <a:cs typeface="Plus Jakarta Sans"/>
                <a:sym typeface="Plus Jakarta Sans"/>
              </a:rPr>
              <a:t>do not need to be screened. </a:t>
            </a:r>
            <a:endParaRPr>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sp>
        <p:nvSpPr>
          <p:cNvPr id="902" name="Google Shape;902;p90"/>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03" name="Google Shape;903;p90"/>
          <p:cNvGrpSpPr/>
          <p:nvPr/>
        </p:nvGrpSpPr>
        <p:grpSpPr>
          <a:xfrm>
            <a:off x="10219200" y="2637025"/>
            <a:ext cx="681600" cy="681600"/>
            <a:chOff x="10294125" y="1691525"/>
            <a:chExt cx="681600" cy="681600"/>
          </a:xfrm>
        </p:grpSpPr>
        <p:sp>
          <p:nvSpPr>
            <p:cNvPr id="904" name="Google Shape;904;p90"/>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5" name="Google Shape;905;p90"/>
            <p:cNvPicPr preferRelativeResize="0"/>
            <p:nvPr/>
          </p:nvPicPr>
          <p:blipFill>
            <a:blip r:embed="rId5">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0" name="Shape 910"/>
        <p:cNvGrpSpPr/>
        <p:nvPr/>
      </p:nvGrpSpPr>
      <p:grpSpPr>
        <a:xfrm>
          <a:off x="0" y="0"/>
          <a:ext cx="0" cy="0"/>
          <a:chOff x="0" y="0"/>
          <a:chExt cx="0" cy="0"/>
        </a:xfrm>
      </p:grpSpPr>
      <p:sp>
        <p:nvSpPr>
          <p:cNvPr id="911" name="Google Shape;911;p91"/>
          <p:cNvSpPr txBox="1"/>
          <p:nvPr>
            <p:ph type="title"/>
          </p:nvPr>
        </p:nvSpPr>
        <p:spPr>
          <a:xfrm>
            <a:off x="740664" y="-39127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 continued</a:t>
            </a:r>
            <a:endParaRPr/>
          </a:p>
        </p:txBody>
      </p:sp>
      <p:sp>
        <p:nvSpPr>
          <p:cNvPr id="912" name="Google Shape;912;p91"/>
          <p:cNvSpPr txBox="1"/>
          <p:nvPr>
            <p:ph idx="2" type="body"/>
          </p:nvPr>
        </p:nvSpPr>
        <p:spPr>
          <a:xfrm>
            <a:off x="723900" y="1111400"/>
            <a:ext cx="8826300" cy="5339700"/>
          </a:xfrm>
          <a:prstGeom prst="rect">
            <a:avLst/>
          </a:prstGeom>
        </p:spPr>
        <p:txBody>
          <a:bodyPr anchorCtr="0" anchor="t" bIns="45700" lIns="0" spcFirstLastPara="1" rIns="91425" wrap="square" tIns="45700">
            <a:noAutofit/>
          </a:bodyPr>
          <a:lstStyle/>
          <a:p>
            <a:pPr indent="0" lvl="0" marL="0" rtl="0" algn="l">
              <a:lnSpc>
                <a:spcPct val="100000"/>
              </a:lnSpc>
              <a:spcBef>
                <a:spcPts val="1700"/>
              </a:spcBef>
              <a:spcAft>
                <a:spcPts val="0"/>
              </a:spcAft>
              <a:buClr>
                <a:srgbClr val="000000"/>
              </a:buClr>
              <a:buSzPts val="1100"/>
              <a:buFont typeface="Arial"/>
              <a:buNone/>
            </a:pPr>
            <a:r>
              <a:rPr b="1" lang="en-US" sz="1200">
                <a:solidFill>
                  <a:srgbClr val="4C4C4C"/>
                </a:solidFill>
                <a:latin typeface="Century Gothic"/>
                <a:ea typeface="Century Gothic"/>
                <a:cs typeface="Century Gothic"/>
                <a:sym typeface="Century Gothic"/>
              </a:rPr>
              <a:t>Colorectal cancer</a:t>
            </a:r>
            <a:r>
              <a:rPr lang="en-US" sz="1200">
                <a:solidFill>
                  <a:srgbClr val="4C4C4C"/>
                </a:solidFill>
                <a:latin typeface="Century Gothic"/>
                <a:ea typeface="Century Gothic"/>
                <a:cs typeface="Century Gothic"/>
                <a:sym typeface="Century Gothic"/>
              </a:rPr>
              <a:t>—There are more screening options now than ever before. Talk with your </a:t>
            </a:r>
            <a:r>
              <a:rPr lang="en-US" sz="1200">
                <a:solidFill>
                  <a:schemeClr val="accent2"/>
                </a:solidFill>
                <a:latin typeface="Century Gothic"/>
                <a:ea typeface="Century Gothic"/>
                <a:cs typeface="Century Gothic"/>
                <a:sym typeface="Century Gothic"/>
              </a:rPr>
              <a:t>care team</a:t>
            </a:r>
            <a:r>
              <a:rPr lang="en-US" sz="1200">
                <a:solidFill>
                  <a:srgbClr val="4C4C4C"/>
                </a:solidFill>
                <a:latin typeface="Century Gothic"/>
                <a:ea typeface="Century Gothic"/>
                <a:cs typeface="Century Gothic"/>
                <a:sym typeface="Century Gothic"/>
              </a:rPr>
              <a:t> to determine which one is right for you. The USPSTF and the American Cancer Society advise those at average </a:t>
            </a:r>
            <a:r>
              <a:rPr lang="en-US" sz="1200" u="sng">
                <a:solidFill>
                  <a:schemeClr val="accent3"/>
                </a:solidFill>
                <a:latin typeface="Century Gothic"/>
                <a:ea typeface="Century Gothic"/>
                <a:cs typeface="Century Gothic"/>
                <a:sym typeface="Century Gothic"/>
                <a:hlinkClick r:id="rId3">
                  <a:extLst>
                    <a:ext uri="{A12FA001-AC4F-418D-AE19-62706E023703}">
                      <ahyp:hlinkClr val="tx"/>
                    </a:ext>
                  </a:extLst>
                </a:hlinkClick>
              </a:rPr>
              <a:t>risk for colorectal cancer</a:t>
            </a:r>
            <a:r>
              <a:rPr lang="en-US" sz="1200">
                <a:solidFill>
                  <a:srgbClr val="4C4C4C"/>
                </a:solidFill>
                <a:latin typeface="Century Gothic"/>
                <a:ea typeface="Century Gothic"/>
                <a:cs typeface="Century Gothic"/>
                <a:sym typeface="Century Gothic"/>
              </a:rPr>
              <a:t> to begin screening at age 45. Talk with your provider about the screening schedule and type of test that are best for you. </a:t>
            </a:r>
            <a:endParaRPr sz="1200">
              <a:solidFill>
                <a:srgbClr val="4C4C4C"/>
              </a:solidFill>
              <a:latin typeface="Century Gothic"/>
              <a:ea typeface="Century Gothic"/>
              <a:cs typeface="Century Gothic"/>
              <a:sym typeface="Century Gothic"/>
            </a:endParaRPr>
          </a:p>
          <a:p>
            <a:pPr indent="0" lvl="0" marL="0" rtl="0" algn="l">
              <a:lnSpc>
                <a:spcPct val="100000"/>
              </a:lnSpc>
              <a:spcBef>
                <a:spcPts val="1700"/>
              </a:spcBef>
              <a:spcAft>
                <a:spcPts val="0"/>
              </a:spcAft>
              <a:buClr>
                <a:srgbClr val="000000"/>
              </a:buClr>
              <a:buSzPts val="1200"/>
              <a:buFont typeface="Arial"/>
              <a:buNone/>
            </a:pPr>
            <a:r>
              <a:rPr b="1" lang="en-US" sz="1200">
                <a:solidFill>
                  <a:srgbClr val="4C4C4C"/>
                </a:solidFill>
                <a:latin typeface="Century Gothic"/>
                <a:ea typeface="Century Gothic"/>
                <a:cs typeface="Century Gothic"/>
                <a:sym typeface="Century Gothic"/>
              </a:rPr>
              <a:t>Depression</a:t>
            </a:r>
            <a:r>
              <a:rPr lang="en-US" sz="1200">
                <a:solidFill>
                  <a:srgbClr val="4C4C4C"/>
                </a:solidFill>
                <a:latin typeface="Century Gothic"/>
                <a:ea typeface="Century Gothic"/>
                <a:cs typeface="Century Gothic"/>
                <a:sym typeface="Century Gothic"/>
              </a:rPr>
              <a:t>—Feeling better is possible. Our </a:t>
            </a:r>
            <a:r>
              <a:rPr lang="en-US" sz="1200">
                <a:solidFill>
                  <a:schemeClr val="accent2"/>
                </a:solidFill>
                <a:latin typeface="Century Gothic"/>
                <a:ea typeface="Century Gothic"/>
                <a:cs typeface="Century Gothic"/>
                <a:sym typeface="Century Gothic"/>
              </a:rPr>
              <a:t>primary care team</a:t>
            </a:r>
            <a:r>
              <a:rPr lang="en-US" sz="1200">
                <a:solidFill>
                  <a:srgbClr val="4C4C4C"/>
                </a:solidFill>
                <a:latin typeface="Century Gothic"/>
                <a:ea typeface="Century Gothic"/>
                <a:cs typeface="Century Gothic"/>
                <a:sym typeface="Century Gothic"/>
              </a:rPr>
              <a:t> recommends that all teens and adults should be screened for depression. </a:t>
            </a:r>
            <a:endParaRPr sz="1200">
              <a:solidFill>
                <a:srgbClr val="4C4C4C"/>
              </a:solidFill>
              <a:latin typeface="Century Gothic"/>
              <a:ea typeface="Century Gothic"/>
              <a:cs typeface="Century Gothic"/>
              <a:sym typeface="Century Gothic"/>
            </a:endParaRPr>
          </a:p>
          <a:p>
            <a:pPr indent="0" lvl="0" marL="0" rtl="0" algn="l">
              <a:lnSpc>
                <a:spcPct val="100000"/>
              </a:lnSpc>
              <a:spcBef>
                <a:spcPts val="1700"/>
              </a:spcBef>
              <a:spcAft>
                <a:spcPts val="0"/>
              </a:spcAft>
              <a:buClr>
                <a:srgbClr val="000000"/>
              </a:buClr>
              <a:buSzPts val="1200"/>
              <a:buFont typeface="Arial"/>
              <a:buNone/>
            </a:pPr>
            <a:r>
              <a:rPr b="1" lang="en-US" sz="1200">
                <a:solidFill>
                  <a:srgbClr val="4C4C4C"/>
                </a:solidFill>
                <a:latin typeface="Century Gothic"/>
                <a:ea typeface="Century Gothic"/>
                <a:cs typeface="Century Gothic"/>
                <a:sym typeface="Century Gothic"/>
              </a:rPr>
              <a:t>Prediabetes and type 2 diabetes</a:t>
            </a:r>
            <a:r>
              <a:rPr lang="en-US" sz="1200">
                <a:solidFill>
                  <a:srgbClr val="4C4C4C"/>
                </a:solidFill>
                <a:latin typeface="Century Gothic"/>
                <a:ea typeface="Century Gothic"/>
                <a:cs typeface="Century Gothic"/>
                <a:sym typeface="Century Gothic"/>
              </a:rPr>
              <a:t>—Talk with your</a:t>
            </a:r>
            <a:r>
              <a:rPr lang="en-US" sz="1200">
                <a:solidFill>
                  <a:schemeClr val="accent2"/>
                </a:solidFill>
                <a:latin typeface="Century Gothic"/>
                <a:ea typeface="Century Gothic"/>
                <a:cs typeface="Century Gothic"/>
                <a:sym typeface="Century Gothic"/>
              </a:rPr>
              <a:t> primary care provider </a:t>
            </a:r>
            <a:r>
              <a:rPr lang="en-US" sz="1200">
                <a:solidFill>
                  <a:srgbClr val="4C4C4C"/>
                </a:solidFill>
                <a:latin typeface="Century Gothic"/>
                <a:ea typeface="Century Gothic"/>
                <a:cs typeface="Century Gothic"/>
                <a:sym typeface="Century Gothic"/>
              </a:rPr>
              <a:t>about your personal risk factors. This screening is recommended between the ages of 35 and 70 if you are overweight or obese.</a:t>
            </a:r>
            <a:endParaRPr sz="1200">
              <a:solidFill>
                <a:srgbClr val="4C4C4C"/>
              </a:solidFill>
              <a:latin typeface="Century Gothic"/>
              <a:ea typeface="Century Gothic"/>
              <a:cs typeface="Century Gothic"/>
              <a:sym typeface="Century Gothic"/>
            </a:endParaRPr>
          </a:p>
          <a:p>
            <a:pPr indent="0" lvl="0" marL="0" rtl="0" algn="l">
              <a:lnSpc>
                <a:spcPct val="100000"/>
              </a:lnSpc>
              <a:spcBef>
                <a:spcPts val="1700"/>
              </a:spcBef>
              <a:spcAft>
                <a:spcPts val="0"/>
              </a:spcAft>
              <a:buClr>
                <a:srgbClr val="000000"/>
              </a:buClr>
              <a:buSzPts val="1200"/>
              <a:buFont typeface="Arial"/>
              <a:buNone/>
            </a:pPr>
            <a:r>
              <a:rPr b="1" lang="en-US" sz="1200">
                <a:solidFill>
                  <a:srgbClr val="4C4C4C"/>
                </a:solidFill>
                <a:latin typeface="Century Gothic"/>
                <a:ea typeface="Century Gothic"/>
                <a:cs typeface="Century Gothic"/>
                <a:sym typeface="Century Gothic"/>
              </a:rPr>
              <a:t>High cholesterol</a:t>
            </a:r>
            <a:r>
              <a:rPr lang="en-US" sz="1200">
                <a:solidFill>
                  <a:srgbClr val="4C4C4C"/>
                </a:solidFill>
                <a:latin typeface="Century Gothic"/>
                <a:ea typeface="Century Gothic"/>
                <a:cs typeface="Century Gothic"/>
                <a:sym typeface="Century Gothic"/>
              </a:rPr>
              <a:t>—You may not have any symptoms but may still have high cholesterol. Know for sure with regular tests. Our </a:t>
            </a:r>
            <a:r>
              <a:rPr lang="en-US" sz="1200">
                <a:solidFill>
                  <a:schemeClr val="accent2"/>
                </a:solidFill>
                <a:latin typeface="Century Gothic"/>
                <a:ea typeface="Century Gothic"/>
                <a:cs typeface="Century Gothic"/>
                <a:sym typeface="Century Gothic"/>
              </a:rPr>
              <a:t>cardiologists</a:t>
            </a:r>
            <a:r>
              <a:rPr lang="en-US" sz="1200">
                <a:solidFill>
                  <a:srgbClr val="C2D600"/>
                </a:solidFill>
                <a:latin typeface="Century Gothic"/>
                <a:ea typeface="Century Gothic"/>
                <a:cs typeface="Century Gothic"/>
                <a:sym typeface="Century Gothic"/>
              </a:rPr>
              <a:t> </a:t>
            </a:r>
            <a:r>
              <a:rPr lang="en-US" sz="1200">
                <a:solidFill>
                  <a:srgbClr val="4C4C4C"/>
                </a:solidFill>
                <a:latin typeface="Century Gothic"/>
                <a:ea typeface="Century Gothic"/>
                <a:cs typeface="Century Gothic"/>
                <a:sym typeface="Century Gothic"/>
              </a:rPr>
              <a:t>and the American Heart Association recommends all adults ages 20 and older have their cholesterol checked every four to six years.</a:t>
            </a:r>
            <a:endParaRPr sz="1200">
              <a:solidFill>
                <a:srgbClr val="4C4C4C"/>
              </a:solidFill>
              <a:latin typeface="Century Gothic"/>
              <a:ea typeface="Century Gothic"/>
              <a:cs typeface="Century Gothic"/>
              <a:sym typeface="Century Gothic"/>
            </a:endParaRPr>
          </a:p>
          <a:p>
            <a:pPr indent="0" lvl="0" marL="0" rtl="0" algn="l">
              <a:lnSpc>
                <a:spcPct val="100000"/>
              </a:lnSpc>
              <a:spcBef>
                <a:spcPts val="1700"/>
              </a:spcBef>
              <a:spcAft>
                <a:spcPts val="0"/>
              </a:spcAft>
              <a:buClr>
                <a:srgbClr val="000000"/>
              </a:buClr>
              <a:buSzPts val="1200"/>
              <a:buFont typeface="Arial"/>
              <a:buNone/>
            </a:pPr>
            <a:r>
              <a:rPr b="1" lang="en-US" sz="1200">
                <a:solidFill>
                  <a:srgbClr val="4C4C4C"/>
                </a:solidFill>
                <a:latin typeface="Century Gothic"/>
                <a:ea typeface="Century Gothic"/>
                <a:cs typeface="Century Gothic"/>
                <a:sym typeface="Century Gothic"/>
              </a:rPr>
              <a:t>High blood pressure</a:t>
            </a:r>
            <a:r>
              <a:rPr lang="en-US" sz="1200">
                <a:solidFill>
                  <a:srgbClr val="4C4C4C"/>
                </a:solidFill>
                <a:latin typeface="Century Gothic"/>
                <a:ea typeface="Century Gothic"/>
                <a:cs typeface="Century Gothic"/>
                <a:sym typeface="Century Gothic"/>
              </a:rPr>
              <a:t>—People ages 18 to 39 with normal blood pressure should be screened every three to five years. Adults ages 40 and older, and those at increased risk, should be screened every year. Find out your risk with this </a:t>
            </a:r>
            <a:r>
              <a:rPr lang="en-US" sz="1200" u="sng">
                <a:solidFill>
                  <a:schemeClr val="accent3"/>
                </a:solidFill>
                <a:latin typeface="Century Gothic"/>
                <a:ea typeface="Century Gothic"/>
                <a:cs typeface="Century Gothic"/>
                <a:sym typeface="Century Gothic"/>
                <a:hlinkClick r:id="rId4">
                  <a:extLst>
                    <a:ext uri="{A12FA001-AC4F-418D-AE19-62706E023703}">
                      <ahyp:hlinkClr val="tx"/>
                    </a:ext>
                  </a:extLst>
                </a:hlinkClick>
              </a:rPr>
              <a:t>quiz</a:t>
            </a:r>
            <a:r>
              <a:rPr lang="en-US" sz="1200">
                <a:solidFill>
                  <a:srgbClr val="4C4C4C"/>
                </a:solidFill>
                <a:latin typeface="Century Gothic"/>
                <a:ea typeface="Century Gothic"/>
                <a:cs typeface="Century Gothic"/>
                <a:sym typeface="Century Gothic"/>
              </a:rPr>
              <a:t> and remember to talk with your </a:t>
            </a:r>
            <a:r>
              <a:rPr lang="en-US" sz="1200">
                <a:solidFill>
                  <a:schemeClr val="accent2"/>
                </a:solidFill>
                <a:latin typeface="Century Gothic"/>
                <a:ea typeface="Century Gothic"/>
                <a:cs typeface="Century Gothic"/>
                <a:sym typeface="Century Gothic"/>
              </a:rPr>
              <a:t>primary care provider</a:t>
            </a:r>
            <a:r>
              <a:rPr lang="en-US" sz="1200">
                <a:solidFill>
                  <a:srgbClr val="4C4C4C"/>
                </a:solidFill>
                <a:latin typeface="Century Gothic"/>
                <a:ea typeface="Century Gothic"/>
                <a:cs typeface="Century Gothic"/>
                <a:sym typeface="Century Gothic"/>
              </a:rPr>
              <a:t>. </a:t>
            </a:r>
            <a:endParaRPr sz="1200">
              <a:solidFill>
                <a:srgbClr val="4C4C4C"/>
              </a:solidFill>
              <a:latin typeface="Century Gothic"/>
              <a:ea typeface="Century Gothic"/>
              <a:cs typeface="Century Gothic"/>
              <a:sym typeface="Century Gothic"/>
            </a:endParaRPr>
          </a:p>
          <a:p>
            <a:pPr indent="0" lvl="0" marL="0" rtl="0" algn="l">
              <a:lnSpc>
                <a:spcPct val="100000"/>
              </a:lnSpc>
              <a:spcBef>
                <a:spcPts val="1700"/>
              </a:spcBef>
              <a:spcAft>
                <a:spcPts val="0"/>
              </a:spcAft>
              <a:buClr>
                <a:srgbClr val="000000"/>
              </a:buClr>
              <a:buSzPts val="1200"/>
              <a:buFont typeface="Arial"/>
              <a:buNone/>
            </a:pPr>
            <a:r>
              <a:rPr b="1" lang="en-US" sz="1200">
                <a:solidFill>
                  <a:srgbClr val="4C4C4C"/>
                </a:solidFill>
                <a:latin typeface="Century Gothic"/>
                <a:ea typeface="Century Gothic"/>
                <a:cs typeface="Century Gothic"/>
                <a:sym typeface="Century Gothic"/>
              </a:rPr>
              <a:t>HIV</a:t>
            </a:r>
            <a:r>
              <a:rPr lang="en-US" sz="1200">
                <a:solidFill>
                  <a:srgbClr val="4C4C4C"/>
                </a:solidFill>
                <a:latin typeface="Century Gothic"/>
                <a:ea typeface="Century Gothic"/>
                <a:cs typeface="Century Gothic"/>
                <a:sym typeface="Century Gothic"/>
              </a:rPr>
              <a:t>—Everyone ages 15 to 65 and all pregnant women should be screened for HIV.</a:t>
            </a:r>
            <a:endParaRPr sz="1200">
              <a:solidFill>
                <a:srgbClr val="4C4C4C"/>
              </a:solidFill>
              <a:latin typeface="Century Gothic"/>
              <a:ea typeface="Century Gothic"/>
              <a:cs typeface="Century Gothic"/>
              <a:sym typeface="Century Gothic"/>
            </a:endParaRPr>
          </a:p>
          <a:p>
            <a:pPr indent="0" lvl="0" marL="0" rtl="0" algn="l">
              <a:lnSpc>
                <a:spcPct val="100000"/>
              </a:lnSpc>
              <a:spcBef>
                <a:spcPts val="1700"/>
              </a:spcBef>
              <a:spcAft>
                <a:spcPts val="0"/>
              </a:spcAft>
              <a:buClr>
                <a:srgbClr val="000000"/>
              </a:buClr>
              <a:buSzPts val="1200"/>
              <a:buFont typeface="Arial"/>
              <a:buNone/>
            </a:pPr>
            <a:r>
              <a:rPr b="1" lang="en-US" sz="1200">
                <a:solidFill>
                  <a:srgbClr val="4C4C4C"/>
                </a:solidFill>
                <a:latin typeface="Century Gothic"/>
                <a:ea typeface="Century Gothic"/>
                <a:cs typeface="Century Gothic"/>
                <a:sym typeface="Century Gothic"/>
              </a:rPr>
              <a:t>Lung cancer</a:t>
            </a:r>
            <a:r>
              <a:rPr lang="en-US" sz="1200">
                <a:solidFill>
                  <a:srgbClr val="4C4C4C"/>
                </a:solidFill>
                <a:latin typeface="Century Gothic"/>
                <a:ea typeface="Century Gothic"/>
                <a:cs typeface="Century Gothic"/>
                <a:sym typeface="Century Gothic"/>
              </a:rPr>
              <a:t>—Everyone knows that smoking raises your risk of cancer. Annual screenings are important if you are between ages 50 and 80 and you smoke, or if you quit within the last 15 years. Talk with your </a:t>
            </a:r>
            <a:r>
              <a:rPr lang="en-US" sz="1200">
                <a:solidFill>
                  <a:schemeClr val="accent2"/>
                </a:solidFill>
                <a:latin typeface="Century Gothic"/>
                <a:ea typeface="Century Gothic"/>
                <a:cs typeface="Century Gothic"/>
                <a:sym typeface="Century Gothic"/>
              </a:rPr>
              <a:t>primary care provider</a:t>
            </a:r>
            <a:r>
              <a:rPr lang="en-US" sz="1200">
                <a:solidFill>
                  <a:srgbClr val="C2D600"/>
                </a:solidFill>
                <a:latin typeface="Century Gothic"/>
                <a:ea typeface="Century Gothic"/>
                <a:cs typeface="Century Gothic"/>
                <a:sym typeface="Century Gothic"/>
              </a:rPr>
              <a:t> </a:t>
            </a:r>
            <a:r>
              <a:rPr lang="en-US" sz="1200">
                <a:solidFill>
                  <a:srgbClr val="4C4C4C"/>
                </a:solidFill>
                <a:latin typeface="Century Gothic"/>
                <a:ea typeface="Century Gothic"/>
                <a:cs typeface="Century Gothic"/>
                <a:sym typeface="Century Gothic"/>
              </a:rPr>
              <a:t>to learn more. </a:t>
            </a:r>
            <a:endParaRPr sz="1200">
              <a:solidFill>
                <a:srgbClr val="4C4C4C"/>
              </a:solidFill>
              <a:latin typeface="Century Gothic"/>
              <a:ea typeface="Century Gothic"/>
              <a:cs typeface="Century Gothic"/>
              <a:sym typeface="Century Gothic"/>
            </a:endParaRPr>
          </a:p>
          <a:p>
            <a:pPr indent="0" lvl="0" marL="0" rtl="0" algn="l">
              <a:lnSpc>
                <a:spcPct val="100000"/>
              </a:lnSpc>
              <a:spcBef>
                <a:spcPts val="1700"/>
              </a:spcBef>
              <a:spcAft>
                <a:spcPts val="0"/>
              </a:spcAft>
              <a:buClr>
                <a:srgbClr val="000000"/>
              </a:buClr>
              <a:buSzPts val="1200"/>
              <a:buFont typeface="Arial"/>
              <a:buNone/>
            </a:pPr>
            <a:r>
              <a:rPr lang="en-US" sz="1200">
                <a:solidFill>
                  <a:srgbClr val="4C4C4C"/>
                </a:solidFill>
                <a:latin typeface="Century Gothic"/>
                <a:ea typeface="Century Gothic"/>
                <a:cs typeface="Century Gothic"/>
                <a:sym typeface="Century Gothic"/>
              </a:rPr>
              <a:t>Make the most of your yearly </a:t>
            </a:r>
            <a:r>
              <a:rPr lang="en-US" sz="1200" u="sng">
                <a:solidFill>
                  <a:schemeClr val="accent3"/>
                </a:solidFill>
                <a:latin typeface="Century Gothic"/>
                <a:ea typeface="Century Gothic"/>
                <a:cs typeface="Century Gothic"/>
                <a:sym typeface="Century Gothic"/>
                <a:hlinkClick r:id="rId5">
                  <a:extLst>
                    <a:ext uri="{A12FA001-AC4F-418D-AE19-62706E023703}">
                      <ahyp:hlinkClr val="tx"/>
                    </a:ext>
                  </a:extLst>
                </a:hlinkClick>
              </a:rPr>
              <a:t>wellness exam</a:t>
            </a:r>
            <a:r>
              <a:rPr lang="en-US" sz="1200">
                <a:solidFill>
                  <a:srgbClr val="4C4C4C"/>
                </a:solidFill>
                <a:latin typeface="Century Gothic"/>
                <a:ea typeface="Century Gothic"/>
                <a:cs typeface="Century Gothic"/>
                <a:sym typeface="Century Gothic"/>
              </a:rPr>
              <a:t>. At this visit, you can discuss any health concerns you might have and talk with your </a:t>
            </a:r>
            <a:r>
              <a:rPr lang="en-US" sz="1200">
                <a:solidFill>
                  <a:schemeClr val="accent2"/>
                </a:solidFill>
                <a:latin typeface="Century Gothic"/>
                <a:ea typeface="Century Gothic"/>
                <a:cs typeface="Century Gothic"/>
                <a:sym typeface="Century Gothic"/>
              </a:rPr>
              <a:t>healthcare provider </a:t>
            </a:r>
            <a:r>
              <a:rPr lang="en-US" sz="1200">
                <a:solidFill>
                  <a:srgbClr val="4C4C4C"/>
                </a:solidFill>
                <a:latin typeface="Century Gothic"/>
                <a:ea typeface="Century Gothic"/>
                <a:cs typeface="Century Gothic"/>
                <a:sym typeface="Century Gothic"/>
              </a:rPr>
              <a:t>about the screenings, tests, and vaccinations you need.</a:t>
            </a:r>
            <a:endParaRPr sz="1200">
              <a:solidFill>
                <a:schemeClr val="accent1"/>
              </a:solidFill>
              <a:latin typeface="Plus Jakarta Sans"/>
              <a:ea typeface="Plus Jakarta Sans"/>
              <a:cs typeface="Plus Jakarta Sans"/>
              <a:sym typeface="Plus Jakarta Sans"/>
            </a:endParaRPr>
          </a:p>
          <a:p>
            <a:pPr indent="0" lvl="0" marL="0" rtl="0" algn="l">
              <a:lnSpc>
                <a:spcPct val="115000"/>
              </a:lnSpc>
              <a:spcBef>
                <a:spcPts val="170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grpSp>
        <p:nvGrpSpPr>
          <p:cNvPr id="913" name="Google Shape;913;p91"/>
          <p:cNvGrpSpPr/>
          <p:nvPr/>
        </p:nvGrpSpPr>
        <p:grpSpPr>
          <a:xfrm>
            <a:off x="10219200" y="2637025"/>
            <a:ext cx="681600" cy="681600"/>
            <a:chOff x="10294125" y="2443000"/>
            <a:chExt cx="681600" cy="681600"/>
          </a:xfrm>
        </p:grpSpPr>
        <p:sp>
          <p:nvSpPr>
            <p:cNvPr id="914" name="Google Shape;914;p91"/>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15" name="Google Shape;915;p91"/>
            <p:cNvPicPr preferRelativeResize="0"/>
            <p:nvPr/>
          </p:nvPicPr>
          <p:blipFill>
            <a:blip r:embed="rId6">
              <a:alphaModFix/>
            </a:blip>
            <a:stretch>
              <a:fillRect/>
            </a:stretch>
          </p:blipFill>
          <p:spPr>
            <a:xfrm>
              <a:off x="10401437" y="2562524"/>
              <a:ext cx="466975" cy="442550"/>
            </a:xfrm>
            <a:prstGeom prst="rect">
              <a:avLst/>
            </a:prstGeom>
            <a:noFill/>
            <a:ln>
              <a:noFill/>
            </a:ln>
          </p:spPr>
        </p:pic>
      </p:grpSp>
      <p:sp>
        <p:nvSpPr>
          <p:cNvPr id="916" name="Google Shape;916;p91"/>
          <p:cNvSpPr txBox="1"/>
          <p:nvPr/>
        </p:nvSpPr>
        <p:spPr>
          <a:xfrm>
            <a:off x="9566850" y="335295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1" name="Shape 921"/>
        <p:cNvGrpSpPr/>
        <p:nvPr/>
      </p:nvGrpSpPr>
      <p:grpSpPr>
        <a:xfrm>
          <a:off x="0" y="0"/>
          <a:ext cx="0" cy="0"/>
          <a:chOff x="0" y="0"/>
          <a:chExt cx="0" cy="0"/>
        </a:xfrm>
      </p:grpSpPr>
      <p:pic>
        <p:nvPicPr>
          <p:cNvPr id="922" name="Google Shape;922;p92"/>
          <p:cNvPicPr preferRelativeResize="0"/>
          <p:nvPr>
            <p:ph idx="2" type="pic"/>
          </p:nvPr>
        </p:nvPicPr>
        <p:blipFill rotWithShape="1">
          <a:blip r:embed="rId3">
            <a:alphaModFix/>
          </a:blip>
          <a:srcRect b="0" l="11503" r="25012" t="0"/>
          <a:stretch/>
        </p:blipFill>
        <p:spPr>
          <a:xfrm flipH="1">
            <a:off x="6458875" y="416100"/>
            <a:ext cx="5733300" cy="6025800"/>
          </a:xfrm>
          <a:prstGeom prst="flowChartDelay">
            <a:avLst/>
          </a:prstGeom>
        </p:spPr>
      </p:pic>
      <p:sp>
        <p:nvSpPr>
          <p:cNvPr id="923" name="Google Shape;923;p92"/>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24" name="Google Shape;924;p92"/>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25" name="Google Shape;925;p9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Grab-and-go </a:t>
            </a:r>
            <a:br>
              <a:rPr lang="en-US"/>
            </a:br>
            <a:r>
              <a:rPr lang="en-US"/>
              <a:t>infographics </a:t>
            </a:r>
            <a:endParaRPr/>
          </a:p>
        </p:txBody>
      </p:sp>
      <p:sp>
        <p:nvSpPr>
          <p:cNvPr id="926" name="Google Shape;926;p92"/>
          <p:cNvSpPr txBox="1"/>
          <p:nvPr>
            <p:ph idx="3" type="body"/>
          </p:nvPr>
        </p:nvSpPr>
        <p:spPr>
          <a:xfrm>
            <a:off x="533400" y="1700775"/>
            <a:ext cx="511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927" name="Google Shape;927;p92"/>
          <p:cNvSpPr txBox="1"/>
          <p:nvPr>
            <p:ph idx="1" type="body"/>
          </p:nvPr>
        </p:nvSpPr>
        <p:spPr>
          <a:xfrm>
            <a:off x="533400" y="2614400"/>
            <a:ext cx="5733300" cy="26154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raises awareness about managing your lifestyle when you have prevention for everyone and for kids.</a:t>
            </a:r>
            <a:endParaRPr b="0" sz="1500">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28" name="Google Shape;928;p92"/>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929" name="Google Shape;929;p92"/>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930" name="Google Shape;930;p92"/>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a:t>
            </a:r>
            <a:r>
              <a:rPr b="1" lang="en-US" sz="1500">
                <a:solidFill>
                  <a:schemeClr val="accent3"/>
                </a:solidFill>
                <a:latin typeface="Plus Jakarta Sans"/>
                <a:ea typeface="Plus Jakarta Sans"/>
                <a:cs typeface="Plus Jakarta Sans"/>
                <a:sym typeface="Plus Jakarta Sans"/>
              </a:rPr>
              <a:t>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5" name="Shape 935"/>
        <p:cNvGrpSpPr/>
        <p:nvPr/>
      </p:nvGrpSpPr>
      <p:grpSpPr>
        <a:xfrm>
          <a:off x="0" y="0"/>
          <a:ext cx="0" cy="0"/>
          <a:chOff x="0" y="0"/>
          <a:chExt cx="0" cy="0"/>
        </a:xfrm>
      </p:grpSpPr>
      <p:sp>
        <p:nvSpPr>
          <p:cNvPr id="936" name="Google Shape;936;p93"/>
          <p:cNvSpPr txBox="1"/>
          <p:nvPr>
            <p:ph type="title"/>
          </p:nvPr>
        </p:nvSpPr>
        <p:spPr>
          <a:xfrm>
            <a:off x="740672" y="65925"/>
            <a:ext cx="72603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Preventive care infographics</a:t>
            </a:r>
            <a:endParaRPr/>
          </a:p>
        </p:txBody>
      </p:sp>
      <p:sp>
        <p:nvSpPr>
          <p:cNvPr id="937" name="Google Shape;937;p93"/>
          <p:cNvSpPr txBox="1"/>
          <p:nvPr>
            <p:ph idx="1" type="body"/>
          </p:nvPr>
        </p:nvSpPr>
        <p:spPr>
          <a:xfrm>
            <a:off x="609600" y="1472175"/>
            <a:ext cx="7066500" cy="5556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Provide preventive care tips for everyone</a:t>
            </a:r>
            <a:r>
              <a:rPr lang="en-US" sz="1400">
                <a:solidFill>
                  <a:srgbClr val="4C4C4C"/>
                </a:solidFill>
                <a:latin typeface="Plus Jakarta Sans"/>
                <a:ea typeface="Plus Jakarta Sans"/>
                <a:cs typeface="Plus Jakarta Sans"/>
                <a:sym typeface="Plus Jakarta Sans"/>
              </a:rPr>
              <a:t>. These graphics will help your audience understand tips to access preventive services for a healthier future.</a:t>
            </a:r>
            <a:endParaRPr/>
          </a:p>
        </p:txBody>
      </p:sp>
      <p:pic>
        <p:nvPicPr>
          <p:cNvPr id="938" name="Google Shape;938;p93"/>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939" name="Google Shape;939;p93"/>
          <p:cNvSpPr txBox="1"/>
          <p:nvPr>
            <p:ph idx="3" type="body"/>
          </p:nvPr>
        </p:nvSpPr>
        <p:spPr>
          <a:xfrm>
            <a:off x="609750" y="2385825"/>
            <a:ext cx="57570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 social story using the 7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Prevention matters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Your preventive care plan</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Cancer screening services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Heart disease screening</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Prevention quiz</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t>Prevention starts at birth</a:t>
            </a:r>
            <a:endParaRPr/>
          </a:p>
          <a:p>
            <a:pPr indent="-317500" lvl="0" marL="457200" rtl="0" algn="l">
              <a:spcBef>
                <a:spcPts val="0"/>
              </a:spcBef>
              <a:spcAft>
                <a:spcPts val="0"/>
              </a:spcAft>
              <a:buClr>
                <a:schemeClr val="accent1"/>
              </a:buClr>
              <a:buSzPts val="1400"/>
              <a:buAutoNum type="arabicPeriod"/>
            </a:pPr>
            <a:r>
              <a:rPr lang="en-US"/>
              <a:t>Take charge of your preventive health</a:t>
            </a:r>
            <a:endParaRPr/>
          </a:p>
          <a:p>
            <a:pPr indent="0" lvl="0" marL="0" rtl="0" algn="l">
              <a:spcBef>
                <a:spcPts val="0"/>
              </a:spcBef>
              <a:spcAft>
                <a:spcPts val="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4" name="Shape 944"/>
        <p:cNvGrpSpPr/>
        <p:nvPr/>
      </p:nvGrpSpPr>
      <p:grpSpPr>
        <a:xfrm>
          <a:off x="0" y="0"/>
          <a:ext cx="0" cy="0"/>
          <a:chOff x="0" y="0"/>
          <a:chExt cx="0" cy="0"/>
        </a:xfrm>
      </p:grpSpPr>
      <p:sp>
        <p:nvSpPr>
          <p:cNvPr id="945" name="Google Shape;945;p94"/>
          <p:cNvSpPr txBox="1"/>
          <p:nvPr>
            <p:ph type="title"/>
          </p:nvPr>
        </p:nvSpPr>
        <p:spPr>
          <a:xfrm>
            <a:off x="740672" y="65925"/>
            <a:ext cx="72603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Preventive care infographics for parents</a:t>
            </a:r>
            <a:endParaRPr/>
          </a:p>
        </p:txBody>
      </p:sp>
      <p:sp>
        <p:nvSpPr>
          <p:cNvPr id="946" name="Google Shape;946;p94"/>
          <p:cNvSpPr txBox="1"/>
          <p:nvPr>
            <p:ph idx="1" type="body"/>
          </p:nvPr>
        </p:nvSpPr>
        <p:spPr>
          <a:xfrm>
            <a:off x="609600" y="1472175"/>
            <a:ext cx="7066500" cy="5556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Provide preventive care tips for kids. These graphics will help your audience understand tips to access preventive services for children.</a:t>
            </a:r>
            <a:endParaRPr/>
          </a:p>
        </p:txBody>
      </p:sp>
      <p:pic>
        <p:nvPicPr>
          <p:cNvPr id="947" name="Google Shape;947;p94"/>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948" name="Google Shape;948;p94"/>
          <p:cNvSpPr txBox="1"/>
          <p:nvPr>
            <p:ph idx="3" type="body"/>
          </p:nvPr>
        </p:nvSpPr>
        <p:spPr>
          <a:xfrm>
            <a:off x="609750" y="2385825"/>
            <a:ext cx="57570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 social story using the 5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t>Preventive care for kids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Vaccines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Its OK if you need to catch up your child’s immunizations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Heart health for kids</a:t>
            </a:r>
            <a:endParaRPr/>
          </a:p>
          <a:p>
            <a:pPr indent="-317500" lvl="0" marL="457200" rtl="0" algn="l">
              <a:spcBef>
                <a:spcPts val="0"/>
              </a:spcBef>
              <a:spcAft>
                <a:spcPts val="0"/>
              </a:spcAft>
              <a:buClr>
                <a:schemeClr val="accent1"/>
              </a:buClr>
              <a:buSzPts val="1400"/>
              <a:buAutoNum type="arabicPeriod"/>
            </a:pPr>
            <a:r>
              <a:rPr lang="en-US"/>
              <a:t>P</a:t>
            </a:r>
            <a:r>
              <a:rPr lang="en-US"/>
              <a:t>revention is for teens too</a:t>
            </a:r>
            <a:endParaRPr/>
          </a:p>
          <a:p>
            <a:pPr indent="0" lvl="0" marL="0" rtl="0" algn="l">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3" name="Shape 953"/>
        <p:cNvGrpSpPr/>
        <p:nvPr/>
      </p:nvGrpSpPr>
      <p:grpSpPr>
        <a:xfrm>
          <a:off x="0" y="0"/>
          <a:ext cx="0" cy="0"/>
          <a:chOff x="0" y="0"/>
          <a:chExt cx="0" cy="0"/>
        </a:xfrm>
      </p:grpSpPr>
      <p:pic>
        <p:nvPicPr>
          <p:cNvPr id="954" name="Google Shape;954;p95"/>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955" name="Google Shape;955;p9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56" name="Google Shape;956;p9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57" name="Google Shape;957;p95"/>
          <p:cNvSpPr txBox="1"/>
          <p:nvPr/>
        </p:nvSpPr>
        <p:spPr>
          <a:xfrm>
            <a:off x="5831550" y="5006600"/>
            <a:ext cx="20370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Call the Help Desk to add a custom banner to your CHL site</a:t>
            </a:r>
            <a:endParaRPr b="1" sz="2000">
              <a:solidFill>
                <a:schemeClr val="accent3"/>
              </a:solidFill>
              <a:latin typeface="Plus Jakarta Sans"/>
              <a:ea typeface="Plus Jakarta Sans"/>
              <a:cs typeface="Plus Jakarta Sans"/>
              <a:sym typeface="Plus Jakarta Sans"/>
            </a:endParaRPr>
          </a:p>
        </p:txBody>
      </p:sp>
      <p:sp>
        <p:nvSpPr>
          <p:cNvPr id="958" name="Google Shape;958;p95"/>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(CHL) </a:t>
            </a:r>
            <a:r>
              <a:rPr lang="en-US"/>
              <a:t>r</a:t>
            </a:r>
            <a:r>
              <a:rPr lang="en-US"/>
              <a:t>esources</a:t>
            </a:r>
            <a:endParaRPr/>
          </a:p>
        </p:txBody>
      </p:sp>
      <p:sp>
        <p:nvSpPr>
          <p:cNvPr id="959" name="Google Shape;959;p95"/>
          <p:cNvSpPr txBox="1"/>
          <p:nvPr>
            <p:ph idx="3" type="body"/>
          </p:nvPr>
        </p:nvSpPr>
        <p:spPr>
          <a:xfrm>
            <a:off x="723900" y="1700775"/>
            <a:ext cx="604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The Consumer Health Library</a:t>
            </a:r>
            <a:r>
              <a:rPr b="1" lang="en-US" sz="1210">
                <a:solidFill>
                  <a:srgbClr val="4C4C4C"/>
                </a:solidFill>
                <a:latin typeface="Plus Jakarta Sans"/>
                <a:ea typeface="Plus Jakarta Sans"/>
                <a:cs typeface="Plus Jakarta Sans"/>
                <a:sym typeface="Plus Jakarta Sans"/>
              </a:rPr>
              <a:t> (CHL) </a:t>
            </a:r>
            <a:r>
              <a:rPr b="1" lang="en-US" sz="1210">
                <a:solidFill>
                  <a:srgbClr val="4C4C4C"/>
                </a:solidFill>
                <a:latin typeface="Plus Jakarta Sans"/>
                <a:ea typeface="Plus Jakarta Sans"/>
                <a:cs typeface="Plus Jakarta Sans"/>
                <a:sym typeface="Plus Jakarta Sans"/>
              </a:rPr>
              <a:t>contains answers to common questions that people have prevention topics and self-care. </a:t>
            </a:r>
            <a:endParaRPr b="1" sz="1395">
              <a:latin typeface="Plus Jakarta Sans"/>
              <a:ea typeface="Plus Jakarta Sans"/>
              <a:cs typeface="Plus Jakarta Sans"/>
              <a:sym typeface="Plus Jakarta Sans"/>
            </a:endParaRPr>
          </a:p>
        </p:txBody>
      </p:sp>
      <p:sp>
        <p:nvSpPr>
          <p:cNvPr id="960" name="Google Shape;960;p95"/>
          <p:cNvSpPr txBox="1"/>
          <p:nvPr>
            <p:ph idx="1" type="body"/>
          </p:nvPr>
        </p:nvSpPr>
        <p:spPr>
          <a:xfrm>
            <a:off x="723900" y="2484975"/>
            <a:ext cx="5115900" cy="2958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The Library includes a wide variety of content styles, including condition and wellness articles, news and newsletters, recipes,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You can also highlight these </a:t>
            </a:r>
            <a:r>
              <a:rPr b="0" lang="en-US" sz="1200">
                <a:solidFill>
                  <a:srgbClr val="4C4C4C"/>
                </a:solidFill>
                <a:latin typeface="Plus Jakarta Sans"/>
                <a:ea typeface="Plus Jakarta Sans"/>
                <a:cs typeface="Plus Jakarta Sans"/>
                <a:sym typeface="Plus Jakarta Sans"/>
              </a:rPr>
              <a:t>helpful</a:t>
            </a:r>
            <a:r>
              <a:rPr b="0" lang="en-US" sz="1200">
                <a:solidFill>
                  <a:srgbClr val="4C4C4C"/>
                </a:solidFill>
                <a:latin typeface="Plus Jakarta Sans"/>
                <a:ea typeface="Plus Jakarta Sans"/>
                <a:cs typeface="Plus Jakarta Sans"/>
                <a:sym typeface="Plus Jakarta Sans"/>
              </a:rPr>
              <a:t> resources: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1"/>
              </a:buClr>
              <a:buSzPts val="1200"/>
              <a:buFont typeface="Plus Jakarta Sans"/>
              <a:buChar char="●"/>
            </a:pPr>
            <a:r>
              <a:rPr b="0" lang="en-US" sz="1200" u="sng">
                <a:solidFill>
                  <a:srgbClr val="1670A5"/>
                </a:solidFill>
                <a:latin typeface="Plus Jakarta Sans"/>
                <a:ea typeface="Plus Jakarta Sans"/>
                <a:cs typeface="Plus Jakarta Sans"/>
                <a:sym typeface="Plus Jakarta Sans"/>
                <a:hlinkClick r:id="rId4">
                  <a:extLst>
                    <a:ext uri="{A12FA001-AC4F-418D-AE19-62706E023703}">
                      <ahyp:hlinkClr val="tx"/>
                    </a:ext>
                  </a:extLst>
                </a:hlinkClick>
              </a:rPr>
              <a:t>Coronary Artery Disease</a:t>
            </a:r>
            <a:r>
              <a:rPr b="0" lang="en-US" sz="1200">
                <a:solidFill>
                  <a:srgbClr val="4C4C4C"/>
                </a:solidFill>
                <a:latin typeface="Plus Jakarta Sans"/>
                <a:ea typeface="Plus Jakarta Sans"/>
                <a:cs typeface="Plus Jakarta Sans"/>
                <a:sym typeface="Plus Jakarta Sans"/>
              </a:rPr>
              <a:t> Risk Assessment</a:t>
            </a:r>
            <a:endParaRPr b="0" sz="1200" u="sng">
              <a:solidFill>
                <a:srgbClr val="1670A5"/>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1"/>
              </a:buClr>
              <a:buSzPts val="1200"/>
              <a:buFont typeface="Plus Jakarta Sans"/>
              <a:buChar char="●"/>
            </a:pPr>
            <a:r>
              <a:rPr b="0" lang="en-US" sz="1200" u="sng">
                <a:solidFill>
                  <a:srgbClr val="1670A5"/>
                </a:solidFill>
                <a:latin typeface="Plus Jakarta Sans"/>
                <a:ea typeface="Plus Jakarta Sans"/>
                <a:cs typeface="Plus Jakarta Sans"/>
                <a:sym typeface="Plus Jakarta Sans"/>
                <a:hlinkClick r:id="rId5">
                  <a:extLst>
                    <a:ext uri="{A12FA001-AC4F-418D-AE19-62706E023703}">
                      <ahyp:hlinkClr val="tx"/>
                    </a:ext>
                  </a:extLst>
                </a:hlinkClick>
              </a:rPr>
              <a:t>Depression</a:t>
            </a:r>
            <a:r>
              <a:rPr b="0" lang="en-US" sz="1200">
                <a:solidFill>
                  <a:srgbClr val="1670A5"/>
                </a:solidFill>
                <a:latin typeface="Plus Jakarta Sans"/>
                <a:ea typeface="Plus Jakarta Sans"/>
                <a:cs typeface="Plus Jakarta Sans"/>
                <a:sym typeface="Plus Jakarta Sans"/>
              </a:rPr>
              <a:t> </a:t>
            </a:r>
            <a:r>
              <a:rPr b="0" lang="en-US" sz="1200">
                <a:solidFill>
                  <a:srgbClr val="4C4C4C"/>
                </a:solidFill>
                <a:latin typeface="Plus Jakarta Sans"/>
                <a:ea typeface="Plus Jakarta Sans"/>
                <a:cs typeface="Plus Jakarta Sans"/>
                <a:sym typeface="Plus Jakarta Sans"/>
              </a:rPr>
              <a:t>Risk Assessment</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1"/>
              </a:buClr>
              <a:buSzPts val="1200"/>
              <a:buFont typeface="Plus Jakarta Sans"/>
              <a:buChar char="●"/>
            </a:pPr>
            <a:r>
              <a:rPr b="0" lang="en-US" sz="1200" u="sng">
                <a:solidFill>
                  <a:srgbClr val="1670A5"/>
                </a:solidFill>
                <a:latin typeface="Plus Jakarta Sans"/>
                <a:ea typeface="Plus Jakarta Sans"/>
                <a:cs typeface="Plus Jakarta Sans"/>
                <a:sym typeface="Plus Jakarta Sans"/>
                <a:hlinkClick r:id="rId6">
                  <a:extLst>
                    <a:ext uri="{A12FA001-AC4F-418D-AE19-62706E023703}">
                      <ahyp:hlinkClr val="tx"/>
                    </a:ext>
                  </a:extLst>
                </a:hlinkClick>
              </a:rPr>
              <a:t>Alcohol Use</a:t>
            </a:r>
            <a:r>
              <a:rPr b="0" lang="en-US" sz="1200">
                <a:solidFill>
                  <a:srgbClr val="1670A5"/>
                </a:solidFill>
                <a:latin typeface="Plus Jakarta Sans"/>
                <a:ea typeface="Plus Jakarta Sans"/>
                <a:cs typeface="Plus Jakarta Sans"/>
                <a:sym typeface="Plus Jakarta Sans"/>
              </a:rPr>
              <a:t> </a:t>
            </a:r>
            <a:r>
              <a:rPr b="0" lang="en-US" sz="1200">
                <a:solidFill>
                  <a:srgbClr val="4C4C4C"/>
                </a:solidFill>
                <a:latin typeface="Plus Jakarta Sans"/>
                <a:ea typeface="Plus Jakarta Sans"/>
                <a:cs typeface="Plus Jakarta Sans"/>
                <a:sym typeface="Plus Jakarta Sans"/>
              </a:rPr>
              <a:t>Risk Assessment</a:t>
            </a:r>
            <a:endParaRPr b="0"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t/>
            </a:r>
            <a:endParaRPr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200">
                <a:solidFill>
                  <a:srgbClr val="4C4C4C"/>
                </a:solidFill>
                <a:latin typeface="Plus Jakarta Sans"/>
                <a:ea typeface="Plus Jakarta Sans"/>
                <a:cs typeface="Plus Jakarta Sans"/>
                <a:sym typeface="Plus Jakarta Sans"/>
              </a:rPr>
              <a:t>Add a custom banner to your site</a:t>
            </a:r>
            <a:r>
              <a:rPr b="0" lang="en-US" sz="1200">
                <a:solidFill>
                  <a:srgbClr val="4C4C4C"/>
                </a:solidFill>
                <a:latin typeface="Plus Jakarta Sans"/>
                <a:ea typeface="Plus Jakarta Sans"/>
                <a:cs typeface="Plus Jakarta Sans"/>
                <a:sym typeface="Plus Jakarta Sans"/>
              </a:rPr>
              <a:t> to help your team and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consumers quickly access the featured content.</a:t>
            </a:r>
            <a:endParaRPr>
              <a:latin typeface="Plus Jakarta Sans"/>
              <a:ea typeface="Plus Jakarta Sans"/>
              <a:cs typeface="Plus Jakarta Sans"/>
              <a:sym typeface="Plus Jakarta Sans"/>
            </a:endParaRPr>
          </a:p>
        </p:txBody>
      </p:sp>
      <p:sp>
        <p:nvSpPr>
          <p:cNvPr id="961" name="Google Shape;961;p95"/>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6" name="Shape 966"/>
        <p:cNvGrpSpPr/>
        <p:nvPr/>
      </p:nvGrpSpPr>
      <p:grpSpPr>
        <a:xfrm>
          <a:off x="0" y="0"/>
          <a:ext cx="0" cy="0"/>
          <a:chOff x="0" y="0"/>
          <a:chExt cx="0" cy="0"/>
        </a:xfrm>
      </p:grpSpPr>
      <p:sp>
        <p:nvSpPr>
          <p:cNvPr id="967" name="Google Shape;967;p96"/>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TO ADD THE BANNER: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68" name="Google Shape;968;p96"/>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969" name="Google Shape;969;p96"/>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 a banner to your CHL site</a:t>
            </a:r>
            <a:endParaRPr/>
          </a:p>
        </p:txBody>
      </p:sp>
      <p:pic>
        <p:nvPicPr>
          <p:cNvPr id="970" name="Google Shape;970;p96"/>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971" name="Google Shape;971;p96"/>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72" name="Google Shape;972;p96"/>
          <p:cNvGrpSpPr/>
          <p:nvPr/>
        </p:nvGrpSpPr>
        <p:grpSpPr>
          <a:xfrm>
            <a:off x="2370600" y="5227825"/>
            <a:ext cx="681600" cy="681600"/>
            <a:chOff x="10294125" y="2443000"/>
            <a:chExt cx="681600" cy="681600"/>
          </a:xfrm>
        </p:grpSpPr>
        <p:sp>
          <p:nvSpPr>
            <p:cNvPr id="973" name="Google Shape;973;p9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74" name="Google Shape;974;p96"/>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75" name="Google Shape;975;p96"/>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0" name="Shape 980"/>
        <p:cNvGrpSpPr/>
        <p:nvPr/>
      </p:nvGrpSpPr>
      <p:grpSpPr>
        <a:xfrm>
          <a:off x="0" y="0"/>
          <a:ext cx="0" cy="0"/>
          <a:chOff x="0" y="0"/>
          <a:chExt cx="0" cy="0"/>
        </a:xfrm>
      </p:grpSpPr>
      <p:sp>
        <p:nvSpPr>
          <p:cNvPr id="981" name="Google Shape;981;p97"/>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82" name="Google Shape;982;p97"/>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pic>
        <p:nvPicPr>
          <p:cNvPr id="983" name="Google Shape;983;p97"/>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984" name="Google Shape;984;p97"/>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85" name="Google Shape;985;p97"/>
          <p:cNvGrpSpPr/>
          <p:nvPr/>
        </p:nvGrpSpPr>
        <p:grpSpPr>
          <a:xfrm>
            <a:off x="2657375" y="3637800"/>
            <a:ext cx="681600" cy="681600"/>
            <a:chOff x="10294125" y="1691525"/>
            <a:chExt cx="681600" cy="681600"/>
          </a:xfrm>
        </p:grpSpPr>
        <p:sp>
          <p:nvSpPr>
            <p:cNvPr id="986" name="Google Shape;986;p9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87" name="Google Shape;987;p97"/>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2" name="Shape 992"/>
        <p:cNvGrpSpPr/>
        <p:nvPr/>
      </p:nvGrpSpPr>
      <p:grpSpPr>
        <a:xfrm>
          <a:off x="0" y="0"/>
          <a:ext cx="0" cy="0"/>
          <a:chOff x="0" y="0"/>
          <a:chExt cx="0" cy="0"/>
        </a:xfrm>
      </p:grpSpPr>
      <p:sp>
        <p:nvSpPr>
          <p:cNvPr id="993" name="Google Shape;993;p98"/>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994" name="Google Shape;994;p98"/>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95" name="Google Shape;995;p98"/>
          <p:cNvGraphicFramePr/>
          <p:nvPr/>
        </p:nvGraphicFramePr>
        <p:xfrm>
          <a:off x="724801" y="1858275"/>
          <a:ext cx="3000000" cy="3000000"/>
        </p:xfrm>
        <a:graphic>
          <a:graphicData uri="http://schemas.openxmlformats.org/drawingml/2006/table">
            <a:tbl>
              <a:tblPr>
                <a:noFill/>
                <a:tableStyleId>{26E23769-15C6-4C9D-8229-85D5B3E81183}</a:tableStyleId>
              </a:tblPr>
              <a:tblGrid>
                <a:gridCol w="1758050"/>
                <a:gridCol w="2404650"/>
                <a:gridCol w="6466300"/>
              </a:tblGrid>
              <a:tr h="243350">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r>
              <a:tr h="676125">
                <a:tc rowSpan="3">
                  <a:txBody>
                    <a:bodyPr/>
                    <a:lstStyle/>
                    <a:p>
                      <a:pPr indent="0" lvl="0" marL="0" rtl="0" algn="l">
                        <a:lnSpc>
                          <a:spcPct val="115000"/>
                        </a:lnSpc>
                        <a:spcBef>
                          <a:spcPts val="0"/>
                        </a:spcBef>
                        <a:spcAft>
                          <a:spcPts val="0"/>
                        </a:spcAft>
                        <a:buNone/>
                      </a:pPr>
                      <a:r>
                        <a:rPr b="1" lang="en-US" sz="1300">
                          <a:solidFill>
                            <a:schemeClr val="lt2"/>
                          </a:solidFill>
                          <a:latin typeface="Plus Jakarta Sans"/>
                          <a:ea typeface="Plus Jakarta Sans"/>
                          <a:cs typeface="Plus Jakarta Sans"/>
                          <a:sym typeface="Plus Jakarta Sans"/>
                        </a:rPr>
                        <a:t>Prevention Guidelines &amp; Vaccination Recommendations </a:t>
                      </a:r>
                      <a:endParaRPr b="1" sz="1300">
                        <a:solidFill>
                          <a:schemeClr val="lt2"/>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Prevention Guidelines by Age and Gender</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https://schl41demo.staywellhealthlibrary.com/Library/PreventionGuidelines/</a:t>
                      </a:r>
                      <a:r>
                        <a:rPr lang="en-US" sz="1100" u="none" cap="none" strike="noStrike">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r h="591850">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What Vaccines Should You and Your Family Have?</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a:p>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https://schl41demo.staywellhealthlibrary.com/YourFamily/Women/GoodHealth/Preventative/85,P01463</a:t>
                      </a:r>
                      <a:r>
                        <a:rPr lang="en-US" sz="1100" u="none" cap="none" strike="noStrike">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Spanish: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Century Gothic"/>
                          <a:ea typeface="Century Gothic"/>
                          <a:cs typeface="Century Gothic"/>
                          <a:sym typeface="Century Gothic"/>
                          <a:hlinkClick r:id="rId5">
                            <a:extLst>
                              <a:ext uri="{A12FA001-AC4F-418D-AE19-62706E023703}">
                                <ahyp:hlinkClr val="tx"/>
                              </a:ext>
                            </a:extLst>
                          </a:hlinkClick>
                        </a:rPr>
                        <a:t>https://schl41demo.staywellhealthlibrary.com/Spanish/RelatedItems/134,261es</a:t>
                      </a:r>
                      <a:endParaRPr sz="1100">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2"/>
                    </a:solidFill>
                  </a:tcPr>
                </a:tc>
              </a:tr>
              <a:tr h="591850">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Childhood Immunizations</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a:p>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https://schl41demo.staywellhealthlibrary.com/Library/DiseasesConditions/Pediatric/Growth/90,P02523</a:t>
                      </a:r>
                      <a:endParaRPr sz="1100">
                        <a:solidFill>
                          <a:schemeClr val="accent3"/>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100"/>
                        <a:buFont typeface="Arial"/>
                        <a:buNone/>
                      </a:pPr>
                      <a:r>
                        <a:t/>
                      </a:r>
                      <a:endParaRPr sz="1100">
                        <a:solidFill>
                          <a:schemeClr val="dk1"/>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100"/>
                        <a:buFont typeface="Arial"/>
                        <a:buNone/>
                      </a:pPr>
                      <a:r>
                        <a:rPr lang="en-US" sz="1100">
                          <a:solidFill>
                            <a:schemeClr val="dk1"/>
                          </a:solidFill>
                          <a:latin typeface="Plus Jakarta Sans"/>
                          <a:ea typeface="Plus Jakarta Sans"/>
                          <a:cs typeface="Plus Jakarta Sans"/>
                          <a:sym typeface="Plus Jakarta Sans"/>
                        </a:rPr>
                        <a:t>Spanish: </a:t>
                      </a:r>
                      <a:r>
                        <a:rPr lang="en-US" sz="1100" u="none" cap="none" strike="noStrike">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Century Gothic"/>
                          <a:ea typeface="Century Gothic"/>
                          <a:cs typeface="Century Gothic"/>
                          <a:sym typeface="Century Gothic"/>
                          <a:hlinkClick r:id="rId7">
                            <a:extLst>
                              <a:ext uri="{A12FA001-AC4F-418D-AE19-62706E023703}">
                                <ahyp:hlinkClr val="tx"/>
                              </a:ext>
                            </a:extLst>
                          </a:hlinkClick>
                        </a:rPr>
                        <a:t>https://schl41demo.staywellhealthlibrary.com/Spanish/RelatedItems/160,110es</a:t>
                      </a:r>
                      <a:endParaRPr sz="1100">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1" name="Shape 771"/>
        <p:cNvGrpSpPr/>
        <p:nvPr/>
      </p:nvGrpSpPr>
      <p:grpSpPr>
        <a:xfrm>
          <a:off x="0" y="0"/>
          <a:ext cx="0" cy="0"/>
          <a:chOff x="0" y="0"/>
          <a:chExt cx="0" cy="0"/>
        </a:xfrm>
      </p:grpSpPr>
      <p:sp>
        <p:nvSpPr>
          <p:cNvPr id="772" name="Google Shape;772;p81"/>
          <p:cNvSpPr txBox="1"/>
          <p:nvPr>
            <p:ph idx="3" type="body"/>
          </p:nvPr>
        </p:nvSpPr>
        <p:spPr>
          <a:xfrm>
            <a:off x="420300" y="2687500"/>
            <a:ext cx="5870100" cy="3401700"/>
          </a:xfrm>
          <a:prstGeom prst="rect">
            <a:avLst/>
          </a:prstGeom>
        </p:spPr>
        <p:txBody>
          <a:bodyPr anchorCtr="0" anchor="t" bIns="45700" lIns="0" spcFirstLastPara="1" rIns="91425" wrap="square" tIns="45700">
            <a:normAutofit fontScale="92500"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28453" lvl="0" marL="457200" rtl="0" algn="l">
              <a:lnSpc>
                <a:spcPct val="115000"/>
              </a:lnSpc>
              <a:spcBef>
                <a:spcPts val="0"/>
              </a:spcBef>
              <a:spcAft>
                <a:spcPts val="0"/>
              </a:spcAft>
              <a:buClr>
                <a:schemeClr val="accent1"/>
              </a:buClr>
              <a:buSzPct val="106250"/>
              <a:buChar char="•"/>
            </a:pPr>
            <a:r>
              <a:rPr lang="en-US" sz="1600"/>
              <a:t>Social media posts that are ready for your campaign</a:t>
            </a:r>
            <a:endParaRPr sz="1600"/>
          </a:p>
          <a:p>
            <a:pPr indent="-328453" lvl="0" marL="457200" rtl="0" algn="l">
              <a:lnSpc>
                <a:spcPct val="115000"/>
              </a:lnSpc>
              <a:spcBef>
                <a:spcPts val="600"/>
              </a:spcBef>
              <a:spcAft>
                <a:spcPts val="0"/>
              </a:spcAft>
              <a:buClr>
                <a:schemeClr val="accent1"/>
              </a:buClr>
              <a:buSzPct val="106250"/>
              <a:buChar char="•"/>
            </a:pPr>
            <a:r>
              <a:rPr lang="en-US" sz="1600"/>
              <a:t>A customizable blog post</a:t>
            </a:r>
            <a:endParaRPr sz="1600"/>
          </a:p>
          <a:p>
            <a:pPr indent="-328453" lvl="0" marL="457200" rtl="0" algn="l">
              <a:lnSpc>
                <a:spcPct val="115000"/>
              </a:lnSpc>
              <a:spcBef>
                <a:spcPts val="600"/>
              </a:spcBef>
              <a:spcAft>
                <a:spcPts val="0"/>
              </a:spcAft>
              <a:buClr>
                <a:schemeClr val="accent1"/>
              </a:buClr>
              <a:buSzPct val="106250"/>
              <a:buChar char="•"/>
            </a:pPr>
            <a:r>
              <a:rPr lang="en-US" sz="1600"/>
              <a:t>Infographics that build understanding using engaging and entertaining visuals </a:t>
            </a:r>
            <a:endParaRPr sz="1600"/>
          </a:p>
          <a:p>
            <a:pPr indent="-328453" lvl="0" marL="457200" rtl="0" algn="l">
              <a:lnSpc>
                <a:spcPct val="115000"/>
              </a:lnSpc>
              <a:spcBef>
                <a:spcPts val="600"/>
              </a:spcBef>
              <a:spcAft>
                <a:spcPts val="0"/>
              </a:spcAft>
              <a:buClr>
                <a:schemeClr val="accent1"/>
              </a:buClr>
              <a:buSzPct val="106250"/>
              <a:buChar char="•"/>
            </a:pPr>
            <a:r>
              <a:rPr lang="en-US" sz="1600"/>
              <a:t>Highlighted Consumer Health Library articles, quizzes, risk assessments, and other resources to engage and nurture people as they explore topics that are important to their health</a:t>
            </a:r>
            <a:endParaRPr sz="1600"/>
          </a:p>
          <a:p>
            <a:pPr indent="-328453" lvl="0" marL="457200" rtl="0" algn="l">
              <a:lnSpc>
                <a:spcPct val="115000"/>
              </a:lnSpc>
              <a:spcBef>
                <a:spcPts val="600"/>
              </a:spcBef>
              <a:spcAft>
                <a:spcPts val="0"/>
              </a:spcAft>
              <a:buClr>
                <a:schemeClr val="accent1"/>
              </a:buClr>
              <a:buSzPct val="106250"/>
              <a:buChar char="•"/>
            </a:pPr>
            <a:r>
              <a:rPr lang="en-US" sz="1600"/>
              <a:t>Videos and Spanish language resources are promoted in this Toolkit</a:t>
            </a:r>
            <a:endParaRPr sz="1600"/>
          </a:p>
          <a:p>
            <a:pPr indent="-328453" lvl="0" marL="457200" rtl="0" algn="l">
              <a:lnSpc>
                <a:spcPct val="115000"/>
              </a:lnSpc>
              <a:spcBef>
                <a:spcPts val="600"/>
              </a:spcBef>
              <a:spcAft>
                <a:spcPts val="600"/>
              </a:spcAft>
              <a:buClr>
                <a:schemeClr val="accent1"/>
              </a:buClr>
              <a:buSzPct val="106250"/>
              <a:buChar char="•"/>
            </a:pPr>
            <a:r>
              <a:rPr lang="en-US" sz="1600"/>
              <a:t>A  Toolkit calendar</a:t>
            </a:r>
            <a:endParaRPr b="1">
              <a:latin typeface="Plus Jakarta Sans"/>
              <a:ea typeface="Plus Jakarta Sans"/>
              <a:cs typeface="Plus Jakarta Sans"/>
              <a:sym typeface="Plus Jakarta Sans"/>
            </a:endParaRPr>
          </a:p>
        </p:txBody>
      </p:sp>
      <p:pic>
        <p:nvPicPr>
          <p:cNvPr id="773" name="Google Shape;773;p81"/>
          <p:cNvPicPr preferRelativeResize="0"/>
          <p:nvPr>
            <p:ph idx="2" type="pic"/>
          </p:nvPr>
        </p:nvPicPr>
        <p:blipFill rotWithShape="1">
          <a:blip r:embed="rId3">
            <a:alphaModFix/>
          </a:blip>
          <a:srcRect b="0" l="1468" r="13649" t="0"/>
          <a:stretch/>
        </p:blipFill>
        <p:spPr>
          <a:xfrm>
            <a:off x="8095047" y="1257696"/>
            <a:ext cx="2124300" cy="4571400"/>
          </a:xfrm>
          <a:prstGeom prst="roundRect">
            <a:avLst>
              <a:gd fmla="val 16667" name="adj"/>
            </a:avLst>
          </a:prstGeom>
        </p:spPr>
      </p:pic>
      <p:sp>
        <p:nvSpPr>
          <p:cNvPr id="774" name="Google Shape;774;p81"/>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promote healthy preventive care, and early health intervention best practices.</a:t>
            </a:r>
            <a:endParaRPr sz="1400">
              <a:latin typeface="Plus Jakarta Sans"/>
              <a:ea typeface="Plus Jakarta Sans"/>
              <a:cs typeface="Plus Jakarta Sans"/>
              <a:sym typeface="Plus Jakarta Sans"/>
            </a:endParaRPr>
          </a:p>
        </p:txBody>
      </p:sp>
      <p:sp>
        <p:nvSpPr>
          <p:cNvPr id="775" name="Google Shape;775;p81"/>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0" name="Shape 1000"/>
        <p:cNvGrpSpPr/>
        <p:nvPr/>
      </p:nvGrpSpPr>
      <p:grpSpPr>
        <a:xfrm>
          <a:off x="0" y="0"/>
          <a:ext cx="0" cy="0"/>
          <a:chOff x="0" y="0"/>
          <a:chExt cx="0" cy="0"/>
        </a:xfrm>
      </p:grpSpPr>
      <p:sp>
        <p:nvSpPr>
          <p:cNvPr id="1001" name="Google Shape;1001;p99"/>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02" name="Google Shape;1002;p99"/>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03" name="Google Shape;1003;p99"/>
          <p:cNvGraphicFramePr/>
          <p:nvPr/>
        </p:nvGraphicFramePr>
        <p:xfrm>
          <a:off x="724801" y="1705875"/>
          <a:ext cx="3000000" cy="3000000"/>
        </p:xfrm>
        <a:graphic>
          <a:graphicData uri="http://schemas.openxmlformats.org/drawingml/2006/table">
            <a:tbl>
              <a:tblPr>
                <a:noFill/>
                <a:tableStyleId>{26E23769-15C6-4C9D-8229-85D5B3E81183}</a:tableStyleId>
              </a:tblPr>
              <a:tblGrid>
                <a:gridCol w="1758050"/>
                <a:gridCol w="2404650"/>
                <a:gridCol w="6466300"/>
              </a:tblGrid>
              <a:tr h="337025">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r>
              <a:tr h="1002200">
                <a:tc rowSpan="4">
                  <a:txBody>
                    <a:bodyPr/>
                    <a:lstStyle/>
                    <a:p>
                      <a:pPr indent="0" lvl="0" marL="0" rtl="0" algn="l">
                        <a:spcBef>
                          <a:spcPts val="0"/>
                        </a:spcBef>
                        <a:spcAft>
                          <a:spcPts val="0"/>
                        </a:spcAft>
                        <a:buNone/>
                      </a:pPr>
                      <a:r>
                        <a:rPr b="1" lang="en-US" sz="1300">
                          <a:solidFill>
                            <a:schemeClr val="lt2"/>
                          </a:solidFill>
                          <a:latin typeface="Plus Jakarta Sans"/>
                          <a:ea typeface="Plus Jakarta Sans"/>
                          <a:cs typeface="Plus Jakarta Sans"/>
                          <a:sym typeface="Plus Jakarta Sans"/>
                        </a:rPr>
                        <a:t>Essential Screenings</a:t>
                      </a:r>
                      <a:endParaRPr b="1" sz="1300">
                        <a:solidFill>
                          <a:schemeClr val="lt2"/>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Screening Tests for Common Diseases</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a:solidFill>
                          <a:schemeClr val="accent3"/>
                        </a:solidFill>
                      </a:endParaRPr>
                    </a:p>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https://schl41demo.staywellhealthlibrary.com/Search/85,P00965</a:t>
                      </a:r>
                      <a:r>
                        <a:rPr lang="en-US" sz="1100" u="none" cap="none" strike="noStrike">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Century Gothic"/>
                          <a:ea typeface="Century Gothic"/>
                          <a:cs typeface="Century Gothic"/>
                          <a:sym typeface="Century Gothic"/>
                          <a:hlinkClick r:id="rId4">
                            <a:extLst>
                              <a:ext uri="{A12FA001-AC4F-418D-AE19-62706E023703}">
                                <ahyp:hlinkClr val="tx"/>
                              </a:ext>
                            </a:extLst>
                          </a:hlinkClick>
                        </a:rPr>
                        <a:t>https://schl41demo.staywellhealthlibrary.com/spanish/DiseasesConditions/Adult/Pathology/85,P04062</a:t>
                      </a:r>
                      <a:r>
                        <a:rPr lang="en-US" sz="1100">
                          <a:solidFill>
                            <a:schemeClr val="accent3"/>
                          </a:solidFill>
                          <a:latin typeface="Century Gothic"/>
                          <a:ea typeface="Century Gothic"/>
                          <a:cs typeface="Century Gothic"/>
                          <a:sym typeface="Century Gothic"/>
                        </a:rPr>
                        <a:t> </a:t>
                      </a:r>
                      <a:endParaRPr sz="1100">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2"/>
                    </a:solidFill>
                  </a:tcPr>
                </a:tc>
              </a:tr>
              <a:tr h="1150525">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Women's Healthcare Guidelines</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a:solidFill>
                          <a:schemeClr val="accent3"/>
                        </a:solidFill>
                      </a:endParaRPr>
                    </a:p>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https://schl41demo.staywellhealthlibrary.com/YourFamily/Women/GoodHealth/Preventative/85,P01506</a:t>
                      </a:r>
                      <a:r>
                        <a:rPr lang="en-US" sz="1100" u="none" cap="none" strike="noStrike">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Century Gothic"/>
                          <a:ea typeface="Century Gothic"/>
                          <a:cs typeface="Century Gothic"/>
                          <a:sym typeface="Century Gothic"/>
                          <a:hlinkClick r:id="rId6">
                            <a:extLst>
                              <a:ext uri="{A12FA001-AC4F-418D-AE19-62706E023703}">
                                <ahyp:hlinkClr val="tx"/>
                              </a:ext>
                            </a:extLst>
                          </a:hlinkClick>
                        </a:rPr>
                        <a:t>https://schl41demo.staywellhealthlibrary.com/spanish/DiseasesConditions/Adult/Women/85,P04606</a:t>
                      </a:r>
                      <a:r>
                        <a:rPr lang="en-US" sz="1100">
                          <a:solidFill>
                            <a:schemeClr val="accent3"/>
                          </a:solidFill>
                          <a:latin typeface="Century Gothic"/>
                          <a:ea typeface="Century Gothic"/>
                          <a:cs typeface="Century Gothic"/>
                          <a:sym typeface="Century Gothic"/>
                        </a:rPr>
                        <a:t> </a:t>
                      </a:r>
                      <a:endParaRPr sz="1100">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r h="446450">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For Men: Healthcare Providers Are Good for Your Health</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https://schl41demo.staywellhealthlibrary.com/Library/Wellness/Prevention/1,19823</a:t>
                      </a:r>
                      <a:r>
                        <a:rPr lang="en-US" sz="1100" u="none" cap="none" strike="noStrike">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2"/>
                    </a:solidFill>
                  </a:tcPr>
                </a:tc>
              </a:tr>
              <a:tr h="446450">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Get to the Heart of Oral Health</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https://schl41demo.staywellhealthlibrary.com/Library/Wellness/Prevention/56,DM128</a:t>
                      </a:r>
                      <a:r>
                        <a:rPr lang="en-US" sz="1100" u="none" cap="none" strike="noStrike">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8" name="Shape 1008"/>
        <p:cNvGrpSpPr/>
        <p:nvPr/>
      </p:nvGrpSpPr>
      <p:grpSpPr>
        <a:xfrm>
          <a:off x="0" y="0"/>
          <a:ext cx="0" cy="0"/>
          <a:chOff x="0" y="0"/>
          <a:chExt cx="0" cy="0"/>
        </a:xfrm>
      </p:grpSpPr>
      <p:graphicFrame>
        <p:nvGraphicFramePr>
          <p:cNvPr id="1009" name="Google Shape;1009;p100"/>
          <p:cNvGraphicFramePr/>
          <p:nvPr/>
        </p:nvGraphicFramePr>
        <p:xfrm>
          <a:off x="492051" y="1629675"/>
          <a:ext cx="3000000" cy="3000000"/>
        </p:xfrm>
        <a:graphic>
          <a:graphicData uri="http://schemas.openxmlformats.org/drawingml/2006/table">
            <a:tbl>
              <a:tblPr>
                <a:noFill/>
                <a:tableStyleId>{26E23769-15C6-4C9D-8229-85D5B3E81183}</a:tableStyleId>
              </a:tblPr>
              <a:tblGrid>
                <a:gridCol w="1899625"/>
                <a:gridCol w="2412075"/>
                <a:gridCol w="7173250"/>
              </a:tblGrid>
              <a:tr h="42192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r>
              <a:tr h="496925">
                <a:tc rowSpan="10">
                  <a:txBody>
                    <a:bodyPr/>
                    <a:lstStyle/>
                    <a:p>
                      <a:pPr indent="0" lvl="0" marL="0" rtl="0" algn="l">
                        <a:spcBef>
                          <a:spcPts val="0"/>
                        </a:spcBef>
                        <a:spcAft>
                          <a:spcPts val="0"/>
                        </a:spcAft>
                        <a:buNone/>
                      </a:pPr>
                      <a:r>
                        <a:rPr b="1" lang="en-US" sz="1300">
                          <a:solidFill>
                            <a:schemeClr val="lt2"/>
                          </a:solidFill>
                          <a:latin typeface="Plus Jakarta Sans"/>
                          <a:ea typeface="Plus Jakarta Sans"/>
                          <a:cs typeface="Plus Jakarta Sans"/>
                          <a:sym typeface="Plus Jakarta Sans"/>
                        </a:rPr>
                        <a:t>Wellness Topics for Everyone</a:t>
                      </a:r>
                      <a:endParaRPr b="1" sz="1300">
                        <a:solidFill>
                          <a:schemeClr val="lt2"/>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Century Gothic"/>
                          <a:ea typeface="Century Gothic"/>
                          <a:cs typeface="Century Gothic"/>
                          <a:sym typeface="Century Gothic"/>
                        </a:rPr>
                        <a:t>Breast Cancer Screening</a:t>
                      </a:r>
                      <a:endParaRPr sz="1100" u="none" cap="none" strike="noStrike">
                        <a:latin typeface="Century Gothic"/>
                        <a:ea typeface="Century Gothic"/>
                        <a:cs typeface="Century Gothic"/>
                        <a:sym typeface="Century Gothic"/>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chemeClr val="accent3"/>
                          </a:solidFill>
                          <a:latin typeface="Century Gothic"/>
                          <a:ea typeface="Century Gothic"/>
                          <a:cs typeface="Century Gothic"/>
                          <a:sym typeface="Century Gothic"/>
                          <a:hlinkClick r:id="rId3">
                            <a:extLst>
                              <a:ext uri="{A12FA001-AC4F-418D-AE19-62706E023703}">
                                <ahyp:hlinkClr val="tx"/>
                              </a:ext>
                            </a:extLst>
                          </a:hlinkClick>
                        </a:rPr>
                        <a:t>https://schl41demo.staywellhealthlibrary.com/MultimediaRoom/VideoLibrary/?e=0#player:138,W1238</a:t>
                      </a:r>
                      <a:r>
                        <a:rPr lang="en-US" sz="1100" u="none" cap="none" strike="noStrike">
                          <a:solidFill>
                            <a:schemeClr val="accent3"/>
                          </a:solidFill>
                          <a:latin typeface="Century Gothic"/>
                          <a:ea typeface="Century Gothic"/>
                          <a:cs typeface="Century Gothic"/>
                          <a:sym typeface="Century Gothic"/>
                        </a:rPr>
                        <a:t> </a:t>
                      </a:r>
                      <a:endParaRPr sz="1100" u="none" cap="none" strike="noStrike">
                        <a:solidFill>
                          <a:schemeClr val="accent3"/>
                        </a:solidFill>
                        <a:latin typeface="Century Gothic"/>
                        <a:ea typeface="Century Gothic"/>
                        <a:cs typeface="Century Gothic"/>
                        <a:sym typeface="Century Gothic"/>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r h="496925">
                <a:tc vMerge="1"/>
                <a:tc>
                  <a:txBody>
                    <a:bodyPr/>
                    <a:lstStyle/>
                    <a:p>
                      <a:pPr indent="0" lvl="0" marL="0" marR="0" rtl="0" algn="l">
                        <a:lnSpc>
                          <a:spcPct val="115000"/>
                        </a:lnSpc>
                        <a:spcBef>
                          <a:spcPts val="0"/>
                        </a:spcBef>
                        <a:spcAft>
                          <a:spcPts val="0"/>
                        </a:spcAft>
                        <a:buClr>
                          <a:srgbClr val="000000"/>
                        </a:buClr>
                        <a:buSzPts val="1100"/>
                        <a:buFont typeface="Arial"/>
                        <a:buNone/>
                      </a:pPr>
                      <a:r>
                        <a:rPr lang="en-US" sz="1100" u="none" cap="none" strike="noStrike">
                          <a:latin typeface="Century Gothic"/>
                          <a:ea typeface="Century Gothic"/>
                          <a:cs typeface="Century Gothic"/>
                          <a:sym typeface="Century Gothic"/>
                        </a:rPr>
                        <a:t>Mammogram</a:t>
                      </a:r>
                      <a:endParaRPr sz="1100" u="none" cap="none" strike="noStrike">
                        <a:latin typeface="Century Gothic"/>
                        <a:ea typeface="Century Gothic"/>
                        <a:cs typeface="Century Gothic"/>
                        <a:sym typeface="Century Gothic"/>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chemeClr val="accent3"/>
                          </a:solidFill>
                          <a:latin typeface="Century Gothic"/>
                          <a:ea typeface="Century Gothic"/>
                          <a:cs typeface="Century Gothic"/>
                          <a:sym typeface="Century Gothic"/>
                          <a:hlinkClick r:id="rId4">
                            <a:extLst>
                              <a:ext uri="{A12FA001-AC4F-418D-AE19-62706E023703}">
                                <ahyp:hlinkClr val="tx"/>
                              </a:ext>
                            </a:extLst>
                          </a:hlinkClick>
                        </a:rPr>
                        <a:t>https://schl41demo.staywellhealthlibrary.com/MultimediaRoom/VideoLibrary/?e=0#player:138,W1242</a:t>
                      </a:r>
                      <a:r>
                        <a:rPr lang="en-US" sz="1100" u="none" cap="none" strike="noStrike">
                          <a:solidFill>
                            <a:schemeClr val="accent3"/>
                          </a:solidFill>
                          <a:latin typeface="Century Gothic"/>
                          <a:ea typeface="Century Gothic"/>
                          <a:cs typeface="Century Gothic"/>
                          <a:sym typeface="Century Gothic"/>
                        </a:rPr>
                        <a:t> </a:t>
                      </a:r>
                      <a:endParaRPr sz="1100" u="none" cap="none" strike="noStrike">
                        <a:solidFill>
                          <a:schemeClr val="accent3"/>
                        </a:solidFill>
                        <a:latin typeface="Century Gothic"/>
                        <a:ea typeface="Century Gothic"/>
                        <a:cs typeface="Century Gothic"/>
                        <a:sym typeface="Century Gothic"/>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r>
              <a:tr h="496925">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What is High Blood Pressure?</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https://schl41demo.staywellhealthlibrary.com/MultimediaRoom/VideoLibrary/?e=0#player:207,WN03414_eng</a:t>
                      </a:r>
                      <a:r>
                        <a:rPr lang="en-US" sz="1100" u="none" cap="none" strike="noStrike">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r h="383250">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Vital Signs: Know Your Numbers</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https://schl41demo.staywellhealthlibrary.com/MultimediaRoom/VideoLibrary/?e=0#player:138,W1778</a:t>
                      </a:r>
                      <a:r>
                        <a:rPr lang="en-US" sz="1100" u="none" cap="none" strike="noStrike">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r>
              <a:tr h="510300">
                <a:tc vMerge="1"/>
                <a:tc>
                  <a:txBody>
                    <a:bodyPr/>
                    <a:lstStyle/>
                    <a:p>
                      <a:pPr indent="0" lvl="0" marL="0" marR="0" rtl="0" algn="l">
                        <a:lnSpc>
                          <a:spcPct val="115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Understanding Prediabetes</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https://schl41demo.staywellhealthlibrary.com/MultimediaRoom/VideoLibrary/?e=0#player:207,WN01636_eng</a:t>
                      </a:r>
                      <a:r>
                        <a:rPr lang="en-US" sz="1100" u="none" cap="none" strike="noStrike">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r h="505200">
                <a:tc vMerge="1"/>
                <a:tc>
                  <a:txBody>
                    <a:bodyPr/>
                    <a:lstStyle/>
                    <a:p>
                      <a:pPr indent="0" lvl="0" marL="0" marR="0" rtl="0" algn="l">
                        <a:lnSpc>
                          <a:spcPct val="115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Getting Your Cholesterol Tested</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https://schl41demo.staywellhealthlibrary.com/MultimediaRoom/VideoLibrary/?e=0#player:138,W1164</a:t>
                      </a:r>
                      <a:r>
                        <a:rPr lang="en-US" sz="1100" u="none" cap="none" strike="noStrike">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r>
              <a:tr h="429475">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Melanoma Screening</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https://schl41demo.staywellhealthlibrary.com/MultimediaRoom/VideoLibrary/?e=0#player:138,V1091</a:t>
                      </a:r>
                      <a:r>
                        <a:rPr lang="en-US" sz="1100" u="none" cap="none" strike="noStrike">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r h="505200">
                <a:tc vMerge="1"/>
                <a:tc>
                  <a:txBody>
                    <a:bodyPr/>
                    <a:lstStyle/>
                    <a:p>
                      <a:pPr indent="0" lvl="0" marL="0" marR="0" rtl="0" algn="l">
                        <a:lnSpc>
                          <a:spcPct val="115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Common Colorectal Screening Tests</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https://schl41demo.staywellhealthlibrary.com/MultimediaRoom/VideoLibrary/?e=0#player:207,WN03806_eng</a:t>
                      </a:r>
                      <a:r>
                        <a:rPr lang="en-US" sz="1100" u="none" cap="none" strike="noStrike">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r>
              <a:tr h="239650">
                <a:tc vMerge="1"/>
                <a:tc>
                  <a:txBody>
                    <a:bodyPr/>
                    <a:lstStyle/>
                    <a:p>
                      <a:pPr indent="0" lvl="0" marL="0" marR="0" rtl="0" algn="l">
                        <a:lnSpc>
                          <a:spcPct val="115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Colon Cancer Screening</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chemeClr val="accent3"/>
                          </a:solidFill>
                          <a:latin typeface="Plus Jakarta Sans"/>
                          <a:ea typeface="Plus Jakarta Sans"/>
                          <a:cs typeface="Plus Jakarta Sans"/>
                          <a:sym typeface="Plus Jakarta Sans"/>
                          <a:hlinkClick r:id="rId11">
                            <a:extLst>
                              <a:ext uri="{A12FA001-AC4F-418D-AE19-62706E023703}">
                                <ahyp:hlinkClr val="tx"/>
                              </a:ext>
                            </a:extLst>
                          </a:hlinkClick>
                        </a:rPr>
                        <a:t>https://schl41demo.staywellhealthlibrary.com/MultimediaRoom/VideoLibrary/?e=0#player:138,v1051</a:t>
                      </a:r>
                      <a:r>
                        <a:rPr lang="en-US" sz="1100" u="none" cap="none" strike="noStrike">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r h="239650">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Century Gothic"/>
                          <a:ea typeface="Century Gothic"/>
                          <a:cs typeface="Century Gothic"/>
                          <a:sym typeface="Century Gothic"/>
                        </a:rPr>
                        <a:t>Testicular Cancer Screening</a:t>
                      </a:r>
                      <a:endParaRPr sz="1100" u="none" cap="none" strike="noStrike">
                        <a:latin typeface="Century Gothic"/>
                        <a:ea typeface="Century Gothic"/>
                        <a:cs typeface="Century Gothic"/>
                        <a:sym typeface="Century Gothic"/>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cap="none" strike="noStrike">
                          <a:solidFill>
                            <a:schemeClr val="accent3"/>
                          </a:solidFill>
                          <a:latin typeface="Century Gothic"/>
                          <a:ea typeface="Century Gothic"/>
                          <a:cs typeface="Century Gothic"/>
                          <a:sym typeface="Century Gothic"/>
                          <a:hlinkClick r:id="rId12">
                            <a:extLst>
                              <a:ext uri="{A12FA001-AC4F-418D-AE19-62706E023703}">
                                <ahyp:hlinkClr val="tx"/>
                              </a:ext>
                            </a:extLst>
                          </a:hlinkClick>
                        </a:rPr>
                        <a:t>https://schl41demo.staywellhealthlibrary.com/MultimediaRoom/VideoLibrary/?e=0#player:138,V1112</a:t>
                      </a:r>
                      <a:r>
                        <a:rPr lang="en-US" sz="1100" u="none" cap="none" strike="noStrike">
                          <a:solidFill>
                            <a:schemeClr val="accent3"/>
                          </a:solidFill>
                          <a:latin typeface="Century Gothic"/>
                          <a:ea typeface="Century Gothic"/>
                          <a:cs typeface="Century Gothic"/>
                          <a:sym typeface="Century Gothic"/>
                        </a:rPr>
                        <a:t> </a:t>
                      </a:r>
                      <a:endParaRPr sz="1100" u="none" cap="none" strike="noStrike">
                        <a:solidFill>
                          <a:schemeClr val="accent3"/>
                        </a:solidFill>
                        <a:latin typeface="Century Gothic"/>
                        <a:ea typeface="Century Gothic"/>
                        <a:cs typeface="Century Gothic"/>
                        <a:sym typeface="Century Gothic"/>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r>
            </a:tbl>
          </a:graphicData>
        </a:graphic>
      </p:graphicFrame>
      <p:sp>
        <p:nvSpPr>
          <p:cNvPr id="1010" name="Google Shape;1010;p100"/>
          <p:cNvSpPr txBox="1"/>
          <p:nvPr/>
        </p:nvSpPr>
        <p:spPr>
          <a:xfrm>
            <a:off x="588264" y="-200950"/>
            <a:ext cx="10617900" cy="1325700"/>
          </a:xfrm>
          <a:prstGeom prst="rect">
            <a:avLst/>
          </a:prstGeom>
          <a:noFill/>
          <a:ln>
            <a:noFill/>
          </a:ln>
        </p:spPr>
        <p:txBody>
          <a:bodyPr anchorCtr="0" anchor="b" bIns="45700" lIns="0" spcFirstLastPara="1" rIns="91425" wrap="square" tIns="45700">
            <a:normAutofit/>
          </a:bodyPr>
          <a:lstStyle/>
          <a:p>
            <a:pPr indent="0" lvl="0" marL="0" rtl="0" algn="l">
              <a:spcBef>
                <a:spcPts val="0"/>
              </a:spcBef>
              <a:spcAft>
                <a:spcPts val="0"/>
              </a:spcAft>
              <a:buNone/>
            </a:pPr>
            <a:r>
              <a:rPr b="1" lang="en-US" sz="3800">
                <a:solidFill>
                  <a:srgbClr val="1B5162"/>
                </a:solidFill>
                <a:latin typeface="Plus Jakarta Sans ExtraBold"/>
                <a:ea typeface="Plus Jakarta Sans ExtraBold"/>
                <a:cs typeface="Plus Jakarta Sans ExtraBold"/>
                <a:sym typeface="Plus Jakarta Sans ExtraBold"/>
              </a:rPr>
              <a:t>Videos that engage and teach</a:t>
            </a:r>
            <a:endParaRPr b="1" sz="3800">
              <a:solidFill>
                <a:srgbClr val="1B5162"/>
              </a:solidFill>
              <a:latin typeface="Plus Jakarta Sans ExtraBold"/>
              <a:ea typeface="Plus Jakarta Sans ExtraBold"/>
              <a:cs typeface="Plus Jakarta Sans ExtraBold"/>
              <a:sym typeface="Plus Jakarta Sans ExtraBold"/>
            </a:endParaRPr>
          </a:p>
        </p:txBody>
      </p:sp>
      <p:sp>
        <p:nvSpPr>
          <p:cNvPr id="1011" name="Google Shape;1011;p100"/>
          <p:cNvSpPr txBox="1"/>
          <p:nvPr/>
        </p:nvSpPr>
        <p:spPr>
          <a:xfrm>
            <a:off x="582725" y="9651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Use the videos a</a:t>
            </a:r>
            <a:r>
              <a:rPr lang="en-US" sz="1600">
                <a:latin typeface="Plus Jakarta Sans"/>
                <a:ea typeface="Plus Jakarta Sans"/>
                <a:cs typeface="Plus Jakarta Sans"/>
                <a:sym typeface="Plus Jakarta Sans"/>
              </a:rPr>
              <a:t>vailable in English and Spanish.</a:t>
            </a:r>
            <a:endParaRPr sz="1600">
              <a:latin typeface="Plus Jakarta Sans"/>
              <a:ea typeface="Plus Jakarta Sans"/>
              <a:cs typeface="Plus Jakarta Sans"/>
              <a:sym typeface="Plus Jakarta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6" name="Shape 1016"/>
        <p:cNvGrpSpPr/>
        <p:nvPr/>
      </p:nvGrpSpPr>
      <p:grpSpPr>
        <a:xfrm>
          <a:off x="0" y="0"/>
          <a:ext cx="0" cy="0"/>
          <a:chOff x="0" y="0"/>
          <a:chExt cx="0" cy="0"/>
        </a:xfrm>
      </p:grpSpPr>
      <p:sp>
        <p:nvSpPr>
          <p:cNvPr id="1017" name="Google Shape;1017;p101"/>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018" name="Google Shape;1018;p101"/>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hlink"/>
                </a:solidFill>
                <a:latin typeface="Plus Jakarta Sans"/>
                <a:ea typeface="Plus Jakarta Sans"/>
                <a:cs typeface="Plus Jakarta Sans"/>
                <a:sym typeface="Plus Jakarta Sans"/>
                <a:hlinkClick r:id="rId3"/>
              </a:rPr>
              <a:t>Client Support </a:t>
            </a:r>
            <a:r>
              <a:rPr b="1" lang="en-US" sz="1500" u="sng">
                <a:solidFill>
                  <a:schemeClr val="hlink"/>
                </a:solidFill>
                <a:latin typeface="Plus Jakarta Sans"/>
                <a:ea typeface="Plus Jakarta Sans"/>
                <a:cs typeface="Plus Jakarta Sans"/>
                <a:sym typeface="Plus Jakarta Sans"/>
                <a:hlinkClick r:id="rId4"/>
              </a:rPr>
              <a:t>S</a:t>
            </a:r>
            <a:r>
              <a:rPr b="1" i="0" lang="en-US" sz="1500" u="sng" cap="none" strike="noStrike">
                <a:solidFill>
                  <a:schemeClr val="hlink"/>
                </a:solidFill>
                <a:latin typeface="Plus Jakarta Sans"/>
                <a:ea typeface="Plus Jakarta Sans"/>
                <a:cs typeface="Plus Jakarta Sans"/>
                <a:sym typeface="Plus Jakarta Sans"/>
                <a:hlinkClick r:id="rId5"/>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019" name="Google Shape;1019;p101"/>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020" name="Google Shape;1020;p101"/>
          <p:cNvSpPr txBox="1"/>
          <p:nvPr/>
        </p:nvSpPr>
        <p:spPr>
          <a:xfrm>
            <a:off x="7302963" y="2345981"/>
            <a:ext cx="46488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hlink"/>
                </a:solidFill>
                <a:latin typeface="Plus Jakarta Sans"/>
                <a:ea typeface="Plus Jakarta Sans"/>
                <a:cs typeface="Plus Jakarta Sans"/>
                <a:sym typeface="Plus Jakarta Sans"/>
                <a:hlinkClick r:id="rId6"/>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021" name="Google Shape;1021;p101"/>
          <p:cNvGrpSpPr/>
          <p:nvPr/>
        </p:nvGrpSpPr>
        <p:grpSpPr>
          <a:xfrm>
            <a:off x="9321051" y="1711150"/>
            <a:ext cx="612622" cy="612000"/>
            <a:chOff x="10134200" y="974025"/>
            <a:chExt cx="681600" cy="612000"/>
          </a:xfrm>
        </p:grpSpPr>
        <p:sp>
          <p:nvSpPr>
            <p:cNvPr id="1022" name="Google Shape;1022;p101"/>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23" name="Google Shape;1023;p101"/>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1024" name="Google Shape;1024;p101"/>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025" name="Google Shape;1025;p101"/>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6" name="Google Shape;1026;p101"/>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1027" name="Google Shape;1027;p101"/>
          <p:cNvSpPr txBox="1"/>
          <p:nvPr/>
        </p:nvSpPr>
        <p:spPr>
          <a:xfrm>
            <a:off x="8163388" y="3996600"/>
            <a:ext cx="3242400" cy="2401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0" name="Shape 780"/>
        <p:cNvGrpSpPr/>
        <p:nvPr/>
      </p:nvGrpSpPr>
      <p:grpSpPr>
        <a:xfrm>
          <a:off x="0" y="0"/>
          <a:ext cx="0" cy="0"/>
          <a:chOff x="0" y="0"/>
          <a:chExt cx="0" cy="0"/>
        </a:xfrm>
      </p:grpSpPr>
      <p:sp>
        <p:nvSpPr>
          <p:cNvPr id="781" name="Google Shape;781;p82"/>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2" name="Google Shape;782;p82"/>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3" name="Google Shape;783;p82"/>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preventive health-related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4" name="Google Shape;784;p82"/>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85" name="Google Shape;785;p82"/>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86" name="Google Shape;786;p82"/>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Preventive Care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87" name="Google Shape;787;p82"/>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88" name="Google Shape;788;p82"/>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teams developed the complementary content, infographics, and suggested imagery to jump start your marketing campaigns.</a:t>
            </a:r>
            <a:endParaRPr sz="1300"/>
          </a:p>
          <a:p>
            <a:pPr indent="0" lvl="0" marL="0" rtl="0" algn="ctr">
              <a:spcBef>
                <a:spcPts val="0"/>
              </a:spcBef>
              <a:spcAft>
                <a:spcPts val="0"/>
              </a:spcAft>
              <a:buNone/>
            </a:pPr>
            <a:r>
              <a:t/>
            </a:r>
            <a:endParaRPr sz="1300"/>
          </a:p>
        </p:txBody>
      </p:sp>
      <p:sp>
        <p:nvSpPr>
          <p:cNvPr id="789" name="Google Shape;789;p82"/>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0" name="Google Shape;790;p82"/>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1" name="Google Shape;791;p82"/>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2" name="Google Shape;792;p82"/>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7" name="Shape 797"/>
        <p:cNvGrpSpPr/>
        <p:nvPr/>
      </p:nvGrpSpPr>
      <p:grpSpPr>
        <a:xfrm>
          <a:off x="0" y="0"/>
          <a:ext cx="0" cy="0"/>
          <a:chOff x="0" y="0"/>
          <a:chExt cx="0" cy="0"/>
        </a:xfrm>
      </p:grpSpPr>
      <p:sp>
        <p:nvSpPr>
          <p:cNvPr id="798" name="Google Shape;798;p83"/>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799" name="Google Shape;799;p83"/>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hlink"/>
                </a:solidFill>
                <a:latin typeface="Plus Jakarta Sans"/>
                <a:ea typeface="Plus Jakarta Sans"/>
                <a:cs typeface="Plus Jakarta Sans"/>
                <a:sym typeface="Plus Jakarta Sans"/>
                <a:hlinkClick r:id="rId3"/>
              </a:rPr>
              <a:t>Client Support </a:t>
            </a:r>
            <a:r>
              <a:rPr b="1" lang="en-US" sz="1500" u="sng">
                <a:solidFill>
                  <a:schemeClr val="hlink"/>
                </a:solidFill>
                <a:latin typeface="Plus Jakarta Sans"/>
                <a:ea typeface="Plus Jakarta Sans"/>
                <a:cs typeface="Plus Jakarta Sans"/>
                <a:sym typeface="Plus Jakarta Sans"/>
                <a:hlinkClick r:id="rId4"/>
              </a:rPr>
              <a:t>S</a:t>
            </a:r>
            <a:r>
              <a:rPr b="1" i="0" lang="en-US" sz="1500" u="sng" cap="none" strike="noStrike">
                <a:solidFill>
                  <a:schemeClr val="hlink"/>
                </a:solidFill>
                <a:latin typeface="Plus Jakarta Sans"/>
                <a:ea typeface="Plus Jakarta Sans"/>
                <a:cs typeface="Plus Jakarta Sans"/>
                <a:sym typeface="Plus Jakarta Sans"/>
                <a:hlinkClick r:id="rId5"/>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0" name="Google Shape;800;p83"/>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1" name="Google Shape;801;p83"/>
          <p:cNvSpPr txBox="1"/>
          <p:nvPr/>
        </p:nvSpPr>
        <p:spPr>
          <a:xfrm>
            <a:off x="7302963" y="2345981"/>
            <a:ext cx="46488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hlink"/>
                </a:solidFill>
                <a:latin typeface="Plus Jakarta Sans"/>
                <a:ea typeface="Plus Jakarta Sans"/>
                <a:cs typeface="Plus Jakarta Sans"/>
                <a:sym typeface="Plus Jakarta Sans"/>
                <a:hlinkClick r:id="rId6"/>
              </a:rPr>
              <a:t>Client Support Sit</a:t>
            </a:r>
            <a:r>
              <a:rPr b="1" i="1" lang="en-US" sz="1300" u="sng">
                <a:solidFill>
                  <a:schemeClr val="hlink"/>
                </a:solidFill>
                <a:latin typeface="Plus Jakarta Sans"/>
                <a:ea typeface="Plus Jakarta Sans"/>
                <a:cs typeface="Plus Jakarta Sans"/>
                <a:sym typeface="Plus Jakarta Sans"/>
                <a:hlinkClick r:id="rId7"/>
              </a:rPr>
              <a: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a:t>
            </a:r>
            <a:r>
              <a:rPr b="1" lang="en-US" sz="1500">
                <a:solidFill>
                  <a:schemeClr val="accent3"/>
                </a:solidFill>
                <a:latin typeface="Plus Jakarta Sans"/>
                <a:ea typeface="Plus Jakarta Sans"/>
                <a:cs typeface="Plus Jakarta Sans"/>
                <a:sym typeface="Plus Jakarta Sans"/>
              </a:rPr>
              <a:t>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2" name="Google Shape;802;p83"/>
          <p:cNvGrpSpPr/>
          <p:nvPr/>
        </p:nvGrpSpPr>
        <p:grpSpPr>
          <a:xfrm>
            <a:off x="9321051" y="1711150"/>
            <a:ext cx="612622" cy="612000"/>
            <a:chOff x="10134200" y="974025"/>
            <a:chExt cx="681600" cy="612000"/>
          </a:xfrm>
        </p:grpSpPr>
        <p:sp>
          <p:nvSpPr>
            <p:cNvPr id="803" name="Google Shape;803;p83"/>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4" name="Google Shape;804;p83"/>
            <p:cNvPicPr preferRelativeResize="0"/>
            <p:nvPr/>
          </p:nvPicPr>
          <p:blipFill>
            <a:blip r:embed="rId8">
              <a:alphaModFix/>
            </a:blip>
            <a:stretch>
              <a:fillRect/>
            </a:stretch>
          </p:blipFill>
          <p:spPr>
            <a:xfrm>
              <a:off x="10259988" y="1083754"/>
              <a:ext cx="430025" cy="392531"/>
            </a:xfrm>
            <a:prstGeom prst="rect">
              <a:avLst/>
            </a:prstGeom>
            <a:noFill/>
            <a:ln>
              <a:noFill/>
            </a:ln>
          </p:spPr>
        </p:pic>
      </p:grpSp>
      <p:pic>
        <p:nvPicPr>
          <p:cNvPr id="805" name="Google Shape;805;p83"/>
          <p:cNvPicPr preferRelativeResize="0"/>
          <p:nvPr/>
        </p:nvPicPr>
        <p:blipFill>
          <a:blip r:embed="rId9">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806" name="Google Shape;806;p83"/>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7" name="Google Shape;807;p83"/>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808" name="Google Shape;808;p83"/>
          <p:cNvSpPr txBox="1"/>
          <p:nvPr/>
        </p:nvSpPr>
        <p:spPr>
          <a:xfrm>
            <a:off x="8163388" y="3996600"/>
            <a:ext cx="3242400" cy="2401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3" name="Shape 813"/>
        <p:cNvGrpSpPr/>
        <p:nvPr/>
      </p:nvGrpSpPr>
      <p:grpSpPr>
        <a:xfrm>
          <a:off x="0" y="0"/>
          <a:ext cx="0" cy="0"/>
          <a:chOff x="0" y="0"/>
          <a:chExt cx="0" cy="0"/>
        </a:xfrm>
      </p:grpSpPr>
      <p:pic>
        <p:nvPicPr>
          <p:cNvPr id="814" name="Google Shape;814;p84"/>
          <p:cNvPicPr preferRelativeResize="0"/>
          <p:nvPr>
            <p:ph idx="2" type="pic"/>
          </p:nvPr>
        </p:nvPicPr>
        <p:blipFill rotWithShape="1">
          <a:blip r:embed="rId3">
            <a:alphaModFix/>
          </a:blip>
          <a:srcRect b="0" l="11503" r="25012" t="0"/>
          <a:stretch/>
        </p:blipFill>
        <p:spPr>
          <a:xfrm flipH="1">
            <a:off x="6458875" y="416100"/>
            <a:ext cx="5733300" cy="6025800"/>
          </a:xfrm>
          <a:prstGeom prst="flowChartDelay">
            <a:avLst/>
          </a:prstGeom>
        </p:spPr>
      </p:pic>
      <p:sp>
        <p:nvSpPr>
          <p:cNvPr id="815" name="Google Shape;815;p8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16" name="Google Shape;816;p8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17" name="Google Shape;817;p84"/>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
        <p:nvSpPr>
          <p:cNvPr id="818" name="Google Shape;818;p84"/>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19" name="Google Shape;819;p84"/>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0" name="Google Shape;820;p84"/>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5" name="Shape 825"/>
        <p:cNvGrpSpPr/>
        <p:nvPr/>
      </p:nvGrpSpPr>
      <p:grpSpPr>
        <a:xfrm>
          <a:off x="0" y="0"/>
          <a:ext cx="0" cy="0"/>
          <a:chOff x="0" y="0"/>
          <a:chExt cx="0" cy="0"/>
        </a:xfrm>
      </p:grpSpPr>
      <p:sp>
        <p:nvSpPr>
          <p:cNvPr id="826" name="Google Shape;826;p85"/>
          <p:cNvSpPr txBox="1"/>
          <p:nvPr>
            <p:ph type="title"/>
          </p:nvPr>
        </p:nvSpPr>
        <p:spPr>
          <a:xfrm>
            <a:off x="664475" y="218325"/>
            <a:ext cx="11092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sz="3500"/>
              <a:t>Theme 1: Take charge of your health: Know your risk factors</a:t>
            </a:r>
            <a:r>
              <a:rPr lang="en-US" sz="4500"/>
              <a:t> </a:t>
            </a:r>
            <a:endParaRPr sz="4500"/>
          </a:p>
        </p:txBody>
      </p:sp>
      <p:graphicFrame>
        <p:nvGraphicFramePr>
          <p:cNvPr id="827" name="Google Shape;827;p85"/>
          <p:cNvGraphicFramePr/>
          <p:nvPr/>
        </p:nvGraphicFramePr>
        <p:xfrm>
          <a:off x="741363" y="1763475"/>
          <a:ext cx="3000000" cy="3000000"/>
        </p:xfrm>
        <a:graphic>
          <a:graphicData uri="http://schemas.openxmlformats.org/drawingml/2006/table">
            <a:tbl>
              <a:tblPr>
                <a:noFill/>
                <a:tableStyleId>{26E23769-15C6-4C9D-8229-85D5B3E81183}</a:tableStyleId>
              </a:tblPr>
              <a:tblGrid>
                <a:gridCol w="3887625"/>
                <a:gridCol w="3297350"/>
                <a:gridCol w="2014275"/>
              </a:tblGrid>
              <a:tr h="4441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249475">
                <a:tc>
                  <a:txBody>
                    <a:bodyPr/>
                    <a:lstStyle/>
                    <a:p>
                      <a:pPr indent="0" lvl="0" marL="0" marR="0" rtl="0" algn="l">
                        <a:lnSpc>
                          <a:spcPct val="100000"/>
                        </a:lnSpc>
                        <a:spcBef>
                          <a:spcPts val="0"/>
                        </a:spcBef>
                        <a:spcAft>
                          <a:spcPts val="0"/>
                        </a:spcAft>
                        <a:buClr>
                          <a:srgbClr val="000000"/>
                        </a:buClr>
                        <a:buSzPts val="1200"/>
                        <a:buFont typeface="Arial"/>
                        <a:buNone/>
                      </a:pPr>
                      <a:r>
                        <a:rPr lang="en-US" sz="1200" u="none" cap="none" strike="noStrike">
                          <a:latin typeface="Plus Jakarta Sans"/>
                          <a:ea typeface="Plus Jakarta Sans"/>
                          <a:cs typeface="Plus Jakarta Sans"/>
                          <a:sym typeface="Plus Jakarta Sans"/>
                        </a:rPr>
                        <a:t>No symptoms? Feeling good? Learn about recommended screening tests that help you stay healthy by finding common diseases early.</a:t>
                      </a:r>
                      <a:endParaRPr sz="12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200"/>
                        <a:buFont typeface="Arial"/>
                        <a:buNone/>
                      </a:pPr>
                      <a:r>
                        <a:rPr lang="en-US" sz="1200" u="sng" cap="none" strike="noStrike">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https://schl41demo.staywellhealthlibrary.com/Search/85,P00965</a:t>
                      </a:r>
                      <a:r>
                        <a:rPr lang="en-US" sz="1200" u="none" cap="none" strike="noStrike">
                          <a:solidFill>
                            <a:schemeClr val="accent3"/>
                          </a:solidFill>
                          <a:latin typeface="Plus Jakarta Sans"/>
                          <a:ea typeface="Plus Jakarta Sans"/>
                          <a:cs typeface="Plus Jakarta Sans"/>
                          <a:sym typeface="Plus Jakarta Sans"/>
                        </a:rPr>
                        <a:t> </a:t>
                      </a:r>
                      <a:endParaRPr sz="1200" u="none" cap="none" strike="noStrike">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280775">
                <a:tc>
                  <a:txBody>
                    <a:bodyPr/>
                    <a:lstStyle/>
                    <a:p>
                      <a:pPr indent="0" lvl="0" marL="0" marR="0" rtl="0" algn="l">
                        <a:lnSpc>
                          <a:spcPct val="100000"/>
                        </a:lnSpc>
                        <a:spcBef>
                          <a:spcPts val="0"/>
                        </a:spcBef>
                        <a:spcAft>
                          <a:spcPts val="0"/>
                        </a:spcAft>
                        <a:buClr>
                          <a:srgbClr val="000000"/>
                        </a:buClr>
                        <a:buSzPts val="1000"/>
                        <a:buFont typeface="Arial"/>
                        <a:buNone/>
                      </a:pPr>
                      <a:r>
                        <a:rPr lang="en-US" sz="1200" u="none" cap="none" strike="noStrike">
                          <a:latin typeface="Plus Jakarta Sans"/>
                          <a:ea typeface="Plus Jakarta Sans"/>
                          <a:cs typeface="Plus Jakarta Sans"/>
                          <a:sym typeface="Plus Jakarta Sans"/>
                        </a:rPr>
                        <a:t>About 50% of American adults have high blood pressure—and it generally has no symptoms. Do you know your risk for high blood pressure? Learn more by taking</a:t>
                      </a:r>
                      <a:r>
                        <a:rPr lang="en-US" sz="1200" u="none" cap="none" strike="noStrike">
                          <a:latin typeface="Plus Jakarta Sans"/>
                          <a:ea typeface="Plus Jakarta Sans"/>
                          <a:cs typeface="Plus Jakarta Sans"/>
                          <a:sym typeface="Plus Jakarta Sans"/>
                        </a:rPr>
                        <a:t> this quiz</a:t>
                      </a:r>
                      <a:r>
                        <a:rPr lang="en-US" sz="1200" u="none" cap="none" strike="noStrike">
                          <a:latin typeface="Plus Jakarta Sans"/>
                          <a:ea typeface="Plus Jakarta Sans"/>
                          <a:cs typeface="Plus Jakarta Sans"/>
                          <a:sym typeface="Plus Jakarta Sans"/>
                        </a:rPr>
                        <a:t>.</a:t>
                      </a:r>
                      <a:endParaRPr sz="1200" u="sng" cap="none" strike="noStrike">
                        <a:solidFill>
                          <a:srgbClr val="087AB0"/>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200" u="sng" cap="none" strike="noStrike">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https://schl41demo.staywellhealthlibrary.com/40,BloodPressureDiastolQuiz</a:t>
                      </a:r>
                      <a:endParaRPr sz="1000" u="none" cap="none" strike="noStrike">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280775">
                <a:tc>
                  <a:txBody>
                    <a:bodyPr/>
                    <a:lstStyle/>
                    <a:p>
                      <a:pPr indent="0" lvl="0" marL="0" marR="0" rtl="0" algn="l">
                        <a:lnSpc>
                          <a:spcPct val="100000"/>
                        </a:lnSpc>
                        <a:spcBef>
                          <a:spcPts val="0"/>
                        </a:spcBef>
                        <a:spcAft>
                          <a:spcPts val="0"/>
                        </a:spcAft>
                        <a:buClr>
                          <a:srgbClr val="000000"/>
                        </a:buClr>
                        <a:buSzPts val="1200"/>
                        <a:buFont typeface="Arial"/>
                        <a:buNone/>
                      </a:pPr>
                      <a:r>
                        <a:rPr lang="en-US" sz="1200" u="none" cap="none" strike="noStrike">
                          <a:latin typeface="Plus Jakarta Sans"/>
                          <a:ea typeface="Plus Jakarta Sans"/>
                          <a:cs typeface="Plus Jakarta Sans"/>
                          <a:sym typeface="Plus Jakarta Sans"/>
                        </a:rPr>
                        <a:t>About 1 in 10 Americans has diabetes. Could you become one of them? Get a handle on your risk for type 2 diabetes by completing a </a:t>
                      </a:r>
                      <a:r>
                        <a:rPr lang="en-US" sz="1200" u="none" cap="none" strike="noStrike">
                          <a:latin typeface="Plus Jakarta Sans"/>
                          <a:ea typeface="Plus Jakarta Sans"/>
                          <a:cs typeface="Plus Jakarta Sans"/>
                          <a:sym typeface="Plus Jakarta Sans"/>
                        </a:rPr>
                        <a:t>risk assessment</a:t>
                      </a:r>
                      <a:r>
                        <a:rPr lang="en-US" sz="1200" u="none" cap="none" strike="noStrike">
                          <a:latin typeface="Plus Jakarta Sans"/>
                          <a:ea typeface="Plus Jakarta Sans"/>
                          <a:cs typeface="Plus Jakarta Sans"/>
                          <a:sym typeface="Plus Jakarta Sans"/>
                        </a:rPr>
                        <a:t>.</a:t>
                      </a:r>
                      <a:endParaRPr sz="12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200" u="sng" cap="none" strike="noStrike">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https://schl41demo.staywellhealthlibrary.com/42,Type2DiabetesRisk</a:t>
                      </a:r>
                      <a:endParaRPr sz="1000" u="none" cap="none" strike="noStrike">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28" name="Google Shape;828;p85"/>
          <p:cNvSpPr txBox="1"/>
          <p:nvPr/>
        </p:nvSpPr>
        <p:spPr>
          <a:xfrm>
            <a:off x="1140725" y="611420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29" name="Google Shape;829;p85"/>
          <p:cNvSpPr txBox="1"/>
          <p:nvPr/>
        </p:nvSpPr>
        <p:spPr>
          <a:xfrm>
            <a:off x="10106625" y="3886350"/>
            <a:ext cx="19710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30" name="Google Shape;830;p85"/>
          <p:cNvGrpSpPr/>
          <p:nvPr/>
        </p:nvGrpSpPr>
        <p:grpSpPr>
          <a:xfrm>
            <a:off x="10751325" y="3204750"/>
            <a:ext cx="681600" cy="681600"/>
            <a:chOff x="10294125" y="2443000"/>
            <a:chExt cx="681600" cy="681600"/>
          </a:xfrm>
        </p:grpSpPr>
        <p:sp>
          <p:nvSpPr>
            <p:cNvPr id="831" name="Google Shape;831;p85"/>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2" name="Google Shape;832;p85"/>
            <p:cNvPicPr preferRelativeResize="0"/>
            <p:nvPr/>
          </p:nvPicPr>
          <p:blipFill>
            <a:blip r:embed="rId6">
              <a:alphaModFix/>
            </a:blip>
            <a:stretch>
              <a:fillRect/>
            </a:stretch>
          </p:blipFill>
          <p:spPr>
            <a:xfrm>
              <a:off x="10401437" y="2562524"/>
              <a:ext cx="466975" cy="442550"/>
            </a:xfrm>
            <a:prstGeom prst="rect">
              <a:avLst/>
            </a:prstGeom>
            <a:noFill/>
            <a:ln>
              <a:noFill/>
            </a:ln>
          </p:spPr>
        </p:pic>
      </p:grpSp>
      <p:pic>
        <p:nvPicPr>
          <p:cNvPr descr="First we'll take a blood pressure reading" id="833" name="Google Shape;833;p85"/>
          <p:cNvPicPr preferRelativeResize="0"/>
          <p:nvPr/>
        </p:nvPicPr>
        <p:blipFill rotWithShape="1">
          <a:blip r:embed="rId7">
            <a:alphaModFix/>
          </a:blip>
          <a:srcRect b="0" l="0" r="0" t="0"/>
          <a:stretch/>
        </p:blipFill>
        <p:spPr>
          <a:xfrm>
            <a:off x="8078763" y="3605543"/>
            <a:ext cx="1524001" cy="1014306"/>
          </a:xfrm>
          <a:prstGeom prst="rect">
            <a:avLst/>
          </a:prstGeom>
          <a:noFill/>
          <a:ln>
            <a:noFill/>
          </a:ln>
        </p:spPr>
      </p:pic>
      <p:pic>
        <p:nvPicPr>
          <p:cNvPr descr="Senior African-American man exercising outdoors" id="834" name="Google Shape;834;p85"/>
          <p:cNvPicPr preferRelativeResize="0"/>
          <p:nvPr/>
        </p:nvPicPr>
        <p:blipFill rotWithShape="1">
          <a:blip r:embed="rId8">
            <a:alphaModFix/>
          </a:blip>
          <a:srcRect b="0" l="22737" r="11774" t="11933"/>
          <a:stretch/>
        </p:blipFill>
        <p:spPr>
          <a:xfrm>
            <a:off x="8140588" y="4829125"/>
            <a:ext cx="1400351" cy="1108200"/>
          </a:xfrm>
          <a:prstGeom prst="rect">
            <a:avLst/>
          </a:prstGeom>
          <a:noFill/>
          <a:ln>
            <a:noFill/>
          </a:ln>
        </p:spPr>
      </p:pic>
      <p:pic>
        <p:nvPicPr>
          <p:cNvPr id="835" name="Google Shape;835;p85"/>
          <p:cNvPicPr preferRelativeResize="0"/>
          <p:nvPr/>
        </p:nvPicPr>
        <p:blipFill rotWithShape="1">
          <a:blip r:embed="rId9">
            <a:alphaModFix/>
          </a:blip>
          <a:srcRect b="4570" l="33300" r="15514" t="17432"/>
          <a:stretch/>
        </p:blipFill>
        <p:spPr>
          <a:xfrm>
            <a:off x="8255538" y="2207575"/>
            <a:ext cx="1170473" cy="1188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0" name="Shape 840"/>
        <p:cNvGrpSpPr/>
        <p:nvPr/>
      </p:nvGrpSpPr>
      <p:grpSpPr>
        <a:xfrm>
          <a:off x="0" y="0"/>
          <a:ext cx="0" cy="0"/>
          <a:chOff x="0" y="0"/>
          <a:chExt cx="0" cy="0"/>
        </a:xfrm>
      </p:grpSpPr>
      <p:sp>
        <p:nvSpPr>
          <p:cNvPr id="841" name="Google Shape;841;p86"/>
          <p:cNvSpPr txBox="1"/>
          <p:nvPr>
            <p:ph type="title"/>
          </p:nvPr>
        </p:nvSpPr>
        <p:spPr>
          <a:xfrm>
            <a:off x="741364" y="17040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Children are special! Keep them feeling and growing well</a:t>
            </a:r>
            <a:endParaRPr/>
          </a:p>
        </p:txBody>
      </p:sp>
      <p:graphicFrame>
        <p:nvGraphicFramePr>
          <p:cNvPr id="842" name="Google Shape;842;p86"/>
          <p:cNvGraphicFramePr/>
          <p:nvPr/>
        </p:nvGraphicFramePr>
        <p:xfrm>
          <a:off x="741363" y="1636163"/>
          <a:ext cx="3000000" cy="3000000"/>
        </p:xfrm>
        <a:graphic>
          <a:graphicData uri="http://schemas.openxmlformats.org/drawingml/2006/table">
            <a:tbl>
              <a:tblPr>
                <a:noFill/>
                <a:tableStyleId>{26E23769-15C6-4C9D-8229-85D5B3E81183}</a:tableStyleId>
              </a:tblPr>
              <a:tblGrid>
                <a:gridCol w="3836850"/>
                <a:gridCol w="3416550"/>
                <a:gridCol w="2035650"/>
              </a:tblGrid>
              <a:tr h="4474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089500">
                <a:tc>
                  <a:txBody>
                    <a:bodyPr/>
                    <a:lstStyle/>
                    <a:p>
                      <a:pPr indent="0" lvl="0" marL="0" marR="0" rtl="0" algn="l">
                        <a:lnSpc>
                          <a:spcPct val="100000"/>
                        </a:lnSpc>
                        <a:spcBef>
                          <a:spcPts val="0"/>
                        </a:spcBef>
                        <a:spcAft>
                          <a:spcPts val="0"/>
                        </a:spcAft>
                        <a:buClr>
                          <a:srgbClr val="000000"/>
                        </a:buClr>
                        <a:buSzPts val="1100"/>
                        <a:buFont typeface="Arial"/>
                        <a:buNone/>
                      </a:pPr>
                      <a:r>
                        <a:rPr lang="en-US" sz="1200" u="none" cap="none" strike="noStrike">
                          <a:solidFill>
                            <a:srgbClr val="000000"/>
                          </a:solidFill>
                          <a:latin typeface="Plus Jakarta Sans"/>
                          <a:ea typeface="Plus Jakarta Sans"/>
                          <a:cs typeface="Plus Jakarta Sans"/>
                          <a:sym typeface="Plus Jakarta Sans"/>
                        </a:rPr>
                        <a:t>Watching your child get a shot isn't easy. It's even harder if you have fears or concerns about the safety of or need for the vaccine. Here are the facts that all parents should know. </a:t>
                      </a:r>
                      <a:endParaRPr sz="1200" u="none" cap="none" strike="noStrike">
                        <a:solidFill>
                          <a:srgbClr val="000000"/>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200" u="sng" cap="none" strike="noStrike">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https://schl41demo.staywellhealthlibrary.com/90,P01614</a:t>
                      </a:r>
                      <a:endParaRPr sz="1000" u="none" cap="none" strike="noStrike">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089500">
                <a:tc>
                  <a:txBody>
                    <a:bodyPr/>
                    <a:lstStyle/>
                    <a:p>
                      <a:pPr indent="0" lvl="0" marL="0" marR="0" rtl="0" algn="l">
                        <a:lnSpc>
                          <a:spcPct val="100000"/>
                        </a:lnSpc>
                        <a:spcBef>
                          <a:spcPts val="0"/>
                        </a:spcBef>
                        <a:spcAft>
                          <a:spcPts val="0"/>
                        </a:spcAft>
                        <a:buClr>
                          <a:srgbClr val="000000"/>
                        </a:buClr>
                        <a:buSzPts val="1100"/>
                        <a:buFont typeface="Arial"/>
                        <a:buNone/>
                      </a:pPr>
                      <a:r>
                        <a:rPr lang="en-US" sz="1200" u="none" cap="none" strike="noStrike">
                          <a:solidFill>
                            <a:srgbClr val="000000"/>
                          </a:solidFill>
                          <a:latin typeface="Plus Jakarta Sans"/>
                          <a:ea typeface="Plus Jakarta Sans"/>
                          <a:cs typeface="Plus Jakarta Sans"/>
                          <a:sym typeface="Plus Jakarta Sans"/>
                        </a:rPr>
                        <a:t>Do you think doctor appointments are only for when your child is sick? Think again. </a:t>
                      </a:r>
                      <a:r>
                        <a:rPr lang="en-US" sz="1200" u="sng" cap="none" strike="noStrike">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Well-child visits</a:t>
                      </a:r>
                      <a:r>
                        <a:rPr lang="en-US" sz="1200" u="none" cap="none" strike="noStrike">
                          <a:solidFill>
                            <a:srgbClr val="000000"/>
                          </a:solidFill>
                          <a:latin typeface="Plus Jakarta Sans"/>
                          <a:ea typeface="Plus Jakarta Sans"/>
                          <a:cs typeface="Plus Jakarta Sans"/>
                          <a:sym typeface="Plus Jakarta Sans"/>
                        </a:rPr>
                        <a:t> help keep your child healthy.</a:t>
                      </a:r>
                      <a:endParaRPr sz="1200" u="none" cap="none" strike="noStrike">
                        <a:solidFill>
                          <a:srgbClr val="000000"/>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n-US" sz="1200" u="sng" cap="none" strike="noStrike">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https://schl41demo.staywellhealthlibrary.com/85,P01096</a:t>
                      </a:r>
                      <a:endParaRPr sz="1000" u="none" cap="none" strike="noStrike">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749800">
                <a:tc>
                  <a:txBody>
                    <a:bodyPr/>
                    <a:lstStyle/>
                    <a:p>
                      <a:pPr indent="0" lvl="0" marL="0" marR="0" rtl="0" algn="l">
                        <a:lnSpc>
                          <a:spcPct val="100000"/>
                        </a:lnSpc>
                        <a:spcBef>
                          <a:spcPts val="0"/>
                        </a:spcBef>
                        <a:spcAft>
                          <a:spcPts val="0"/>
                        </a:spcAft>
                        <a:buClr>
                          <a:srgbClr val="000000"/>
                        </a:buClr>
                        <a:buSzPts val="1100"/>
                        <a:buFont typeface="Arial"/>
                        <a:buNone/>
                      </a:pPr>
                      <a:r>
                        <a:rPr lang="en-US" sz="1200" u="none" cap="none" strike="noStrike">
                          <a:solidFill>
                            <a:srgbClr val="000000"/>
                          </a:solidFill>
                          <a:latin typeface="Plus Jakarta Sans"/>
                          <a:ea typeface="Plus Jakarta Sans"/>
                          <a:cs typeface="Plus Jakarta Sans"/>
                          <a:sym typeface="Plus Jakarta Sans"/>
                        </a:rPr>
                        <a:t>Give your child a shot at good health by getting them vaccinated. </a:t>
                      </a:r>
                      <a:r>
                        <a:rPr lang="en-US" sz="1200" u="sng" cap="none" strike="noStrike">
                          <a:solidFill>
                            <a:srgbClr val="0563C1"/>
                          </a:solidFill>
                          <a:latin typeface="Plus Jakarta Sans"/>
                          <a:ea typeface="Plus Jakarta Sans"/>
                          <a:cs typeface="Plus Jakarta Sans"/>
                          <a:sym typeface="Plus Jakarta Sans"/>
                          <a:hlinkClick r:id="rId6">
                            <a:extLst>
                              <a:ext uri="{A12FA001-AC4F-418D-AE19-62706E023703}">
                                <ahyp:hlinkClr val="tx"/>
                              </a:ext>
                            </a:extLst>
                          </a:hlinkClick>
                        </a:rPr>
                        <a:t>Vaccines protect children</a:t>
                      </a:r>
                      <a:r>
                        <a:rPr lang="en-US" sz="1200" u="none" cap="none" strike="noStrike">
                          <a:solidFill>
                            <a:srgbClr val="000000"/>
                          </a:solidFill>
                          <a:latin typeface="Plus Jakarta Sans"/>
                          <a:ea typeface="Plus Jakarta Sans"/>
                          <a:cs typeface="Plus Jakarta Sans"/>
                          <a:sym typeface="Plus Jakarta Sans"/>
                        </a:rPr>
                        <a:t> against many diseases. The sooner children have their vaccines, the sooner they’re protected from illness</a:t>
                      </a:r>
                      <a:r>
                        <a:rPr lang="en-US" sz="1200">
                          <a:latin typeface="Plus Jakarta Sans"/>
                          <a:ea typeface="Plus Jakarta Sans"/>
                          <a:cs typeface="Plus Jakarta Sans"/>
                          <a:sym typeface="Plus Jakarta Sans"/>
                        </a:rPr>
                        <a:t>.</a:t>
                      </a:r>
                      <a:endParaRPr sz="1200" u="none" cap="none" strike="noStrike">
                        <a:solidFill>
                          <a:srgbClr val="000000"/>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200" u="sng" cap="none" strike="noStrike">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https://schl41demo.staywellhealthlibrary.com/160,110</a:t>
                      </a:r>
                      <a:endParaRPr sz="1200" u="none" cap="none" strike="noStrike">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43" name="Google Shape;843;p86"/>
          <p:cNvSpPr txBox="1"/>
          <p:nvPr/>
        </p:nvSpPr>
        <p:spPr>
          <a:xfrm>
            <a:off x="1101625" y="627300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44" name="Google Shape;844;p86"/>
          <p:cNvSpPr txBox="1"/>
          <p:nvPr/>
        </p:nvSpPr>
        <p:spPr>
          <a:xfrm>
            <a:off x="10100250" y="3352950"/>
            <a:ext cx="1986300" cy="1908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New parents are an engaged audience. Encourage parents to get regular well-child check-ups and immunizations. </a:t>
            </a:r>
            <a:endParaRPr b="1">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grpSp>
        <p:nvGrpSpPr>
          <p:cNvPr id="845" name="Google Shape;845;p86"/>
          <p:cNvGrpSpPr/>
          <p:nvPr/>
        </p:nvGrpSpPr>
        <p:grpSpPr>
          <a:xfrm>
            <a:off x="10752600" y="2637025"/>
            <a:ext cx="681600" cy="681600"/>
            <a:chOff x="10294125" y="1691525"/>
            <a:chExt cx="681600" cy="681600"/>
          </a:xfrm>
        </p:grpSpPr>
        <p:sp>
          <p:nvSpPr>
            <p:cNvPr id="846" name="Google Shape;846;p86"/>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47" name="Google Shape;847;p86"/>
            <p:cNvPicPr preferRelativeResize="0"/>
            <p:nvPr/>
          </p:nvPicPr>
          <p:blipFill>
            <a:blip r:embed="rId8">
              <a:alphaModFix/>
            </a:blip>
            <a:stretch>
              <a:fillRect/>
            </a:stretch>
          </p:blipFill>
          <p:spPr>
            <a:xfrm>
              <a:off x="10419913" y="1813734"/>
              <a:ext cx="430025" cy="437175"/>
            </a:xfrm>
            <a:prstGeom prst="rect">
              <a:avLst/>
            </a:prstGeom>
            <a:noFill/>
            <a:ln>
              <a:noFill/>
            </a:ln>
          </p:spPr>
        </p:pic>
      </p:grpSp>
      <p:pic>
        <p:nvPicPr>
          <p:cNvPr descr="Young boy wearing a mask at a doctors appointment" id="848" name="Google Shape;848;p86"/>
          <p:cNvPicPr preferRelativeResize="0"/>
          <p:nvPr/>
        </p:nvPicPr>
        <p:blipFill rotWithShape="1">
          <a:blip r:embed="rId9">
            <a:alphaModFix/>
          </a:blip>
          <a:srcRect b="0" l="0" r="0" t="0"/>
          <a:stretch/>
        </p:blipFill>
        <p:spPr>
          <a:xfrm>
            <a:off x="8341450" y="3182101"/>
            <a:ext cx="1407775" cy="939975"/>
          </a:xfrm>
          <a:prstGeom prst="rect">
            <a:avLst/>
          </a:prstGeom>
          <a:noFill/>
          <a:ln>
            <a:noFill/>
          </a:ln>
        </p:spPr>
      </p:pic>
      <p:pic>
        <p:nvPicPr>
          <p:cNvPr descr="Vaccinated child Showing Shoulder After Shot" id="849" name="Google Shape;849;p86"/>
          <p:cNvPicPr preferRelativeResize="0"/>
          <p:nvPr/>
        </p:nvPicPr>
        <p:blipFill rotWithShape="1">
          <a:blip r:embed="rId10">
            <a:alphaModFix/>
          </a:blip>
          <a:srcRect b="0" l="13612" r="9221" t="0"/>
          <a:stretch/>
        </p:blipFill>
        <p:spPr>
          <a:xfrm>
            <a:off x="8283337" y="4420018"/>
            <a:ext cx="1524001" cy="1316682"/>
          </a:xfrm>
          <a:prstGeom prst="rect">
            <a:avLst/>
          </a:prstGeom>
          <a:noFill/>
          <a:ln>
            <a:noFill/>
          </a:ln>
        </p:spPr>
      </p:pic>
      <p:pic>
        <p:nvPicPr>
          <p:cNvPr id="850" name="Google Shape;850;p86"/>
          <p:cNvPicPr preferRelativeResize="0"/>
          <p:nvPr/>
        </p:nvPicPr>
        <p:blipFill rotWithShape="1">
          <a:blip r:embed="rId11">
            <a:alphaModFix/>
          </a:blip>
          <a:srcRect b="0" l="0" r="0" t="0"/>
          <a:stretch/>
        </p:blipFill>
        <p:spPr>
          <a:xfrm>
            <a:off x="8283337" y="2090143"/>
            <a:ext cx="1523999" cy="101575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5" name="Shape 855"/>
        <p:cNvGrpSpPr/>
        <p:nvPr/>
      </p:nvGrpSpPr>
      <p:grpSpPr>
        <a:xfrm>
          <a:off x="0" y="0"/>
          <a:ext cx="0" cy="0"/>
          <a:chOff x="0" y="0"/>
          <a:chExt cx="0" cy="0"/>
        </a:xfrm>
      </p:grpSpPr>
      <p:sp>
        <p:nvSpPr>
          <p:cNvPr id="856" name="Google Shape;856;p87"/>
          <p:cNvSpPr txBox="1"/>
          <p:nvPr>
            <p:ph type="title"/>
          </p:nvPr>
        </p:nvSpPr>
        <p:spPr>
          <a:xfrm>
            <a:off x="740675" y="599325"/>
            <a:ext cx="11238000" cy="741000"/>
          </a:xfrm>
          <a:prstGeom prst="rect">
            <a:avLst/>
          </a:prstGeom>
        </p:spPr>
        <p:txBody>
          <a:bodyPr anchorCtr="0" anchor="b" bIns="45700" lIns="0" spcFirstLastPara="1" rIns="91425" wrap="square" tIns="45700">
            <a:normAutofit fontScale="90000"/>
          </a:bodyPr>
          <a:lstStyle/>
          <a:p>
            <a:pPr indent="0" lvl="0" marL="0" rtl="0" algn="l">
              <a:spcBef>
                <a:spcPts val="0"/>
              </a:spcBef>
              <a:spcAft>
                <a:spcPts val="0"/>
              </a:spcAft>
              <a:buNone/>
            </a:pPr>
            <a:r>
              <a:rPr lang="en-US"/>
              <a:t>Theme 3: There’s plenty to talk about. Wellness exams are more than screening visits</a:t>
            </a:r>
            <a:endParaRPr/>
          </a:p>
        </p:txBody>
      </p:sp>
      <p:sp>
        <p:nvSpPr>
          <p:cNvPr id="857" name="Google Shape;857;p87"/>
          <p:cNvSpPr txBox="1"/>
          <p:nvPr/>
        </p:nvSpPr>
        <p:spPr>
          <a:xfrm>
            <a:off x="9871650" y="38863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Appeal to your audience’s unique motivators for healthy behavior.</a:t>
            </a:r>
            <a:endParaRPr b="1">
              <a:solidFill>
                <a:schemeClr val="accent3"/>
              </a:solidFill>
              <a:latin typeface="Plus Jakarta Sans"/>
              <a:ea typeface="Plus Jakarta Sans"/>
              <a:cs typeface="Plus Jakarta Sans"/>
              <a:sym typeface="Plus Jakarta Sans"/>
            </a:endParaRPr>
          </a:p>
        </p:txBody>
      </p:sp>
      <p:grpSp>
        <p:nvGrpSpPr>
          <p:cNvPr id="858" name="Google Shape;858;p87"/>
          <p:cNvGrpSpPr/>
          <p:nvPr/>
        </p:nvGrpSpPr>
        <p:grpSpPr>
          <a:xfrm>
            <a:off x="10524000" y="3170425"/>
            <a:ext cx="681600" cy="681600"/>
            <a:chOff x="10294125" y="1691525"/>
            <a:chExt cx="681600" cy="681600"/>
          </a:xfrm>
        </p:grpSpPr>
        <p:sp>
          <p:nvSpPr>
            <p:cNvPr id="859" name="Google Shape;859;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0" name="Google Shape;860;p87"/>
            <p:cNvPicPr preferRelativeResize="0"/>
            <p:nvPr/>
          </p:nvPicPr>
          <p:blipFill>
            <a:blip r:embed="rId3">
              <a:alphaModFix/>
            </a:blip>
            <a:stretch>
              <a:fillRect/>
            </a:stretch>
          </p:blipFill>
          <p:spPr>
            <a:xfrm>
              <a:off x="10419913" y="1813734"/>
              <a:ext cx="430025" cy="437175"/>
            </a:xfrm>
            <a:prstGeom prst="rect">
              <a:avLst/>
            </a:prstGeom>
            <a:noFill/>
            <a:ln>
              <a:noFill/>
            </a:ln>
          </p:spPr>
        </p:pic>
      </p:grpSp>
      <p:graphicFrame>
        <p:nvGraphicFramePr>
          <p:cNvPr id="861" name="Google Shape;861;p87"/>
          <p:cNvGraphicFramePr/>
          <p:nvPr/>
        </p:nvGraphicFramePr>
        <p:xfrm>
          <a:off x="610288" y="1938800"/>
          <a:ext cx="3000000" cy="3000000"/>
        </p:xfrm>
        <a:graphic>
          <a:graphicData uri="http://schemas.openxmlformats.org/drawingml/2006/table">
            <a:tbl>
              <a:tblPr>
                <a:noFill/>
                <a:tableStyleId>{26E23769-15C6-4C9D-8229-85D5B3E81183}</a:tableStyleId>
              </a:tblPr>
              <a:tblGrid>
                <a:gridCol w="3847725"/>
                <a:gridCol w="3430375"/>
                <a:gridCol w="2000750"/>
              </a:tblGrid>
              <a:tr h="4494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r>
                        <a:rPr b="1" lang="en-US" u="none" cap="none" strike="noStrike">
                          <a:solidFill>
                            <a:schemeClr val="lt2"/>
                          </a:solidFill>
                          <a:latin typeface="Plus Jakarta Sans"/>
                          <a:ea typeface="Plus Jakarta Sans"/>
                          <a:cs typeface="Plus Jakarta Sans"/>
                          <a:sym typeface="Plus Jakarta Sans"/>
                        </a:rPr>
                        <a:t>*</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085300">
                <a:tc>
                  <a:txBody>
                    <a:bodyPr/>
                    <a:lstStyle/>
                    <a:p>
                      <a:pPr indent="0" lvl="0" marL="0" marR="0" rtl="0" algn="l">
                        <a:lnSpc>
                          <a:spcPct val="100000"/>
                        </a:lnSpc>
                        <a:spcBef>
                          <a:spcPts val="0"/>
                        </a:spcBef>
                        <a:spcAft>
                          <a:spcPts val="0"/>
                        </a:spcAft>
                        <a:buClr>
                          <a:srgbClr val="000000"/>
                        </a:buClr>
                        <a:buSzPts val="1100"/>
                        <a:buFont typeface="Arial"/>
                        <a:buNone/>
                      </a:pPr>
                      <a:r>
                        <a:rPr lang="en-US" sz="1200" u="none" cap="none" strike="noStrike">
                          <a:solidFill>
                            <a:srgbClr val="000000"/>
                          </a:solidFill>
                          <a:latin typeface="Plus Jakarta Sans"/>
                          <a:ea typeface="Plus Jakarta Sans"/>
                          <a:cs typeface="Plus Jakarta Sans"/>
                          <a:sym typeface="Plus Jakarta Sans"/>
                        </a:rPr>
                        <a:t>Most teens have their ups and downs. But </a:t>
                      </a:r>
                      <a:r>
                        <a:rPr lang="en-US" sz="1200" u="sng" cap="none" strike="noStrike">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depression</a:t>
                      </a:r>
                      <a:r>
                        <a:rPr lang="en-US" sz="1200" u="none" cap="none" strike="noStrike">
                          <a:solidFill>
                            <a:srgbClr val="000000"/>
                          </a:solidFill>
                          <a:latin typeface="Plus Jakarta Sans"/>
                          <a:ea typeface="Plus Jakarta Sans"/>
                          <a:cs typeface="Plus Jakarta Sans"/>
                          <a:sym typeface="Plus Jakarta Sans"/>
                        </a:rPr>
                        <a:t> is something different. That’s why the U.S. Preventive Services Task Force recommends screening kids ages 12 to 18 for depression. </a:t>
                      </a:r>
                      <a:endParaRPr sz="1200" u="none" cap="none" strike="noStrike">
                        <a:solidFill>
                          <a:srgbClr val="000000"/>
                        </a:solidFill>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200" u="sng" cap="none" strike="noStrike">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https://schl41demo.staywellhealthlibrary.com/90,P01614</a:t>
                      </a:r>
                      <a:endParaRPr sz="1000" u="none" cap="none" strike="noStrike">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75675">
                <a:tc>
                  <a:txBody>
                    <a:bodyPr/>
                    <a:lstStyle/>
                    <a:p>
                      <a:pPr indent="0" lvl="0" marL="0" marR="0" rtl="0" algn="l">
                        <a:lnSpc>
                          <a:spcPct val="115000"/>
                        </a:lnSpc>
                        <a:spcBef>
                          <a:spcPts val="0"/>
                        </a:spcBef>
                        <a:spcAft>
                          <a:spcPts val="0"/>
                        </a:spcAft>
                        <a:buClr>
                          <a:srgbClr val="000000"/>
                        </a:buClr>
                        <a:buSzPts val="1200"/>
                        <a:buFont typeface="Arial"/>
                        <a:buNone/>
                      </a:pPr>
                      <a:r>
                        <a:rPr lang="en-US" sz="1200" u="none" cap="none" strike="noStrike">
                          <a:solidFill>
                            <a:srgbClr val="000000"/>
                          </a:solidFill>
                          <a:latin typeface="Plus Jakarta Sans"/>
                          <a:ea typeface="Plus Jakarta Sans"/>
                          <a:cs typeface="Plus Jakarta Sans"/>
                          <a:sym typeface="Plus Jakarta Sans"/>
                        </a:rPr>
                        <a:t>Wellness visits cover many topics. Make sure your health questions are addressed. Use these guidelines to identify health concerns and ask your care provider about next steps during your wellness exam. </a:t>
                      </a:r>
                      <a:endParaRPr sz="14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200"/>
                        <a:buFont typeface="Arial"/>
                        <a:buNone/>
                      </a:pPr>
                      <a:r>
                        <a:rPr lang="en-US" sz="1200" u="sng" cap="none" strike="noStrike">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https://schl41demo.staywellhealthlibrary.com/YourFamily/Women/85,P01506</a:t>
                      </a:r>
                      <a:endParaRPr sz="1400" u="none" cap="none" strike="noStrike">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085300">
                <a:tc>
                  <a:txBody>
                    <a:bodyPr/>
                    <a:lstStyle/>
                    <a:p>
                      <a:pPr indent="0" lvl="0" marL="0" marR="0" rtl="0" algn="l">
                        <a:lnSpc>
                          <a:spcPct val="115000"/>
                        </a:lnSpc>
                        <a:spcBef>
                          <a:spcPts val="0"/>
                        </a:spcBef>
                        <a:spcAft>
                          <a:spcPts val="0"/>
                        </a:spcAft>
                        <a:buClr>
                          <a:srgbClr val="000000"/>
                        </a:buClr>
                        <a:buSzPts val="1200"/>
                        <a:buFont typeface="Arial"/>
                        <a:buNone/>
                      </a:pPr>
                      <a:r>
                        <a:rPr lang="en-US" sz="1200" u="none" cap="none" strike="noStrike">
                          <a:solidFill>
                            <a:srgbClr val="000000"/>
                          </a:solidFill>
                          <a:latin typeface="Plus Jakarta Sans"/>
                          <a:ea typeface="Plus Jakarta Sans"/>
                          <a:cs typeface="Plus Jakarta Sans"/>
                          <a:sym typeface="Plus Jakarta Sans"/>
                        </a:rPr>
                        <a:t>Be in control of your health! Wellness visits help you steer your own health journey. Take the opportunity to review your health risks and stay in charge of your physical and emotional well-being.</a:t>
                      </a:r>
                      <a:endParaRPr sz="1200" u="none" cap="none" strike="noStrike">
                        <a:solidFill>
                          <a:srgbClr val="000000"/>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200"/>
                        <a:buFont typeface="Arial"/>
                        <a:buNone/>
                      </a:pPr>
                      <a:r>
                        <a:rPr lang="en-US" sz="1200" u="sng" cap="none" strike="noStrike">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https://schl41demo.staywellhealthlibrary.com/YourFamily/Men/GoodHealth/Preventive/1,19823</a:t>
                      </a:r>
                      <a:endParaRPr sz="1200" u="sng" cap="none" strike="noStrike">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62" name="Google Shape;862;p87"/>
          <p:cNvSpPr txBox="1"/>
          <p:nvPr/>
        </p:nvSpPr>
        <p:spPr>
          <a:xfrm>
            <a:off x="610300" y="6456700"/>
            <a:ext cx="115818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descr="Social distancing during COVID-19 pandemic" id="863" name="Google Shape;863;p87"/>
          <p:cNvPicPr preferRelativeResize="0"/>
          <p:nvPr/>
        </p:nvPicPr>
        <p:blipFill rotWithShape="1">
          <a:blip r:embed="rId8">
            <a:alphaModFix/>
          </a:blip>
          <a:srcRect b="0" l="0" r="0" t="0"/>
          <a:stretch/>
        </p:blipFill>
        <p:spPr>
          <a:xfrm>
            <a:off x="8065525" y="2425181"/>
            <a:ext cx="1524001" cy="1016007"/>
          </a:xfrm>
          <a:prstGeom prst="rect">
            <a:avLst/>
          </a:prstGeom>
          <a:noFill/>
          <a:ln>
            <a:noFill/>
          </a:ln>
        </p:spPr>
      </p:pic>
      <p:pic>
        <p:nvPicPr>
          <p:cNvPr id="864" name="Google Shape;864;p87"/>
          <p:cNvPicPr preferRelativeResize="0"/>
          <p:nvPr/>
        </p:nvPicPr>
        <p:blipFill rotWithShape="1">
          <a:blip r:embed="rId9">
            <a:alphaModFix/>
          </a:blip>
          <a:srcRect b="0" l="0" r="0" t="0"/>
          <a:stretch/>
        </p:blipFill>
        <p:spPr>
          <a:xfrm>
            <a:off x="8111800" y="3693775"/>
            <a:ext cx="1431450" cy="954300"/>
          </a:xfrm>
          <a:prstGeom prst="rect">
            <a:avLst/>
          </a:prstGeom>
          <a:noFill/>
          <a:ln>
            <a:noFill/>
          </a:ln>
        </p:spPr>
      </p:pic>
      <p:pic>
        <p:nvPicPr>
          <p:cNvPr id="865" name="Google Shape;865;p87"/>
          <p:cNvPicPr preferRelativeResize="0"/>
          <p:nvPr/>
        </p:nvPicPr>
        <p:blipFill rotWithShape="1">
          <a:blip r:embed="rId10">
            <a:alphaModFix/>
          </a:blip>
          <a:srcRect b="0" l="11280" r="4345" t="0"/>
          <a:stretch/>
        </p:blipFill>
        <p:spPr>
          <a:xfrm>
            <a:off x="8065525" y="4795225"/>
            <a:ext cx="1523999" cy="101600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0" name="Shape 870"/>
        <p:cNvGrpSpPr/>
        <p:nvPr/>
      </p:nvGrpSpPr>
      <p:grpSpPr>
        <a:xfrm>
          <a:off x="0" y="0"/>
          <a:ext cx="0" cy="0"/>
          <a:chOff x="0" y="0"/>
          <a:chExt cx="0" cy="0"/>
        </a:xfrm>
      </p:grpSpPr>
      <p:sp>
        <p:nvSpPr>
          <p:cNvPr id="871" name="Google Shape;871;p88"/>
          <p:cNvSpPr txBox="1"/>
          <p:nvPr>
            <p:ph type="title"/>
          </p:nvPr>
        </p:nvSpPr>
        <p:spPr>
          <a:xfrm>
            <a:off x="740675" y="599325"/>
            <a:ext cx="11238000" cy="7410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220"/>
              <a:t>Theme 4: </a:t>
            </a:r>
            <a:r>
              <a:rPr lang="en-US" sz="3220"/>
              <a:t>Health screenings save lives. Make sure you schedule yours</a:t>
            </a:r>
            <a:endParaRPr sz="3220"/>
          </a:p>
        </p:txBody>
      </p:sp>
      <p:graphicFrame>
        <p:nvGraphicFramePr>
          <p:cNvPr id="872" name="Google Shape;872;p88"/>
          <p:cNvGraphicFramePr/>
          <p:nvPr/>
        </p:nvGraphicFramePr>
        <p:xfrm>
          <a:off x="672363" y="1556075"/>
          <a:ext cx="3000000" cy="3000000"/>
        </p:xfrm>
        <a:graphic>
          <a:graphicData uri="http://schemas.openxmlformats.org/drawingml/2006/table">
            <a:tbl>
              <a:tblPr>
                <a:noFill/>
                <a:tableStyleId>{26E23769-15C6-4C9D-8229-85D5B3E81183}</a:tableStyleId>
              </a:tblPr>
              <a:tblGrid>
                <a:gridCol w="3847725"/>
                <a:gridCol w="3430375"/>
                <a:gridCol w="2000750"/>
              </a:tblGrid>
              <a:tr h="520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r>
                        <a:rPr b="1" lang="en-US" u="none" cap="none" strike="noStrike">
                          <a:solidFill>
                            <a:schemeClr val="lt2"/>
                          </a:solidFill>
                          <a:latin typeface="Plus Jakarta Sans"/>
                          <a:ea typeface="Plus Jakarta Sans"/>
                          <a:cs typeface="Plus Jakarta Sans"/>
                          <a:sym typeface="Plus Jakarta Sans"/>
                        </a:rPr>
                        <a:t>*</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257200">
                <a:tc>
                  <a:txBody>
                    <a:bodyPr/>
                    <a:lstStyle/>
                    <a:p>
                      <a:pPr indent="0" lvl="0" marL="0" marR="0" rtl="0" algn="l">
                        <a:lnSpc>
                          <a:spcPct val="100000"/>
                        </a:lnSpc>
                        <a:spcBef>
                          <a:spcPts val="0"/>
                        </a:spcBef>
                        <a:spcAft>
                          <a:spcPts val="0"/>
                        </a:spcAft>
                        <a:buClr>
                          <a:srgbClr val="000000"/>
                        </a:buClr>
                        <a:buSzPts val="1100"/>
                        <a:buFont typeface="Arial"/>
                        <a:buNone/>
                      </a:pPr>
                      <a:r>
                        <a:rPr lang="en-US" sz="1200">
                          <a:latin typeface="Plus Jakarta Sans"/>
                          <a:ea typeface="Plus Jakarta Sans"/>
                          <a:cs typeface="Plus Jakarta Sans"/>
                          <a:sym typeface="Plus Jakarta Sans"/>
                        </a:rPr>
                        <a:t>Having regular mammograms can lower your risk of dying from breast cancer. Plus, catching breast cancer early makes it easier to treat successfully. Schedule your mammogram today.</a:t>
                      </a:r>
                      <a:endParaRPr sz="1200" u="none" cap="none" strike="noStrike">
                        <a:solidFill>
                          <a:srgbClr val="000000"/>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https://schl41demo.staywellhealthlibrary.com/92,P07781</a:t>
                      </a:r>
                      <a:r>
                        <a:rPr lang="en-US" sz="1200">
                          <a:solidFill>
                            <a:schemeClr val="accent3"/>
                          </a:solidFill>
                          <a:latin typeface="Plus Jakarta Sans"/>
                          <a:ea typeface="Plus Jakarta Sans"/>
                          <a:cs typeface="Plus Jakarta Sans"/>
                          <a:sym typeface="Plus Jakarta Sans"/>
                        </a:rPr>
                        <a:t> </a:t>
                      </a:r>
                      <a:endParaRPr sz="1000" u="none" cap="none" strike="noStrike">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73" name="Google Shape;873;p88"/>
          <p:cNvSpPr txBox="1"/>
          <p:nvPr/>
        </p:nvSpPr>
        <p:spPr>
          <a:xfrm>
            <a:off x="610300" y="6456700"/>
            <a:ext cx="115818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74" name="Google Shape;874;p88"/>
          <p:cNvSpPr txBox="1"/>
          <p:nvPr>
            <p:ph type="title"/>
          </p:nvPr>
        </p:nvSpPr>
        <p:spPr>
          <a:xfrm>
            <a:off x="740675" y="3799725"/>
            <a:ext cx="9210600" cy="7410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220"/>
              <a:t>Theme 5: </a:t>
            </a:r>
            <a:r>
              <a:rPr lang="en-US" sz="3220"/>
              <a:t>It’s not fun…but it's worth the effort</a:t>
            </a:r>
            <a:endParaRPr sz="3220"/>
          </a:p>
        </p:txBody>
      </p:sp>
      <p:graphicFrame>
        <p:nvGraphicFramePr>
          <p:cNvPr id="875" name="Google Shape;875;p88"/>
          <p:cNvGraphicFramePr/>
          <p:nvPr/>
        </p:nvGraphicFramePr>
        <p:xfrm>
          <a:off x="672363" y="4756475"/>
          <a:ext cx="3000000" cy="3000000"/>
        </p:xfrm>
        <a:graphic>
          <a:graphicData uri="http://schemas.openxmlformats.org/drawingml/2006/table">
            <a:tbl>
              <a:tblPr>
                <a:noFill/>
                <a:tableStyleId>{26E23769-15C6-4C9D-8229-85D5B3E81183}</a:tableStyleId>
              </a:tblPr>
              <a:tblGrid>
                <a:gridCol w="3847725"/>
                <a:gridCol w="3430375"/>
                <a:gridCol w="2000750"/>
              </a:tblGrid>
              <a:tr h="4494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r>
                        <a:rPr b="1" lang="en-US" u="none" cap="none" strike="noStrike">
                          <a:solidFill>
                            <a:schemeClr val="lt2"/>
                          </a:solidFill>
                          <a:latin typeface="Plus Jakarta Sans"/>
                          <a:ea typeface="Plus Jakarta Sans"/>
                          <a:cs typeface="Plus Jakarta Sans"/>
                          <a:sym typeface="Plus Jakarta Sans"/>
                        </a:rPr>
                        <a:t>*</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085300">
                <a:tc>
                  <a:txBody>
                    <a:bodyPr/>
                    <a:lstStyle/>
                    <a:p>
                      <a:pPr indent="0" lvl="0" marL="0" marR="0" rtl="0" algn="l">
                        <a:lnSpc>
                          <a:spcPct val="100000"/>
                        </a:lnSpc>
                        <a:spcBef>
                          <a:spcPts val="0"/>
                        </a:spcBef>
                        <a:spcAft>
                          <a:spcPts val="0"/>
                        </a:spcAft>
                        <a:buClr>
                          <a:srgbClr val="000000"/>
                        </a:buClr>
                        <a:buSzPts val="1100"/>
                        <a:buFont typeface="Arial"/>
                        <a:buNone/>
                      </a:pPr>
                      <a:r>
                        <a:rPr lang="en-US" sz="1200" u="none" cap="none" strike="noStrike">
                          <a:solidFill>
                            <a:srgbClr val="000000"/>
                          </a:solidFill>
                          <a:latin typeface="Plus Jakarta Sans"/>
                          <a:ea typeface="Plus Jakarta Sans"/>
                          <a:cs typeface="Plus Jakarta Sans"/>
                          <a:sym typeface="Plus Jakarta Sans"/>
                        </a:rPr>
                        <a:t>Most teens have their ups and downs. But </a:t>
                      </a:r>
                      <a:r>
                        <a:rPr lang="en-US" sz="1200" u="sng" cap="none" strike="noStrike">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depression</a:t>
                      </a:r>
                      <a:r>
                        <a:rPr lang="en-US" sz="1200" u="none" cap="none" strike="noStrike">
                          <a:solidFill>
                            <a:srgbClr val="000000"/>
                          </a:solidFill>
                          <a:latin typeface="Plus Jakarta Sans"/>
                          <a:ea typeface="Plus Jakarta Sans"/>
                          <a:cs typeface="Plus Jakarta Sans"/>
                          <a:sym typeface="Plus Jakarta Sans"/>
                        </a:rPr>
                        <a:t> is something different. That’s why the U.S. Preventive Services Task Force recommends screening kids ages 12 to 18 for depression. </a:t>
                      </a:r>
                      <a:endParaRPr sz="1200" u="none" cap="none" strike="noStrike">
                        <a:solidFill>
                          <a:srgbClr val="000000"/>
                        </a:solidFill>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200" u="sng" cap="none" strike="noStrike">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https://schl41demo.staywellhealthlibrary.com/90,P01614</a:t>
                      </a:r>
                      <a:endParaRPr sz="1000" u="none" cap="none" strike="noStrike">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pic>
        <p:nvPicPr>
          <p:cNvPr descr="Healthcare: Reminder note to schedule mammogram" id="876" name="Google Shape;876;p88"/>
          <p:cNvPicPr preferRelativeResize="0"/>
          <p:nvPr/>
        </p:nvPicPr>
        <p:blipFill rotWithShape="1">
          <a:blip r:embed="rId6">
            <a:alphaModFix/>
          </a:blip>
          <a:srcRect b="0" l="0" r="0" t="0"/>
          <a:stretch/>
        </p:blipFill>
        <p:spPr>
          <a:xfrm>
            <a:off x="8219911" y="2215810"/>
            <a:ext cx="1524000" cy="1014590"/>
          </a:xfrm>
          <a:prstGeom prst="rect">
            <a:avLst/>
          </a:prstGeom>
          <a:noFill/>
          <a:ln>
            <a:noFill/>
          </a:ln>
        </p:spPr>
      </p:pic>
      <p:sp>
        <p:nvSpPr>
          <p:cNvPr id="877" name="Google Shape;877;p88"/>
          <p:cNvSpPr txBox="1"/>
          <p:nvPr/>
        </p:nvSpPr>
        <p:spPr>
          <a:xfrm>
            <a:off x="10106625" y="3352950"/>
            <a:ext cx="19710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78" name="Google Shape;878;p88"/>
          <p:cNvGrpSpPr/>
          <p:nvPr/>
        </p:nvGrpSpPr>
        <p:grpSpPr>
          <a:xfrm>
            <a:off x="10751325" y="2671350"/>
            <a:ext cx="681600" cy="681600"/>
            <a:chOff x="10294125" y="2443000"/>
            <a:chExt cx="681600" cy="681600"/>
          </a:xfrm>
        </p:grpSpPr>
        <p:sp>
          <p:nvSpPr>
            <p:cNvPr id="879" name="Google Shape;879;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0" name="Google Shape;880;p88"/>
            <p:cNvPicPr preferRelativeResize="0"/>
            <p:nvPr/>
          </p:nvPicPr>
          <p:blipFill>
            <a:blip r:embed="rId7">
              <a:alphaModFix/>
            </a:blip>
            <a:stretch>
              <a:fillRect/>
            </a:stretch>
          </p:blipFill>
          <p:spPr>
            <a:xfrm>
              <a:off x="10401437" y="2562524"/>
              <a:ext cx="466975" cy="442550"/>
            </a:xfrm>
            <a:prstGeom prst="rect">
              <a:avLst/>
            </a:prstGeom>
            <a:noFill/>
            <a:ln>
              <a:noFill/>
            </a:ln>
          </p:spPr>
        </p:pic>
      </p:grpSp>
      <p:pic>
        <p:nvPicPr>
          <p:cNvPr descr="Doctor talking to patient in hospital room" id="881" name="Google Shape;881;p88"/>
          <p:cNvPicPr preferRelativeResize="0"/>
          <p:nvPr/>
        </p:nvPicPr>
        <p:blipFill rotWithShape="1">
          <a:blip r:embed="rId8">
            <a:alphaModFix/>
          </a:blip>
          <a:srcRect b="0" l="0" r="0" t="0"/>
          <a:stretch/>
        </p:blipFill>
        <p:spPr>
          <a:xfrm>
            <a:off x="8306234" y="5276650"/>
            <a:ext cx="1351354" cy="10146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