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y="6858000" cx="12192000"/>
  <p:notesSz cx="6858000" cy="9144000"/>
  <p:embeddedFontLst>
    <p:embeddedFont>
      <p:font typeface="Plus Jakarta Sans ExtraBold"/>
      <p:bold r:id="rId27"/>
      <p:boldItalic r:id="rId28"/>
    </p:embeddedFont>
    <p:embeddedFont>
      <p:font typeface="Roboto"/>
      <p:regular r:id="rId29"/>
      <p:bold r:id="rId30"/>
      <p:italic r:id="rId31"/>
      <p:boldItalic r:id="rId32"/>
    </p:embeddedFont>
    <p:embeddedFont>
      <p:font typeface="Plus Jakarta Sans"/>
      <p:regular r:id="rId33"/>
      <p:bold r:id="rId34"/>
      <p:italic r:id="rId35"/>
      <p:boldItalic r:id="rId36"/>
    </p:embeddedFont>
    <p:embeddedFont>
      <p:font typeface="Montserrat Black"/>
      <p:bold r:id="rId37"/>
      <p:boldItalic r:id="rId38"/>
    </p:embeddedFont>
    <p:embeddedFont>
      <p:font typeface="Plus Jakarta Sans SemiBold"/>
      <p:regular r:id="rId39"/>
      <p:bold r:id="rId40"/>
      <p:italic r:id="rId41"/>
      <p:boldItalic r:id="rId42"/>
    </p:embeddedFont>
    <p:embeddedFont>
      <p:font typeface="Plus Jakarta Sans Medium"/>
      <p:regular r:id="rId43"/>
      <p:bold r:id="rId44"/>
      <p:italic r:id="rId45"/>
      <p:boldItalic r:id="rId46"/>
    </p:embeddedFont>
    <p:embeddedFont>
      <p:font typeface="Plus Jakarta Sans Light"/>
      <p:regular r:id="rId47"/>
      <p:bold r:id="rId48"/>
      <p:italic r:id="rId49"/>
      <p:boldItalic r:id="rId50"/>
    </p:embeddedFont>
    <p:embeddedFont>
      <p:font typeface="DM Serif Display"/>
      <p:regular r:id="rId51"/>
      <p:italic r:id="rId52"/>
    </p:embeddedFont>
    <p:embeddedFont>
      <p:font typeface="Century Gothic"/>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960C322-3707-4F23-8622-D4F991041DF9}">
  <a:tblStyle styleId="{B960C322-3707-4F23-8622-D4F991041DF9}"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F6571443-635A-47E5-8F4B-D68ADA1C1B85}"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bold.fntdata"/><Relationship Id="rId42" Type="http://schemas.openxmlformats.org/officeDocument/2006/relationships/font" Target="fonts/PlusJakartaSansSemiBold-boldItalic.fntdata"/><Relationship Id="rId41" Type="http://schemas.openxmlformats.org/officeDocument/2006/relationships/font" Target="fonts/PlusJakartaSansSemiBold-italic.fntdata"/><Relationship Id="rId44" Type="http://schemas.openxmlformats.org/officeDocument/2006/relationships/font" Target="fonts/PlusJakartaSansMedium-bold.fntdata"/><Relationship Id="rId43" Type="http://schemas.openxmlformats.org/officeDocument/2006/relationships/font" Target="fonts/PlusJakartaSansMedium-regular.fntdata"/><Relationship Id="rId46" Type="http://schemas.openxmlformats.org/officeDocument/2006/relationships/font" Target="fonts/PlusJakartaSansMedium-boldItalic.fntdata"/><Relationship Id="rId45" Type="http://schemas.openxmlformats.org/officeDocument/2006/relationships/font" Target="fonts/PlusJakartaSansMedium-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bold.fntdata"/><Relationship Id="rId47" Type="http://schemas.openxmlformats.org/officeDocument/2006/relationships/font" Target="fonts/PlusJakartaSansLight-regular.fntdata"/><Relationship Id="rId49" Type="http://schemas.openxmlformats.org/officeDocument/2006/relationships/font" Target="fonts/PlusJakartaSansLight-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Roboto-italic.fntdata"/><Relationship Id="rId30" Type="http://schemas.openxmlformats.org/officeDocument/2006/relationships/font" Target="fonts/Roboto-bold.fntdata"/><Relationship Id="rId33" Type="http://schemas.openxmlformats.org/officeDocument/2006/relationships/font" Target="fonts/PlusJakartaSans-regular.fntdata"/><Relationship Id="rId32" Type="http://schemas.openxmlformats.org/officeDocument/2006/relationships/font" Target="fonts/Roboto-boldItalic.fntdata"/><Relationship Id="rId35" Type="http://schemas.openxmlformats.org/officeDocument/2006/relationships/font" Target="fonts/PlusJakartaSans-italic.fntdata"/><Relationship Id="rId34" Type="http://schemas.openxmlformats.org/officeDocument/2006/relationships/font" Target="fonts/PlusJakartaSans-bold.fntdata"/><Relationship Id="rId37" Type="http://schemas.openxmlformats.org/officeDocument/2006/relationships/font" Target="fonts/MontserratBlack-bold.fntdata"/><Relationship Id="rId36" Type="http://schemas.openxmlformats.org/officeDocument/2006/relationships/font" Target="fonts/PlusJakartaSans-boldItalic.fntdata"/><Relationship Id="rId39" Type="http://schemas.openxmlformats.org/officeDocument/2006/relationships/font" Target="fonts/PlusJakartaSansSemiBold-regular.fntdata"/><Relationship Id="rId38" Type="http://schemas.openxmlformats.org/officeDocument/2006/relationships/font" Target="fonts/MontserratBlack-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PlusJakartaSansExtraBold-boldItalic.fntdata"/><Relationship Id="rId27" Type="http://schemas.openxmlformats.org/officeDocument/2006/relationships/font" Target="fonts/PlusJakartaSansExtraBold-bold.fntdata"/><Relationship Id="rId29" Type="http://schemas.openxmlformats.org/officeDocument/2006/relationships/font" Target="fonts/Roboto-regular.fntdata"/><Relationship Id="rId51" Type="http://schemas.openxmlformats.org/officeDocument/2006/relationships/font" Target="fonts/DMSerifDisplay-regular.fntdata"/><Relationship Id="rId50" Type="http://schemas.openxmlformats.org/officeDocument/2006/relationships/font" Target="fonts/PlusJakartaSansLight-boldItalic.fntdata"/><Relationship Id="rId53" Type="http://schemas.openxmlformats.org/officeDocument/2006/relationships/font" Target="fonts/CenturyGothic-regular.fntdata"/><Relationship Id="rId52" Type="http://schemas.openxmlformats.org/officeDocument/2006/relationships/font" Target="fonts/DMSerifDisplay-italic.fntdata"/><Relationship Id="rId11" Type="http://schemas.openxmlformats.org/officeDocument/2006/relationships/slide" Target="slides/slide4.xml"/><Relationship Id="rId55" Type="http://schemas.openxmlformats.org/officeDocument/2006/relationships/font" Target="fonts/CenturyGothic-italic.fntdata"/><Relationship Id="rId10" Type="http://schemas.openxmlformats.org/officeDocument/2006/relationships/slide" Target="slides/slide3.xml"/><Relationship Id="rId54" Type="http://schemas.openxmlformats.org/officeDocument/2006/relationships/font" Target="fonts/CenturyGothic-bold.fntdata"/><Relationship Id="rId13" Type="http://schemas.openxmlformats.org/officeDocument/2006/relationships/slide" Target="slides/slide6.xml"/><Relationship Id="rId12" Type="http://schemas.openxmlformats.org/officeDocument/2006/relationships/slide" Target="slides/slide5.xml"/><Relationship Id="rId56" Type="http://schemas.openxmlformats.org/officeDocument/2006/relationships/font" Target="fonts/CenturyGothic-bold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ites.google.com/webmd.net/ember/home" TargetMode="External"/><Relationship Id="rId3" Type="http://schemas.openxmlformats.org/officeDocument/2006/relationships/hyperlink" Target="https://drive.google.com/drive/folders/1f7McxhbWmtmBAodNm4I4iBPTbTPAsnWR"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2"/>
              </a:rPr>
              <a:t>https://sites.google.com/webmd.net/ember/home</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3"/>
              </a:rPr>
              <a:t>https://drive.google.com/drive/folders/1f7McxhbWmtmBAodNm4I4iBPTbTPAsnWR</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8" name="Google Shape;888;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9" name="Google Shape;889;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1" name="Google Shape;901;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2" name="Google Shape;902;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1" name="Shape 911"/>
        <p:cNvGrpSpPr/>
        <p:nvPr/>
      </p:nvGrpSpPr>
      <p:grpSpPr>
        <a:xfrm>
          <a:off x="0" y="0"/>
          <a:ext cx="0" cy="0"/>
          <a:chOff x="0" y="0"/>
          <a:chExt cx="0" cy="0"/>
        </a:xfrm>
      </p:grpSpPr>
      <p:sp>
        <p:nvSpPr>
          <p:cNvPr id="912" name="Google Shape;912;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3" name="Google Shape;913;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4" name="Google Shape;914;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4" name="Google Shape;924;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5" name="Google Shape;925;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3" name="Google Shape;933;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4" name="Google Shape;934;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6" name="Google Shape;946;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7" name="Google Shape;947;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8" name="Shape 958"/>
        <p:cNvGrpSpPr/>
        <p:nvPr/>
      </p:nvGrpSpPr>
      <p:grpSpPr>
        <a:xfrm>
          <a:off x="0" y="0"/>
          <a:ext cx="0" cy="0"/>
          <a:chOff x="0" y="0"/>
          <a:chExt cx="0" cy="0"/>
        </a:xfrm>
      </p:grpSpPr>
      <p:sp>
        <p:nvSpPr>
          <p:cNvPr id="959" name="Google Shape;959;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0" name="Google Shape;960;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1" name="Google Shape;961;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6" name="Shape 966"/>
        <p:cNvGrpSpPr/>
        <p:nvPr/>
      </p:nvGrpSpPr>
      <p:grpSpPr>
        <a:xfrm>
          <a:off x="0" y="0"/>
          <a:ext cx="0" cy="0"/>
          <a:chOff x="0" y="0"/>
          <a:chExt cx="0" cy="0"/>
        </a:xfrm>
      </p:grpSpPr>
      <p:sp>
        <p:nvSpPr>
          <p:cNvPr id="967" name="Google Shape;967;g2e64f119efb_0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8" name="Google Shape;968;g2e64f119efb_0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9" name="Google Shape;969;g2e64f119efb_0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4" name="Shape 974"/>
        <p:cNvGrpSpPr/>
        <p:nvPr/>
      </p:nvGrpSpPr>
      <p:grpSpPr>
        <a:xfrm>
          <a:off x="0" y="0"/>
          <a:ext cx="0" cy="0"/>
          <a:chOff x="0" y="0"/>
          <a:chExt cx="0" cy="0"/>
        </a:xfrm>
      </p:grpSpPr>
      <p:sp>
        <p:nvSpPr>
          <p:cNvPr id="975" name="Google Shape;975;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6" name="Google Shape;976;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7" name="Google Shape;977;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9" name="Google Shape;989;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0" name="Google Shape;990;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g2e2455d6f20_0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4" name="Google Shape;844;g2e2455d6f20_0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5" name="Google Shape;845;g2e2455d6f20_0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2f15b84019d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2f15b84019d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2f15b84019d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2f15b84019d_0_5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2f15b84019d_0_5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4" name="Google Shape;874;g2f15b84019d_0_5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5.png"/><Relationship Id="rId3"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5.png"/><Relationship Id="rId3"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2.png"/><Relationship Id="rId2" Type="http://schemas.openxmlformats.org/officeDocument/2006/relationships/image" Target="../media/image7.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2.png"/><Relationship Id="rId2" Type="http://schemas.openxmlformats.org/officeDocument/2006/relationships/image" Target="../media/image7.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5.png"/><Relationship Id="rId4" Type="http://schemas.openxmlformats.org/officeDocument/2006/relationships/image" Target="../media/image3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8.png"/><Relationship Id="rId4" Type="http://schemas.openxmlformats.org/officeDocument/2006/relationships/hyperlink" Target="https://schl41demo.staywellhealthlibrary.com/Search/34,16423"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167,psa" TargetMode="External"/><Relationship Id="rId4" Type="http://schemas.openxmlformats.org/officeDocument/2006/relationships/hyperlink" Target="https://schl41demo.staywellhealthlibrary.com/spanish/Search/167,psa_ES" TargetMode="External"/><Relationship Id="rId5" Type="http://schemas.openxmlformats.org/officeDocument/2006/relationships/hyperlink" Target="https://schl41demo.staywellhealthlibrary.com/Search/88,p12296" TargetMode="External"/><Relationship Id="rId6" Type="http://schemas.openxmlformats.org/officeDocument/2006/relationships/hyperlink" Target="https://schl41demo.staywellhealthlibrary.com/Search/1,2309" TargetMode="External"/><Relationship Id="rId7"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 Id="rId3" Type="http://schemas.openxmlformats.org/officeDocument/2006/relationships/image" Target="../media/image4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3.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4.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 Id="rId3" Type="http://schemas.openxmlformats.org/officeDocument/2006/relationships/hyperlink" Target="https://schl41demo.staywellhealthlibrary.com/Search/34,AProT1" TargetMode="External"/><Relationship Id="rId4" Type="http://schemas.openxmlformats.org/officeDocument/2006/relationships/hyperlink" Target="https://schl41demo.staywellhealthlibrary.com/Search/34,AProT5" TargetMode="External"/><Relationship Id="rId5" Type="http://schemas.openxmlformats.org/officeDocument/2006/relationships/hyperlink" Target="https://schl41demo.staywellhealthlibrary.com/Search/34,BProT25" TargetMode="External"/><Relationship Id="rId6" Type="http://schemas.openxmlformats.org/officeDocument/2006/relationships/hyperlink" Target="https://schl41demo.staywellhealthlibrary.com/Search/85,P01248"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hyperlink" Target="https://schl41demo.staywellhealthlibrary.com/Search/85,P01267" TargetMode="External"/><Relationship Id="rId4" Type="http://schemas.openxmlformats.org/officeDocument/2006/relationships/hyperlink" Target="https://schl41demo.staywellhealthlibrary.com/Search/85,P01250"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9.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8.png"/><Relationship Id="rId8" Type="http://schemas.openxmlformats.org/officeDocument/2006/relationships/image" Target="../media/image4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8.png"/><Relationship Id="rId8" Type="http://schemas.openxmlformats.org/officeDocument/2006/relationships/image" Target="../media/image4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0.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Search/34,16293-1" TargetMode="External"/><Relationship Id="rId4" Type="http://schemas.openxmlformats.org/officeDocument/2006/relationships/hyperlink" Target="https://schl41demo.staywellhealthlibrary.com/Search/85,P01257" TargetMode="External"/><Relationship Id="rId9" Type="http://schemas.openxmlformats.org/officeDocument/2006/relationships/image" Target="../media/image22.jpg"/><Relationship Id="rId5" Type="http://schemas.openxmlformats.org/officeDocument/2006/relationships/hyperlink" Target="https://schl41demo.staywellhealthlibrary.com/Search/40,UrinaryIncontinenceQuiz" TargetMode="External"/><Relationship Id="rId6" Type="http://schemas.openxmlformats.org/officeDocument/2006/relationships/hyperlink" Target="https://schl41demo.staywellhealthlibrary.com/Conditions/Cancer/40,ProstateHealthQuiz" TargetMode="External"/><Relationship Id="rId7" Type="http://schemas.openxmlformats.org/officeDocument/2006/relationships/image" Target="../media/image19.png"/><Relationship Id="rId8" Type="http://schemas.openxmlformats.org/officeDocument/2006/relationships/image" Target="../media/image23.jpg"/><Relationship Id="rId11" Type="http://schemas.openxmlformats.org/officeDocument/2006/relationships/image" Target="../media/image26.jpg"/><Relationship Id="rId10" Type="http://schemas.openxmlformats.org/officeDocument/2006/relationships/image" Target="../media/image2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Search/34,16285-1" TargetMode="External"/><Relationship Id="rId4" Type="http://schemas.openxmlformats.org/officeDocument/2006/relationships/hyperlink" Target="https://schl41demo.staywellhealthlibrary.com/Search/34,BProPS1" TargetMode="External"/><Relationship Id="rId5" Type="http://schemas.openxmlformats.org/officeDocument/2006/relationships/image" Target="../media/image36.jpg"/><Relationship Id="rId6" Type="http://schemas.openxmlformats.org/officeDocument/2006/relationships/image" Target="../media/image18.png"/><Relationship Id="rId7" Type="http://schemas.openxmlformats.org/officeDocument/2006/relationships/image" Target="../media/image2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Conditions/Cancer/Specific/Prostate/34,bprod2" TargetMode="External"/><Relationship Id="rId4" Type="http://schemas.openxmlformats.org/officeDocument/2006/relationships/hyperlink" Target="https://schl41demo.staywellhealthlibrary.com/Search/85,P01267" TargetMode="External"/><Relationship Id="rId9" Type="http://schemas.openxmlformats.org/officeDocument/2006/relationships/image" Target="../media/image32.jpg"/><Relationship Id="rId5" Type="http://schemas.openxmlformats.org/officeDocument/2006/relationships/hyperlink" Target="https://schl41demo.staywellhealthlibrary.com/spanish/Search/85,P04366" TargetMode="External"/><Relationship Id="rId6" Type="http://schemas.openxmlformats.org/officeDocument/2006/relationships/hyperlink" Target="https://schl41demo.staywellhealthlibrary.com/Search/85,P01250" TargetMode="External"/><Relationship Id="rId7" Type="http://schemas.openxmlformats.org/officeDocument/2006/relationships/hyperlink" Target="https://schl41demo.staywellhealthlibrary.com/spanish/Search/85,P04349" TargetMode="External"/><Relationship Id="rId8" Type="http://schemas.openxmlformats.org/officeDocument/2006/relationships/image" Target="../media/image24.jpg"/><Relationship Id="rId11" Type="http://schemas.openxmlformats.org/officeDocument/2006/relationships/image" Target="../media/image19.png"/><Relationship Id="rId10" Type="http://schemas.openxmlformats.org/officeDocument/2006/relationships/image" Target="../media/image2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18.png"/><Relationship Id="rId4" Type="http://schemas.openxmlformats.org/officeDocument/2006/relationships/hyperlink" Target="https://schl41demo.staywellhealthlibrary.com/MultimediaRoom/VideoLibrary/?e=0#player:138,v1159" TargetMode="External"/><Relationship Id="rId9" Type="http://schemas.openxmlformats.org/officeDocument/2006/relationships/image" Target="../media/image37.jpg"/><Relationship Id="rId5" Type="http://schemas.openxmlformats.org/officeDocument/2006/relationships/hyperlink" Target="https://schl41demo.staywellhealthlibrary.com/Spanish/VideoLibrary/?e=0#player:138,v1160" TargetMode="External"/><Relationship Id="rId6" Type="http://schemas.openxmlformats.org/officeDocument/2006/relationships/hyperlink" Target="https://schl41demo.staywellhealthlibrary.com/Search/92,P09111" TargetMode="External"/><Relationship Id="rId7" Type="http://schemas.openxmlformats.org/officeDocument/2006/relationships/hyperlink" Target="https://schl41demo.staywellhealthlibrary.com/Conditions/Cancer/Specific/Prostate/34,20900-1" TargetMode="External"/><Relationship Id="rId8" Type="http://schemas.openxmlformats.org/officeDocument/2006/relationships/image" Target="../media/image33.jpg"/><Relationship Id="rId10" Type="http://schemas.openxmlformats.org/officeDocument/2006/relationships/image" Target="../media/image3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87" r="16694"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53931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Prostate Cancer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pic>
        <p:nvPicPr>
          <p:cNvPr id="891" name="Google Shape;891;p90"/>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2" name="Google Shape;892;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3" name="Google Shape;893;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4" name="Google Shape;894;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5" name="Google Shape;895;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prostate cancer-related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6" name="Google Shape;896;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7" name="Google Shape;897;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8" name="Google Shape;898;p90"/>
          <p:cNvSpPr txBox="1"/>
          <p:nvPr/>
        </p:nvSpPr>
        <p:spPr>
          <a:xfrm>
            <a:off x="6470450" y="3639675"/>
            <a:ext cx="2691900" cy="2293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Prostate cancer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prostate cancer</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prostate cancer symptoms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prostate cancer treatment</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symptoms of prostate cancer</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prostate cancer survival rate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signs of prostate cancer</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prostate cancer treatments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prostate cancer screening</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what causes prostate cancer</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what is prostate cancer</a:t>
            </a:r>
            <a:endParaRPr sz="1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91"/>
          <p:cNvSpPr txBox="1"/>
          <p:nvPr>
            <p:ph type="title"/>
          </p:nvPr>
        </p:nvSpPr>
        <p:spPr>
          <a:xfrm>
            <a:off x="715325" y="6592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5" name="Google Shape;905;p91"/>
          <p:cNvSpPr txBox="1"/>
          <p:nvPr>
            <p:ph idx="1" type="body"/>
          </p:nvPr>
        </p:nvSpPr>
        <p:spPr>
          <a:xfrm>
            <a:off x="715325" y="1082175"/>
            <a:ext cx="106797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Is Prostate Cancer Screening Right for You?</a:t>
            </a:r>
            <a:endParaRPr sz="2400">
              <a:solidFill>
                <a:srgbClr val="000000"/>
              </a:solidFill>
              <a:latin typeface="Plus Jakarta Sans"/>
              <a:ea typeface="Plus Jakarta Sans"/>
              <a:cs typeface="Plus Jakarta Sans"/>
              <a:sym typeface="Plus Jakarta Sans"/>
            </a:endParaRPr>
          </a:p>
        </p:txBody>
      </p:sp>
      <p:sp>
        <p:nvSpPr>
          <p:cNvPr id="906" name="Google Shape;906;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7" name="Google Shape;907;p91"/>
          <p:cNvGrpSpPr/>
          <p:nvPr/>
        </p:nvGrpSpPr>
        <p:grpSpPr>
          <a:xfrm>
            <a:off x="10219200" y="2637025"/>
            <a:ext cx="681600" cy="681600"/>
            <a:chOff x="10294125" y="1691525"/>
            <a:chExt cx="681600" cy="681600"/>
          </a:xfrm>
        </p:grpSpPr>
        <p:sp>
          <p:nvSpPr>
            <p:cNvPr id="908" name="Google Shape;908;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9" name="Google Shape;909;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10" name="Google Shape;910;p91"/>
          <p:cNvSpPr txBox="1"/>
          <p:nvPr>
            <p:ph idx="2" type="body"/>
          </p:nvPr>
        </p:nvSpPr>
        <p:spPr>
          <a:xfrm>
            <a:off x="723900" y="1531725"/>
            <a:ext cx="8220000" cy="50631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In the U.S., prostate cancer is the most common cancer in men after skin cancer. Approximately one in eight men will face a prostate cancer diagnosis during their lifetime.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But when it comes to screening for the disease, expert recommendations have evolved. Currently, the U.S. Preventive Services Task Force (USPSTF) suggests that PSA-based screening should be a personal decision men ages 55 to 69 and their providers make together.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Explore</a:t>
            </a:r>
            <a:r>
              <a:rPr i="1" lang="en-US" sz="1200">
                <a:solidFill>
                  <a:srgbClr val="000000"/>
                </a:solidFill>
                <a:latin typeface="Plus Jakarta Sans"/>
                <a:ea typeface="Plus Jakarta Sans"/>
                <a:cs typeface="Plus Jakarta Sans"/>
                <a:sym typeface="Plus Jakarta Sans"/>
              </a:rPr>
              <a:t> the conversations you should have with your health care provider to decide if screening is suitable for you.</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PSA Doesn’t Tell the Whole Story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Prostate-specific antigen, or PSA, is a protein made by both healthy cells and cancer cells in the prostate gland. A simple blood test can measure your PSA levels. And while higher PSA levels can indicate the presence of prostate cancer, they’re not a sure thing.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Several other factors may raise your PSA level, such as: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An enlarged prostate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Older age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Certain medicines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Considerations and Cautions</a:t>
            </a:r>
            <a:endParaRPr b="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PSA-based screenings come with their challenges. For instance, a higher-than-normal level might lead you down a path of further testing and potentially unnecessary treatments. False positives happen. It’s also possible to have prostate cancer that wouldn’t cause symptoms during your lifetime. In these cases, treatment actually causes more harm than good.</a:t>
            </a:r>
            <a:r>
              <a:rPr lang="en-US" sz="1200">
                <a:solidFill>
                  <a:srgbClr val="000000"/>
                </a:solidFill>
                <a:latin typeface="Times New Roman"/>
                <a:ea typeface="Times New Roman"/>
                <a:cs typeface="Times New Roman"/>
                <a:sym typeface="Times New Roman"/>
              </a:rPr>
              <a:t>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sp>
        <p:nvSpPr>
          <p:cNvPr id="916" name="Google Shape;916;p92"/>
          <p:cNvSpPr txBox="1"/>
          <p:nvPr>
            <p:ph type="title"/>
          </p:nvPr>
        </p:nvSpPr>
        <p:spPr>
          <a:xfrm>
            <a:off x="723900" y="750800"/>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7" name="Google Shape;917;p92"/>
          <p:cNvSpPr txBox="1"/>
          <p:nvPr>
            <p:ph idx="2" type="body"/>
          </p:nvPr>
        </p:nvSpPr>
        <p:spPr>
          <a:xfrm>
            <a:off x="723900" y="1553250"/>
            <a:ext cx="7843800" cy="47895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Whether you’re getting ready to chat with your provider or just want to learn more, we’ve got you covered.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Click here</a:t>
            </a:r>
            <a:r>
              <a:rPr i="1" lang="en-US" sz="1200">
                <a:solidFill>
                  <a:srgbClr val="000000"/>
                </a:solidFill>
                <a:latin typeface="Plus Jakarta Sans"/>
                <a:ea typeface="Plus Jakarta Sans"/>
                <a:cs typeface="Plus Jakarta Sans"/>
                <a:sym typeface="Plus Jakarta Sans"/>
              </a:rPr>
              <a:t> to dive deeper into PSA tests and what the results mean. (Also available in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What Should You Do?</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you’re 55 to 69 years old, it’s crucial to talk with your health care provider about prostate cancer screening. The USPSTF bases this current recommendation on long-term research that shows there’s a small chance PSA-based screening can reduce your risk of dying of prostate cancer.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Discuss the pros and cons of screening with your provider so you can make the best decision for you. In some cases, the benefits of screening might outweigh the risks.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Don’t skip these conversations or put them off. Be proactive and prioritize your health, Talking openly about prostate cancer is especially important for African American men—</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here’s why</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Partner with a Provider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When it comes to your health, you want a trusted provider by your side. If you don’t have a primary care provider you can talk with, call your health plan to find providers in your network or ask friends and family for their recommendations.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We’ve outlined step by step exactly how to </a:t>
            </a:r>
            <a:r>
              <a:rPr i="1"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find your Dr. Right</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grpSp>
        <p:nvGrpSpPr>
          <p:cNvPr id="918" name="Google Shape;918;p92"/>
          <p:cNvGrpSpPr/>
          <p:nvPr/>
        </p:nvGrpSpPr>
        <p:grpSpPr>
          <a:xfrm>
            <a:off x="10219200" y="1722625"/>
            <a:ext cx="681600" cy="681600"/>
            <a:chOff x="10294125" y="2443000"/>
            <a:chExt cx="681600" cy="681600"/>
          </a:xfrm>
        </p:grpSpPr>
        <p:sp>
          <p:nvSpPr>
            <p:cNvPr id="919" name="Google Shape;919;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0" name="Google Shape;920;p92"/>
            <p:cNvPicPr preferRelativeResize="0"/>
            <p:nvPr/>
          </p:nvPicPr>
          <p:blipFill>
            <a:blip r:embed="rId7">
              <a:alphaModFix/>
            </a:blip>
            <a:stretch>
              <a:fillRect/>
            </a:stretch>
          </p:blipFill>
          <p:spPr>
            <a:xfrm>
              <a:off x="10401437" y="2562524"/>
              <a:ext cx="466975" cy="442550"/>
            </a:xfrm>
            <a:prstGeom prst="rect">
              <a:avLst/>
            </a:prstGeom>
            <a:noFill/>
            <a:ln>
              <a:noFill/>
            </a:ln>
          </p:spPr>
        </p:pic>
      </p:grpSp>
      <p:sp>
        <p:nvSpPr>
          <p:cNvPr id="921" name="Google Shape;921;p92"/>
          <p:cNvSpPr txBox="1"/>
          <p:nvPr/>
        </p:nvSpPr>
        <p:spPr>
          <a:xfrm>
            <a:off x="9566850" y="24385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sp>
        <p:nvSpPr>
          <p:cNvPr id="927" name="Google Shape;927;p93"/>
          <p:cNvSpPr txBox="1"/>
          <p:nvPr>
            <p:ph type="title"/>
          </p:nvPr>
        </p:nvSpPr>
        <p:spPr>
          <a:xfrm>
            <a:off x="609750" y="65925"/>
            <a:ext cx="73911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Prostate cancer social story</a:t>
            </a:r>
            <a:endParaRPr/>
          </a:p>
        </p:txBody>
      </p:sp>
      <p:sp>
        <p:nvSpPr>
          <p:cNvPr id="928" name="Google Shape;928;p93"/>
          <p:cNvSpPr txBox="1"/>
          <p:nvPr>
            <p:ph idx="1" type="body"/>
          </p:nvPr>
        </p:nvSpPr>
        <p:spPr>
          <a:xfrm>
            <a:off x="609600" y="1548375"/>
            <a:ext cx="68391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graphics will help your audience understand the importance of understanding, diagnosing, and treating prostate cancer</a:t>
            </a:r>
            <a:r>
              <a:rPr lang="en-US" sz="1400">
                <a:solidFill>
                  <a:srgbClr val="4C4C4C"/>
                </a:solidFill>
                <a:latin typeface="Plus Jakarta Sans"/>
                <a:ea typeface="Plus Jakarta Sans"/>
                <a:cs typeface="Plus Jakarta Sans"/>
                <a:sym typeface="Plus Jakarta Sans"/>
              </a:rPr>
              <a:t>. </a:t>
            </a:r>
            <a:endParaRPr/>
          </a:p>
        </p:txBody>
      </p:sp>
      <p:pic>
        <p:nvPicPr>
          <p:cNvPr id="929" name="Google Shape;929;p93"/>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30" name="Google Shape;930;p93"/>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an Instagram social story using the set of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5 need-to-know facts about prostate cancer</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t>Age matters</a:t>
            </a:r>
            <a:endParaRPr/>
          </a:p>
          <a:p>
            <a:pPr indent="-317500" lvl="0" marL="457200" rtl="0" algn="l">
              <a:spcBef>
                <a:spcPts val="0"/>
              </a:spcBef>
              <a:spcAft>
                <a:spcPts val="0"/>
              </a:spcAft>
              <a:buClr>
                <a:schemeClr val="accent1"/>
              </a:buClr>
              <a:buSzPts val="1400"/>
              <a:buAutoNum type="arabicPeriod"/>
            </a:pPr>
            <a:r>
              <a:rPr lang="en-US"/>
              <a:t>Race influences risk</a:t>
            </a:r>
            <a:endParaRPr/>
          </a:p>
          <a:p>
            <a:pPr indent="-317500" lvl="0" marL="457200" rtl="0" algn="l">
              <a:spcBef>
                <a:spcPts val="0"/>
              </a:spcBef>
              <a:spcAft>
                <a:spcPts val="0"/>
              </a:spcAft>
              <a:buClr>
                <a:schemeClr val="accent1"/>
              </a:buClr>
              <a:buSzPts val="1400"/>
              <a:buAutoNum type="arabicPeriod"/>
            </a:pPr>
            <a:r>
              <a:rPr lang="en-US"/>
              <a:t>PSA isn’t perfect</a:t>
            </a:r>
            <a:endParaRPr/>
          </a:p>
          <a:p>
            <a:pPr indent="-317500" lvl="0" marL="457200" rtl="0" algn="l">
              <a:spcBef>
                <a:spcPts val="0"/>
              </a:spcBef>
              <a:spcAft>
                <a:spcPts val="0"/>
              </a:spcAft>
              <a:buClr>
                <a:schemeClr val="accent1"/>
              </a:buClr>
              <a:buSzPts val="1400"/>
              <a:buAutoNum type="arabicPeriod"/>
            </a:pPr>
            <a:r>
              <a:rPr lang="en-US"/>
              <a:t>Not everyone should be screened</a:t>
            </a:r>
            <a:endParaRPr/>
          </a:p>
          <a:p>
            <a:pPr indent="-317500" lvl="0" marL="457200" rtl="0" algn="l">
              <a:spcBef>
                <a:spcPts val="0"/>
              </a:spcBef>
              <a:spcAft>
                <a:spcPts val="0"/>
              </a:spcAft>
              <a:buClr>
                <a:schemeClr val="accent1"/>
              </a:buClr>
              <a:buSzPts val="1400"/>
              <a:buAutoNum type="arabicPeriod"/>
            </a:pPr>
            <a:r>
              <a:rPr lang="en-US"/>
              <a:t>There’s good news</a:t>
            </a:r>
            <a:endParaRPr/>
          </a:p>
          <a:p>
            <a:pPr indent="-317500" lvl="0" marL="457200" rtl="0" algn="l">
              <a:spcBef>
                <a:spcPts val="0"/>
              </a:spcBef>
              <a:spcAft>
                <a:spcPts val="0"/>
              </a:spcAft>
              <a:buClr>
                <a:schemeClr val="accent1"/>
              </a:buClr>
              <a:buSzPts val="1400"/>
              <a:buAutoNum type="arabicPeriod"/>
            </a:pPr>
            <a:r>
              <a:rPr lang="en-US"/>
              <a:t>Stay informed, stay healthy</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pic>
        <p:nvPicPr>
          <p:cNvPr id="936" name="Google Shape;936;p94"/>
          <p:cNvPicPr preferRelativeResize="0"/>
          <p:nvPr>
            <p:ph idx="2" type="pic"/>
          </p:nvPr>
        </p:nvPicPr>
        <p:blipFill rotWithShape="1">
          <a:blip r:embed="rId3">
            <a:alphaModFix/>
          </a:blip>
          <a:srcRect b="0" l="20191" r="16392" t="0"/>
          <a:stretch/>
        </p:blipFill>
        <p:spPr>
          <a:xfrm flipH="1">
            <a:off x="6458875" y="416100"/>
            <a:ext cx="5733300" cy="6025800"/>
          </a:xfrm>
          <a:prstGeom prst="flowChartDelay">
            <a:avLst/>
          </a:prstGeom>
        </p:spPr>
      </p:pic>
      <p:sp>
        <p:nvSpPr>
          <p:cNvPr id="937" name="Google Shape;937;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8" name="Google Shape;938;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9" name="Google Shape;939;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40" name="Google Shape;940;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41" name="Google Shape;941;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395">
              <a:latin typeface="Plus Jakarta Sans"/>
              <a:ea typeface="Plus Jakarta Sans"/>
              <a:cs typeface="Plus Jakarta Sans"/>
              <a:sym typeface="Plus Jakarta Sans"/>
            </a:endParaRPr>
          </a:p>
        </p:txBody>
      </p:sp>
      <p:sp>
        <p:nvSpPr>
          <p:cNvPr id="942" name="Google Shape;942;p94"/>
          <p:cNvSpPr txBox="1"/>
          <p:nvPr>
            <p:ph idx="1" type="body"/>
          </p:nvPr>
        </p:nvSpPr>
        <p:spPr>
          <a:xfrm>
            <a:off x="723900" y="2784175"/>
            <a:ext cx="4773300" cy="12549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43" name="Google Shape;943;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sp>
        <p:nvSpPr>
          <p:cNvPr id="949" name="Google Shape;949;p95"/>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50" name="Google Shape;950;p95"/>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51" name="Google Shape;951;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952" name="Google Shape;952;p95"/>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53" name="Google Shape;953;p95"/>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4" name="Google Shape;954;p95"/>
          <p:cNvGrpSpPr/>
          <p:nvPr/>
        </p:nvGrpSpPr>
        <p:grpSpPr>
          <a:xfrm>
            <a:off x="2370600" y="5227825"/>
            <a:ext cx="681600" cy="681600"/>
            <a:chOff x="10294125" y="2443000"/>
            <a:chExt cx="681600" cy="681600"/>
          </a:xfrm>
        </p:grpSpPr>
        <p:sp>
          <p:nvSpPr>
            <p:cNvPr id="955" name="Google Shape;955;p9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56" name="Google Shape;956;p95"/>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57" name="Google Shape;957;p95"/>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96"/>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64" name="Google Shape;964;p96"/>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65" name="Google Shape;965;p96"/>
          <p:cNvGraphicFramePr/>
          <p:nvPr/>
        </p:nvGraphicFramePr>
        <p:xfrm>
          <a:off x="627814" y="1383025"/>
          <a:ext cx="3000000" cy="3000000"/>
        </p:xfrm>
        <a:graphic>
          <a:graphicData uri="http://schemas.openxmlformats.org/drawingml/2006/table">
            <a:tbl>
              <a:tblPr>
                <a:noFill/>
                <a:tableStyleId>{F6571443-635A-47E5-8F4B-D68ADA1C1B85}</a:tableStyleId>
              </a:tblPr>
              <a:tblGrid>
                <a:gridCol w="1793550"/>
                <a:gridCol w="3217575"/>
                <a:gridCol w="6088875"/>
              </a:tblGrid>
              <a:tr h="41032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rgbClr val="FFFFFF"/>
                          </a:solidFill>
                          <a:latin typeface="Plus Jakarta Sans"/>
                          <a:ea typeface="Plus Jakarta Sans"/>
                          <a:cs typeface="Plus Jakarta Sans"/>
                          <a:sym typeface="Plus Jakarta Sans"/>
                        </a:rPr>
                        <a:t>Topic</a:t>
                      </a:r>
                      <a:r>
                        <a:rPr b="1" lang="en-US" sz="1100" u="none" cap="none" strike="noStrike">
                          <a:solidFill>
                            <a:srgbClr val="FFFFFF"/>
                          </a:solidFill>
                          <a:latin typeface="Plus Jakarta Sans"/>
                          <a:ea typeface="Plus Jakarta Sans"/>
                          <a:cs typeface="Plus Jakarta Sans"/>
                          <a:sym typeface="Plus Jakarta Sans"/>
                        </a:rPr>
                        <a:t> </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Title</a:t>
                      </a:r>
                      <a:endParaRPr b="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Content URL</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r>
              <a:tr h="1220375">
                <a:tc rowSpan="4">
                  <a:txBody>
                    <a:bodyPr/>
                    <a:lstStyle/>
                    <a:p>
                      <a:pPr indent="0" lvl="0" marL="0" marR="0" rtl="0" algn="l">
                        <a:lnSpc>
                          <a:spcPct val="115000"/>
                        </a:lnSpc>
                        <a:spcBef>
                          <a:spcPts val="1500"/>
                        </a:spcBef>
                        <a:spcAft>
                          <a:spcPts val="800"/>
                        </a:spcAft>
                        <a:buNone/>
                      </a:pPr>
                      <a:r>
                        <a:rPr b="1" lang="en-US">
                          <a:solidFill>
                            <a:schemeClr val="lt2"/>
                          </a:solidFill>
                          <a:latin typeface="Plus Jakarta Sans"/>
                          <a:ea typeface="Plus Jakarta Sans"/>
                          <a:cs typeface="Plus Jakarta Sans"/>
                          <a:sym typeface="Plus Jakarta Sans"/>
                        </a:rPr>
                        <a:t>Treatments for prostate cancer</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rgbClr val="FFFFFF"/>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chemeClr val="accent3"/>
                    </a:solidFill>
                  </a:tcPr>
                </a:tc>
                <a:tc>
                  <a:txBody>
                    <a:bodyPr/>
                    <a:lstStyle/>
                    <a:p>
                      <a:pPr indent="0" lvl="0" marL="0" rtl="0" algn="l">
                        <a:lnSpc>
                          <a:spcPct val="115000"/>
                        </a:lnSpc>
                        <a:spcBef>
                          <a:spcPts val="1500"/>
                        </a:spcBef>
                        <a:spcAft>
                          <a:spcPts val="800"/>
                        </a:spcAft>
                        <a:buNone/>
                      </a:pPr>
                      <a:r>
                        <a:rPr lang="en-US" sz="1200">
                          <a:latin typeface="Plus Jakarta Sans"/>
                          <a:ea typeface="Plus Jakarta Sans"/>
                          <a:cs typeface="Plus Jakarta Sans"/>
                          <a:sym typeface="Plus Jakarta Sans"/>
                        </a:rPr>
                        <a:t>Prostate Cancer: Active Surveillance</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https://schl41demo.staywellhealthlibrary.com/Search/34,AProT1</a:t>
                      </a:r>
                      <a:r>
                        <a:rPr lang="en-US" sz="1200" u="sng">
                          <a:solidFill>
                            <a:srgbClr val="132D77"/>
                          </a:solidFill>
                          <a:latin typeface="Plus Jakarta Sans"/>
                          <a:ea typeface="Plus Jakarta Sans"/>
                          <a:cs typeface="Plus Jakarta Sans"/>
                          <a:sym typeface="Plus Jakarta Sans"/>
                        </a:rPr>
                        <a:t> </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948450">
                <a:tc vMerge="1"/>
                <a:tc>
                  <a:txBody>
                    <a:bodyPr/>
                    <a:lstStyle/>
                    <a:p>
                      <a:pPr indent="0" lvl="0" marL="0" rtl="0" algn="l">
                        <a:lnSpc>
                          <a:spcPct val="115000"/>
                        </a:lnSpc>
                        <a:spcBef>
                          <a:spcPts val="1500"/>
                        </a:spcBef>
                        <a:spcAft>
                          <a:spcPts val="800"/>
                        </a:spcAft>
                        <a:buNone/>
                      </a:pPr>
                      <a:r>
                        <a:rPr lang="en-US" sz="1200">
                          <a:latin typeface="Plus Jakarta Sans"/>
                          <a:ea typeface="Plus Jakarta Sans"/>
                          <a:cs typeface="Plus Jakarta Sans"/>
                          <a:sym typeface="Plus Jakarta Sans"/>
                        </a:rPr>
                        <a:t>Prostate Cancer: Hormone Therapy</a:t>
                      </a:r>
                      <a:r>
                        <a:rPr b="1" lang="en-US" sz="2300">
                          <a:solidFill>
                            <a:srgbClr val="3E4F5A"/>
                          </a:solidFill>
                          <a:highlight>
                            <a:srgbClr val="FFFFFF"/>
                          </a:highlight>
                          <a:latin typeface="Roboto"/>
                          <a:ea typeface="Roboto"/>
                          <a:cs typeface="Roboto"/>
                          <a:sym typeface="Roboto"/>
                        </a:rPr>
                        <a:t> </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https://schl41demo.staywellhealthlibrary.com/Search/34,AProT5</a:t>
                      </a:r>
                      <a:r>
                        <a:rPr lang="en-US" sz="1200" u="sng">
                          <a:solidFill>
                            <a:srgbClr val="132D77"/>
                          </a:solidFill>
                          <a:latin typeface="Plus Jakarta Sans"/>
                          <a:ea typeface="Plus Jakarta Sans"/>
                          <a:cs typeface="Plus Jakarta Sans"/>
                          <a:sym typeface="Plus Jakarta Sans"/>
                        </a:rPr>
                        <a:t> </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153775">
                <a:tc vMerge="1"/>
                <a:tc>
                  <a:txBody>
                    <a:bodyPr/>
                    <a:lstStyle/>
                    <a:p>
                      <a:pPr indent="0" lvl="0" marL="0" marR="0" rtl="0" algn="l">
                        <a:lnSpc>
                          <a:spcPct val="115000"/>
                        </a:lnSpc>
                        <a:spcBef>
                          <a:spcPts val="1500"/>
                        </a:spcBef>
                        <a:spcAft>
                          <a:spcPts val="800"/>
                        </a:spcAft>
                        <a:buNone/>
                      </a:pPr>
                      <a:r>
                        <a:rPr lang="en-US" sz="1200">
                          <a:latin typeface="Plus Jakarta Sans"/>
                          <a:ea typeface="Plus Jakarta Sans"/>
                          <a:cs typeface="Plus Jakarta Sans"/>
                          <a:sym typeface="Plus Jakarta Sans"/>
                        </a:rPr>
                        <a:t>Prostate Cancer: Chemotherapy</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https://schl41demo.staywellhealthlibrary.com/Search/34,BProT25</a:t>
                      </a:r>
                      <a:r>
                        <a:rPr lang="en-US" sz="1200" u="sng">
                          <a:solidFill>
                            <a:srgbClr val="132D77"/>
                          </a:solidFill>
                          <a:latin typeface="Plus Jakarta Sans"/>
                          <a:ea typeface="Plus Jakarta Sans"/>
                          <a:cs typeface="Plus Jakarta Sans"/>
                          <a:sym typeface="Plus Jakarta Sans"/>
                        </a:rPr>
                        <a:t> </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123175">
                <a:tc vMerge="1"/>
                <a:tc>
                  <a:txBody>
                    <a:bodyPr/>
                    <a:lstStyle/>
                    <a:p>
                      <a:pPr indent="0" lvl="0" marL="0" rtl="0" algn="l">
                        <a:lnSpc>
                          <a:spcPct val="115000"/>
                        </a:lnSpc>
                        <a:spcBef>
                          <a:spcPts val="1500"/>
                        </a:spcBef>
                        <a:spcAft>
                          <a:spcPts val="800"/>
                        </a:spcAft>
                        <a:buNone/>
                      </a:pPr>
                      <a:r>
                        <a:rPr lang="en-US" sz="1200">
                          <a:latin typeface="Plus Jakarta Sans"/>
                          <a:ea typeface="Plus Jakarta Sans"/>
                          <a:cs typeface="Plus Jakarta Sans"/>
                          <a:sym typeface="Plus Jakarta Sans"/>
                        </a:rPr>
                        <a:t>Prostate Cancer: Clinical Trials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https://schl41demo.staywellhealthlibrary.com/Search/85,P01248</a:t>
                      </a:r>
                      <a:r>
                        <a:rPr lang="en-US" sz="1200" u="sng">
                          <a:solidFill>
                            <a:srgbClr val="132D77"/>
                          </a:solidFill>
                          <a:latin typeface="Plus Jakarta Sans"/>
                          <a:ea typeface="Plus Jakarta Sans"/>
                          <a:cs typeface="Plus Jakarta Sans"/>
                          <a:sym typeface="Plus Jakarta Sans"/>
                        </a:rPr>
                        <a:t> </a:t>
                      </a:r>
                      <a:endParaRPr sz="1100">
                        <a:solidFill>
                          <a:schemeClr val="dk1"/>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0" name="Shape 970"/>
        <p:cNvGrpSpPr/>
        <p:nvPr/>
      </p:nvGrpSpPr>
      <p:grpSpPr>
        <a:xfrm>
          <a:off x="0" y="0"/>
          <a:ext cx="0" cy="0"/>
          <a:chOff x="0" y="0"/>
          <a:chExt cx="0" cy="0"/>
        </a:xfrm>
      </p:grpSpPr>
      <p:sp>
        <p:nvSpPr>
          <p:cNvPr id="971" name="Google Shape;971;p97"/>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 continued</a:t>
            </a:r>
            <a:endParaRPr/>
          </a:p>
        </p:txBody>
      </p:sp>
      <p:sp>
        <p:nvSpPr>
          <p:cNvPr id="972" name="Google Shape;972;p97"/>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73" name="Google Shape;973;p97"/>
          <p:cNvGraphicFramePr/>
          <p:nvPr/>
        </p:nvGraphicFramePr>
        <p:xfrm>
          <a:off x="627814" y="1383025"/>
          <a:ext cx="3000000" cy="3000000"/>
        </p:xfrm>
        <a:graphic>
          <a:graphicData uri="http://schemas.openxmlformats.org/drawingml/2006/table">
            <a:tbl>
              <a:tblPr>
                <a:noFill/>
                <a:tableStyleId>{F6571443-635A-47E5-8F4B-D68ADA1C1B85}</a:tableStyleId>
              </a:tblPr>
              <a:tblGrid>
                <a:gridCol w="1793550"/>
                <a:gridCol w="2299275"/>
                <a:gridCol w="7007175"/>
              </a:tblGrid>
              <a:tr h="76587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rgbClr val="FFFFFF"/>
                          </a:solidFill>
                          <a:latin typeface="Plus Jakarta Sans"/>
                          <a:ea typeface="Plus Jakarta Sans"/>
                          <a:cs typeface="Plus Jakarta Sans"/>
                          <a:sym typeface="Plus Jakarta Sans"/>
                        </a:rPr>
                        <a:t>Topic</a:t>
                      </a:r>
                      <a:r>
                        <a:rPr b="1" lang="en-US" sz="1100" u="none" cap="none" strike="noStrike">
                          <a:solidFill>
                            <a:srgbClr val="FFFFFF"/>
                          </a:solidFill>
                          <a:latin typeface="Plus Jakarta Sans"/>
                          <a:ea typeface="Plus Jakarta Sans"/>
                          <a:cs typeface="Plus Jakarta Sans"/>
                          <a:sym typeface="Plus Jakarta Sans"/>
                        </a:rPr>
                        <a:t> </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Title</a:t>
                      </a:r>
                      <a:endParaRPr b="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Content URL</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r>
              <a:tr h="2277850">
                <a:tc rowSpan="2">
                  <a:txBody>
                    <a:bodyPr/>
                    <a:lstStyle/>
                    <a:p>
                      <a:pPr indent="0" lvl="0" marL="0" rtl="0" algn="l">
                        <a:spcBef>
                          <a:spcPts val="0"/>
                        </a:spcBef>
                        <a:spcAft>
                          <a:spcPts val="0"/>
                        </a:spcAft>
                        <a:buNone/>
                      </a:pPr>
                      <a:r>
                        <a:rPr b="1" lang="en-US">
                          <a:solidFill>
                            <a:srgbClr val="FFFFFF"/>
                          </a:solidFill>
                          <a:latin typeface="Plus Jakarta Sans"/>
                          <a:ea typeface="Plus Jakarta Sans"/>
                          <a:cs typeface="Plus Jakarta Sans"/>
                          <a:sym typeface="Plus Jakarta Sans"/>
                        </a:rPr>
                        <a:t>Coping with prostate cancer</a:t>
                      </a:r>
                      <a:endParaRPr b="1">
                        <a:solidFill>
                          <a:srgbClr val="FFFFFF"/>
                        </a:solidFill>
                        <a:latin typeface="Plus Jakarta Sans"/>
                        <a:ea typeface="Plus Jakarta Sans"/>
                        <a:cs typeface="Plus Jakarta Sans"/>
                        <a:sym typeface="Plus Jakarta Sans"/>
                      </a:endParaRPr>
                    </a:p>
                  </a:txBody>
                  <a:tcPr marT="18275" marB="18275" marR="18275" marL="128000" anchor="ctr">
                    <a:lnL cap="flat" cmpd="sng" w="12700">
                      <a:solidFill>
                        <a:srgbClr val="FFFFFF"/>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rgbClr val="132D77"/>
                    </a:solidFill>
                  </a:tcPr>
                </a:tc>
                <a:tc>
                  <a:txBody>
                    <a:bodyPr/>
                    <a:lstStyle/>
                    <a:p>
                      <a:pPr indent="0" lvl="0" marL="0" rtl="0" algn="l">
                        <a:lnSpc>
                          <a:spcPct val="115000"/>
                        </a:lnSpc>
                        <a:spcBef>
                          <a:spcPts val="1500"/>
                        </a:spcBef>
                        <a:spcAft>
                          <a:spcPts val="800"/>
                        </a:spcAft>
                        <a:buNone/>
                      </a:pPr>
                      <a:r>
                        <a:rPr lang="en-US" sz="1200">
                          <a:latin typeface="Plus Jakarta Sans"/>
                          <a:ea typeface="Plus Jakarta Sans"/>
                          <a:cs typeface="Plus Jakarta Sans"/>
                          <a:sym typeface="Plus Jakarta Sans"/>
                        </a:rPr>
                        <a:t>Prostate Cancer: Coping with Your Diagnosis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https://schl41demo.staywellhealthlibrary.com/Search/85,P01267</a:t>
                      </a:r>
                      <a:r>
                        <a:rPr lang="en-US" sz="1200" u="sng">
                          <a:solidFill>
                            <a:srgbClr val="132D77"/>
                          </a:solidFill>
                          <a:latin typeface="Plus Jakarta Sans"/>
                          <a:ea typeface="Plus Jakarta Sans"/>
                          <a:cs typeface="Plus Jakarta Sans"/>
                          <a:sym typeface="Plus Jakarta Sans"/>
                        </a:rPr>
                        <a:t> </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770325">
                <a:tc vMerge="1"/>
                <a:tc>
                  <a:txBody>
                    <a:bodyPr/>
                    <a:lstStyle/>
                    <a:p>
                      <a:pPr indent="0" lvl="0" marL="0" rtl="0" algn="l">
                        <a:spcBef>
                          <a:spcPts val="0"/>
                        </a:spcBef>
                        <a:spcAft>
                          <a:spcPts val="0"/>
                        </a:spcAft>
                        <a:buNone/>
                      </a:pPr>
                      <a:r>
                        <a:t/>
                      </a:r>
                      <a:endParaRPr sz="1200">
                        <a:latin typeface="Plus Jakarta Sans"/>
                        <a:ea typeface="Plus Jakarta Sans"/>
                        <a:cs typeface="Plus Jakarta Sans"/>
                        <a:sym typeface="Plus Jakarta Sans"/>
                      </a:endParaRPr>
                    </a:p>
                    <a:p>
                      <a:pPr indent="0" lvl="0" marL="0" rtl="0" algn="l">
                        <a:lnSpc>
                          <a:spcPct val="115000"/>
                        </a:lnSpc>
                        <a:spcBef>
                          <a:spcPts val="1500"/>
                        </a:spcBef>
                        <a:spcAft>
                          <a:spcPts val="800"/>
                        </a:spcAft>
                        <a:buNone/>
                      </a:pPr>
                      <a:r>
                        <a:rPr lang="en-US" sz="1200">
                          <a:latin typeface="Plus Jakarta Sans"/>
                          <a:ea typeface="Plus Jakarta Sans"/>
                          <a:cs typeface="Plus Jakarta Sans"/>
                          <a:sym typeface="Plus Jakarta Sans"/>
                        </a:rPr>
                        <a:t>Prostate Cancer: Tips for Caregivers</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https://schl41demo.staywellhealthlibrary.com/Search/85,P01250</a:t>
                      </a:r>
                      <a:r>
                        <a:rPr lang="en-US" sz="1200" u="sng">
                          <a:solidFill>
                            <a:srgbClr val="132D77"/>
                          </a:solidFill>
                          <a:latin typeface="Plus Jakarta Sans"/>
                          <a:ea typeface="Plus Jakarta Sans"/>
                          <a:cs typeface="Plus Jakarta Sans"/>
                          <a:sym typeface="Plus Jakarta Sans"/>
                        </a:rPr>
                        <a:t> </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8" name="Shape 978"/>
        <p:cNvGrpSpPr/>
        <p:nvPr/>
      </p:nvGrpSpPr>
      <p:grpSpPr>
        <a:xfrm>
          <a:off x="0" y="0"/>
          <a:ext cx="0" cy="0"/>
          <a:chOff x="0" y="0"/>
          <a:chExt cx="0" cy="0"/>
        </a:xfrm>
      </p:grpSpPr>
      <p:sp>
        <p:nvSpPr>
          <p:cNvPr id="979" name="Google Shape;979;p9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80" name="Google Shape;980;p98"/>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81" name="Google Shape;981;p98"/>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Prostate Cancer</a:t>
            </a:r>
            <a:endParaRPr/>
          </a:p>
        </p:txBody>
      </p:sp>
      <p:sp>
        <p:nvSpPr>
          <p:cNvPr id="982" name="Google Shape;982;p98"/>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Sept</a:t>
            </a:r>
            <a:endParaRPr/>
          </a:p>
        </p:txBody>
      </p:sp>
      <p:sp>
        <p:nvSpPr>
          <p:cNvPr id="983" name="Google Shape;983;p98"/>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Oct</a:t>
            </a:r>
            <a:endParaRPr/>
          </a:p>
        </p:txBody>
      </p:sp>
      <p:sp>
        <p:nvSpPr>
          <p:cNvPr id="984" name="Google Shape;984;p98"/>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Nov</a:t>
            </a:r>
            <a:endParaRPr/>
          </a:p>
        </p:txBody>
      </p:sp>
      <p:sp>
        <p:nvSpPr>
          <p:cNvPr id="985" name="Google Shape;985;p98"/>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Breast Cancer</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86" name="Google Shape;986;p98"/>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Caregiving</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1" name="Shape 991"/>
        <p:cNvGrpSpPr/>
        <p:nvPr/>
      </p:nvGrpSpPr>
      <p:grpSpPr>
        <a:xfrm>
          <a:off x="0" y="0"/>
          <a:ext cx="0" cy="0"/>
          <a:chOff x="0" y="0"/>
          <a:chExt cx="0" cy="0"/>
        </a:xfrm>
      </p:grpSpPr>
      <p:sp>
        <p:nvSpPr>
          <p:cNvPr id="992" name="Google Shape;992;p99"/>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93" name="Google Shape;993;p99"/>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94" name="Google Shape;994;p99"/>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95" name="Google Shape;995;p99"/>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96" name="Google Shape;996;p99"/>
          <p:cNvGrpSpPr/>
          <p:nvPr/>
        </p:nvGrpSpPr>
        <p:grpSpPr>
          <a:xfrm>
            <a:off x="9827386" y="1177750"/>
            <a:ext cx="612622" cy="612000"/>
            <a:chOff x="10134200" y="974025"/>
            <a:chExt cx="681600" cy="612000"/>
          </a:xfrm>
        </p:grpSpPr>
        <p:sp>
          <p:nvSpPr>
            <p:cNvPr id="997" name="Google Shape;997;p99"/>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8" name="Google Shape;998;p99"/>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99" name="Google Shape;999;p99"/>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1000" name="Google Shape;1000;p99"/>
          <p:cNvGraphicFramePr/>
          <p:nvPr/>
        </p:nvGraphicFramePr>
        <p:xfrm>
          <a:off x="7756950" y="3429000"/>
          <a:ext cx="3000000" cy="3000000"/>
        </p:xfrm>
        <a:graphic>
          <a:graphicData uri="http://schemas.openxmlformats.org/drawingml/2006/table">
            <a:tbl>
              <a:tblPr>
                <a:noFill/>
                <a:tableStyleId>{B960C322-3707-4F23-8622-D4F991041DF9}</a:tableStyleId>
              </a:tblPr>
              <a:tblGrid>
                <a:gridCol w="2355175"/>
                <a:gridCol w="19921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Family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Immunizations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Liver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Prostate Cancer</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Women’s Health</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1001" name="Google Shape;1001;p99"/>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1002" name="Google Shape;1002;p99"/>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videos and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prostate cancer.</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prostate cancer-related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Prostate Cancer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864400" y="3218650"/>
          <a:ext cx="3000000" cy="3000000"/>
        </p:xfrm>
        <a:graphic>
          <a:graphicData uri="http://schemas.openxmlformats.org/drawingml/2006/table">
            <a:tbl>
              <a:tblPr>
                <a:noFill/>
                <a:tableStyleId>{B960C322-3707-4F23-8622-D4F991041DF9}</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Family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Immunizations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Liver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Prostate Cancer</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Women’s Health</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graphicFrame>
        <p:nvGraphicFramePr>
          <p:cNvPr id="831" name="Google Shape;831;p86"/>
          <p:cNvGraphicFramePr/>
          <p:nvPr/>
        </p:nvGraphicFramePr>
        <p:xfrm>
          <a:off x="414288" y="647538"/>
          <a:ext cx="3000000" cy="3000000"/>
        </p:xfrm>
        <a:graphic>
          <a:graphicData uri="http://schemas.openxmlformats.org/drawingml/2006/table">
            <a:tbl>
              <a:tblPr>
                <a:noFill/>
                <a:tableStyleId>{F6571443-635A-47E5-8F4B-D68ADA1C1B85}</a:tableStyleId>
              </a:tblPr>
              <a:tblGrid>
                <a:gridCol w="3964725"/>
                <a:gridCol w="3530425"/>
                <a:gridCol w="2103500"/>
              </a:tblGrid>
              <a:tr h="5386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4200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Let’s start at the very beginning (a very good place to start). Our introduction to prostate cancer teaches you what it is, how it spreads, and when growths aren’t anything to worry about.</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https://schl41demo.staywellhealthlibrary.com/Search/34,16293-1</a:t>
                      </a:r>
                      <a:r>
                        <a:rPr lang="en-US" sz="1100" u="sng">
                          <a:solidFill>
                            <a:schemeClr val="accent3"/>
                          </a:solidFill>
                          <a:latin typeface="Plus Jakarta Sans"/>
                          <a:ea typeface="Plus Jakarta Sans"/>
                          <a:cs typeface="Plus Jakarta Sans"/>
                          <a:sym typeface="Plus Jakarta Sans"/>
                        </a:rPr>
                        <a:t> </a:t>
                      </a:r>
                      <a:endParaRPr sz="1100">
                        <a:solidFill>
                          <a:schemeClr val="dk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334100">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You’ve heard of the prostate, but do you understand the prostate? Click here for a brief anatomy lesson.</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https://schl41demo.staywellhealthlibrary.com/Search/85,P01257</a:t>
                      </a:r>
                      <a:r>
                        <a:rPr lang="en-US" sz="1100" u="sng">
                          <a:solidFill>
                            <a:schemeClr val="accent3"/>
                          </a:solidFill>
                          <a:latin typeface="Plus Jakarta Sans"/>
                          <a:ea typeface="Plus Jakarta Sans"/>
                          <a:cs typeface="Plus Jakarta Sans"/>
                          <a:sym typeface="Plus Jakarta Sans"/>
                        </a:rPr>
                        <a:t>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3068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Don’t let urinary troubles go unchecked. They could hint at prostate cancer. Our quiz can help you figure out if it’s time to see a health care provider.</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https://schl41demo.staywellhealthlibrary.com/Search/40,UrinaryIncontinenceQuiz</a:t>
                      </a:r>
                      <a:r>
                        <a:rPr lang="en-US" sz="1100" u="sng">
                          <a:solidFill>
                            <a:schemeClr val="accent3"/>
                          </a:solidFill>
                          <a:latin typeface="Plus Jakarta Sans"/>
                          <a:ea typeface="Plus Jakarta Sans"/>
                          <a:cs typeface="Plus Jakarta Sans"/>
                          <a:sym typeface="Plus Jakarta Sans"/>
                        </a:rPr>
                        <a:t>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r h="12845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Ever wondered how well you’d do on prostate cancer trivia? … Maybe not. But with our 8-question prostate health quiz, it’s your time to shine (or at least learn something new).</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https://schl41demo.staywellhealthlibrary.com/Conditions/Cancer/40,ProstateHealthQuiz</a:t>
                      </a:r>
                      <a:endParaRPr sz="1100">
                        <a:solidFill>
                          <a:schemeClr val="dk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bl>
          </a:graphicData>
        </a:graphic>
      </p:graphicFrame>
      <p:sp>
        <p:nvSpPr>
          <p:cNvPr id="832" name="Google Shape;832;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a:t>
            </a:r>
            <a:r>
              <a:rPr lang="en-US"/>
              <a:t>Understanding</a:t>
            </a:r>
            <a:r>
              <a:rPr lang="en-US"/>
              <a:t> prostate cancer</a:t>
            </a:r>
            <a:endParaRPr/>
          </a:p>
        </p:txBody>
      </p:sp>
      <p:sp>
        <p:nvSpPr>
          <p:cNvPr id="833" name="Google Shape;833;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5" name="Google Shape;835;p86"/>
          <p:cNvGrpSpPr/>
          <p:nvPr/>
        </p:nvGrpSpPr>
        <p:grpSpPr>
          <a:xfrm>
            <a:off x="10761675" y="2704013"/>
            <a:ext cx="681600" cy="681600"/>
            <a:chOff x="10294125" y="2443000"/>
            <a:chExt cx="681600" cy="681600"/>
          </a:xfrm>
        </p:grpSpPr>
        <p:sp>
          <p:nvSpPr>
            <p:cNvPr id="836" name="Google Shape;836;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7" name="Google Shape;837;p86"/>
            <p:cNvPicPr preferRelativeResize="0"/>
            <p:nvPr/>
          </p:nvPicPr>
          <p:blipFill>
            <a:blip r:embed="rId7">
              <a:alphaModFix/>
            </a:blip>
            <a:stretch>
              <a:fillRect/>
            </a:stretch>
          </p:blipFill>
          <p:spPr>
            <a:xfrm>
              <a:off x="10401437" y="2562524"/>
              <a:ext cx="466975" cy="442550"/>
            </a:xfrm>
            <a:prstGeom prst="rect">
              <a:avLst/>
            </a:prstGeom>
            <a:noFill/>
            <a:ln>
              <a:noFill/>
            </a:ln>
          </p:spPr>
        </p:pic>
      </p:grpSp>
      <p:pic>
        <p:nvPicPr>
          <p:cNvPr descr="studio shot of blue ribbon symbolizing prostate cancer - prostate cancer basics stock pictures, royalty-free photos &amp; images" id="838" name="Google Shape;838;p86"/>
          <p:cNvPicPr preferRelativeResize="0"/>
          <p:nvPr/>
        </p:nvPicPr>
        <p:blipFill rotWithShape="1">
          <a:blip r:embed="rId8">
            <a:alphaModFix/>
          </a:blip>
          <a:srcRect b="15153" l="0" r="0" t="18180"/>
          <a:stretch/>
        </p:blipFill>
        <p:spPr>
          <a:xfrm>
            <a:off x="8164235" y="1397000"/>
            <a:ext cx="1572178" cy="1048124"/>
          </a:xfrm>
          <a:prstGeom prst="rect">
            <a:avLst/>
          </a:prstGeom>
          <a:noFill/>
          <a:ln>
            <a:noFill/>
          </a:ln>
        </p:spPr>
      </p:pic>
      <p:pic>
        <p:nvPicPr>
          <p:cNvPr descr="doctor using digital tablet to talk to senior man - prostate gland stock pictures, royalty-free photos &amp; images" id="839" name="Google Shape;839;p86"/>
          <p:cNvPicPr preferRelativeResize="0"/>
          <p:nvPr/>
        </p:nvPicPr>
        <p:blipFill>
          <a:blip r:embed="rId9">
            <a:alphaModFix/>
          </a:blip>
          <a:stretch>
            <a:fillRect/>
          </a:stretch>
        </p:blipFill>
        <p:spPr>
          <a:xfrm>
            <a:off x="8164224" y="2763152"/>
            <a:ext cx="1572201" cy="1048125"/>
          </a:xfrm>
          <a:prstGeom prst="rect">
            <a:avLst/>
          </a:prstGeom>
          <a:noFill/>
          <a:ln>
            <a:noFill/>
          </a:ln>
        </p:spPr>
      </p:pic>
      <p:pic>
        <p:nvPicPr>
          <p:cNvPr descr="contemplative mature woman sitting at edge of pier over lake - man looking out at water stock pictures, royalty-free photos &amp; images" id="840" name="Google Shape;840;p86"/>
          <p:cNvPicPr preferRelativeResize="0"/>
          <p:nvPr/>
        </p:nvPicPr>
        <p:blipFill>
          <a:blip r:embed="rId10">
            <a:alphaModFix/>
          </a:blip>
          <a:stretch>
            <a:fillRect/>
          </a:stretch>
        </p:blipFill>
        <p:spPr>
          <a:xfrm>
            <a:off x="8164224" y="4070694"/>
            <a:ext cx="1572199" cy="1048124"/>
          </a:xfrm>
          <a:prstGeom prst="rect">
            <a:avLst/>
          </a:prstGeom>
          <a:noFill/>
          <a:ln>
            <a:noFill/>
          </a:ln>
        </p:spPr>
      </p:pic>
      <p:pic>
        <p:nvPicPr>
          <p:cNvPr descr="pensive afro american man looking up at copy space - men question stock pictures, royalty-free photos &amp; images" id="841" name="Google Shape;841;p86"/>
          <p:cNvPicPr preferRelativeResize="0"/>
          <p:nvPr/>
        </p:nvPicPr>
        <p:blipFill rotWithShape="1">
          <a:blip r:embed="rId11">
            <a:alphaModFix/>
          </a:blip>
          <a:srcRect b="0" l="0" r="0" t="16708"/>
          <a:stretch/>
        </p:blipFill>
        <p:spPr>
          <a:xfrm>
            <a:off x="8164248" y="5384226"/>
            <a:ext cx="1572177" cy="10481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sp>
        <p:nvSpPr>
          <p:cNvPr id="847" name="Google Shape;847;p87"/>
          <p:cNvSpPr txBox="1"/>
          <p:nvPr>
            <p:ph type="title"/>
          </p:nvPr>
        </p:nvSpPr>
        <p:spPr>
          <a:xfrm>
            <a:off x="414300" y="-34050"/>
            <a:ext cx="116214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a:t>
            </a:r>
            <a:r>
              <a:rPr lang="en-US"/>
              <a:t>Prostate cancer r</a:t>
            </a:r>
            <a:r>
              <a:rPr lang="en-US"/>
              <a:t>isk and prevention</a:t>
            </a:r>
            <a:endParaRPr/>
          </a:p>
        </p:txBody>
      </p:sp>
      <p:sp>
        <p:nvSpPr>
          <p:cNvPr id="848" name="Google Shape;848;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a:t>
            </a:r>
            <a:r>
              <a:rPr b="1" lang="en-US">
                <a:solidFill>
                  <a:schemeClr val="accent3"/>
                </a:solidFill>
                <a:latin typeface="Plus Jakarta Sans"/>
                <a:ea typeface="Plus Jakarta Sans"/>
                <a:cs typeface="Plus Jakarta Sans"/>
                <a:sym typeface="Plus Jakarta Sans"/>
              </a:rPr>
              <a:t>r</a:t>
            </a:r>
            <a:r>
              <a:rPr b="1" lang="en-US">
                <a:solidFill>
                  <a:schemeClr val="accent3"/>
                </a:solidFill>
                <a:latin typeface="Plus Jakarta Sans"/>
                <a:ea typeface="Plus Jakarta Sans"/>
                <a:cs typeface="Plus Jakarta Sans"/>
                <a:sym typeface="Plus Jakarta Sans"/>
              </a:rPr>
              <a:t>ces.</a:t>
            </a:r>
            <a:endParaRPr b="1">
              <a:solidFill>
                <a:schemeClr val="accent3"/>
              </a:solidFill>
              <a:latin typeface="Plus Jakarta Sans"/>
              <a:ea typeface="Plus Jakarta Sans"/>
              <a:cs typeface="Plus Jakarta Sans"/>
              <a:sym typeface="Plus Jakarta Sans"/>
            </a:endParaRPr>
          </a:p>
        </p:txBody>
      </p:sp>
      <p:graphicFrame>
        <p:nvGraphicFramePr>
          <p:cNvPr id="849" name="Google Shape;849;p87"/>
          <p:cNvGraphicFramePr/>
          <p:nvPr/>
        </p:nvGraphicFramePr>
        <p:xfrm>
          <a:off x="414288" y="860788"/>
          <a:ext cx="3000000" cy="3000000"/>
        </p:xfrm>
        <a:graphic>
          <a:graphicData uri="http://schemas.openxmlformats.org/drawingml/2006/table">
            <a:tbl>
              <a:tblPr>
                <a:noFill/>
                <a:tableStyleId>{F6571443-635A-47E5-8F4B-D68ADA1C1B85}</a:tableStyleId>
              </a:tblPr>
              <a:tblGrid>
                <a:gridCol w="3964725"/>
                <a:gridCol w="3530425"/>
                <a:gridCol w="2103500"/>
              </a:tblGrid>
              <a:tr h="9347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2816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Age, family history, and race all contribute to your prostate cancer risk. Understanding these factors can guide you in taking the right steps for your health. Let’s break it down together.</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https://schl41demo.staywellhealthlibrary.com/Search/34,16285-1</a:t>
                      </a:r>
                      <a:r>
                        <a:rPr lang="en-US" sz="1100" u="sng">
                          <a:solidFill>
                            <a:schemeClr val="accent3"/>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0272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Take control of your health with everyday choices that lower your risk for prostate cancer. From choosing the right foods to staying active, here are simple, actionable steps you can take today.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https://schl41demo.staywellhealthlibrary.com/Search/34,BProPS1</a:t>
                      </a:r>
                      <a:r>
                        <a:rPr lang="en-US" sz="1200" u="sng">
                          <a:solidFill>
                            <a:srgbClr val="FF0000"/>
                          </a:solidFill>
                          <a:latin typeface="Times New Roman"/>
                          <a:ea typeface="Times New Roman"/>
                          <a:cs typeface="Times New Roman"/>
                          <a:sym typeface="Times New Roman"/>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pic>
        <p:nvPicPr>
          <p:cNvPr descr="prostate cancer concept - prostate cancer risk stock illustrations" id="850" name="Google Shape;850;p87"/>
          <p:cNvPicPr preferRelativeResize="0"/>
          <p:nvPr/>
        </p:nvPicPr>
        <p:blipFill>
          <a:blip r:embed="rId5">
            <a:alphaModFix/>
          </a:blip>
          <a:stretch>
            <a:fillRect/>
          </a:stretch>
        </p:blipFill>
        <p:spPr>
          <a:xfrm>
            <a:off x="8069375" y="2532175"/>
            <a:ext cx="1804126" cy="821843"/>
          </a:xfrm>
          <a:prstGeom prst="rect">
            <a:avLst/>
          </a:prstGeom>
          <a:noFill/>
          <a:ln>
            <a:noFill/>
          </a:ln>
        </p:spPr>
      </p:pic>
      <p:grpSp>
        <p:nvGrpSpPr>
          <p:cNvPr id="851" name="Google Shape;851;p87"/>
          <p:cNvGrpSpPr/>
          <p:nvPr/>
        </p:nvGrpSpPr>
        <p:grpSpPr>
          <a:xfrm>
            <a:off x="10752600" y="2730513"/>
            <a:ext cx="681600" cy="681600"/>
            <a:chOff x="10294125" y="1691525"/>
            <a:chExt cx="681600" cy="681600"/>
          </a:xfrm>
        </p:grpSpPr>
        <p:sp>
          <p:nvSpPr>
            <p:cNvPr id="852" name="Google Shape;852;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3" name="Google Shape;853;p87"/>
            <p:cNvPicPr preferRelativeResize="0"/>
            <p:nvPr/>
          </p:nvPicPr>
          <p:blipFill>
            <a:blip r:embed="rId6">
              <a:alphaModFix/>
            </a:blip>
            <a:stretch>
              <a:fillRect/>
            </a:stretch>
          </p:blipFill>
          <p:spPr>
            <a:xfrm>
              <a:off x="10419913" y="1813734"/>
              <a:ext cx="430025" cy="437175"/>
            </a:xfrm>
            <a:prstGeom prst="rect">
              <a:avLst/>
            </a:prstGeom>
            <a:noFill/>
            <a:ln>
              <a:noFill/>
            </a:ln>
          </p:spPr>
        </p:pic>
      </p:grpSp>
      <p:pic>
        <p:nvPicPr>
          <p:cNvPr descr="young man having fun with avocado at the kitchen - man eating healthy stock pictures, royalty-free photos &amp; images" id="854" name="Google Shape;854;p87"/>
          <p:cNvPicPr preferRelativeResize="0"/>
          <p:nvPr/>
        </p:nvPicPr>
        <p:blipFill>
          <a:blip r:embed="rId7">
            <a:alphaModFix/>
          </a:blip>
          <a:stretch>
            <a:fillRect/>
          </a:stretch>
        </p:blipFill>
        <p:spPr>
          <a:xfrm>
            <a:off x="8069375" y="4493150"/>
            <a:ext cx="1804125" cy="1201510"/>
          </a:xfrm>
          <a:prstGeom prst="rect">
            <a:avLst/>
          </a:prstGeom>
          <a:noFill/>
          <a:ln>
            <a:noFill/>
          </a:ln>
        </p:spPr>
      </p:pic>
      <p:sp>
        <p:nvSpPr>
          <p:cNvPr id="855" name="Google Shape;855;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sp>
        <p:nvSpPr>
          <p:cNvPr id="861" name="Google Shape;861;p88"/>
          <p:cNvSpPr txBox="1"/>
          <p:nvPr>
            <p:ph type="title"/>
          </p:nvPr>
        </p:nvSpPr>
        <p:spPr>
          <a:xfrm>
            <a:off x="414300" y="-34050"/>
            <a:ext cx="116214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Prostate cancer diagnosis</a:t>
            </a:r>
            <a:endParaRPr/>
          </a:p>
        </p:txBody>
      </p:sp>
      <p:graphicFrame>
        <p:nvGraphicFramePr>
          <p:cNvPr id="862" name="Google Shape;862;p88"/>
          <p:cNvGraphicFramePr/>
          <p:nvPr/>
        </p:nvGraphicFramePr>
        <p:xfrm>
          <a:off x="414288" y="860788"/>
          <a:ext cx="3000000" cy="3000000"/>
        </p:xfrm>
        <a:graphic>
          <a:graphicData uri="http://schemas.openxmlformats.org/drawingml/2006/table">
            <a:tbl>
              <a:tblPr>
                <a:noFill/>
                <a:tableStyleId>{F6571443-635A-47E5-8F4B-D68ADA1C1B85}</a:tableStyleId>
              </a:tblPr>
              <a:tblGrid>
                <a:gridCol w="3964725"/>
                <a:gridCol w="3530425"/>
                <a:gridCol w="2103500"/>
              </a:tblGrid>
              <a:tr h="6929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691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PSA tests to biopsies, knowing what to expect can make the prostate cancer diagnosis process less daunting. Our guide explains each step and what your results might mean.</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https://schl41demo.staywellhealthlibrary.com/Conditions/Cancer/Specific/Prostate/34,bprod2</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91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Are you keeping your prostate cancer concerns to yourself? Opening up to your provider could be the gateway to better care. Here’s what to talk about, along with tips for coping with your diagnosis.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https://schl41demo.staywellhealthlibrary.com/Search/85,P01267</a:t>
                      </a:r>
                      <a:endParaRPr sz="12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t/>
                      </a:r>
                      <a:endParaRPr sz="12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https://schl41demo.staywellhealthlibrary.com/spanish/Search/85,P04366</a:t>
                      </a:r>
                      <a:r>
                        <a:rPr lang="en-US" sz="1100" u="sng">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r h="15937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When caring for someone with prostate cancer, your strength is their comfort. Check out our guide on the best ways to offer support while also looking after yourself.</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a:p>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https://schl41demo.staywellhealthlibrary.com/Search/85,P01250</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https://schl41demo.staywellhealthlibrary.com/spanish/Search/85,P04349</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pic>
        <p:nvPicPr>
          <p:cNvPr descr="an elderly gentleman in his doctors office receiving a check-up stock photo - prostate cancer diagnosis stock pictures, royalty-free photos &amp; images" id="863" name="Google Shape;863;p88"/>
          <p:cNvPicPr preferRelativeResize="0"/>
          <p:nvPr/>
        </p:nvPicPr>
        <p:blipFill>
          <a:blip r:embed="rId8">
            <a:alphaModFix/>
          </a:blip>
          <a:stretch>
            <a:fillRect/>
          </a:stretch>
        </p:blipFill>
        <p:spPr>
          <a:xfrm>
            <a:off x="8069375" y="3496075"/>
            <a:ext cx="1804126" cy="1202750"/>
          </a:xfrm>
          <a:prstGeom prst="rect">
            <a:avLst/>
          </a:prstGeom>
          <a:noFill/>
          <a:ln>
            <a:noFill/>
          </a:ln>
        </p:spPr>
      </p:pic>
      <p:pic>
        <p:nvPicPr>
          <p:cNvPr descr="prostate-specific antigen test, conceptual image - psa test stock pictures, royalty-free photos &amp; images" id="864" name="Google Shape;864;p88"/>
          <p:cNvPicPr preferRelativeResize="0"/>
          <p:nvPr/>
        </p:nvPicPr>
        <p:blipFill>
          <a:blip r:embed="rId9">
            <a:alphaModFix/>
          </a:blip>
          <a:stretch>
            <a:fillRect/>
          </a:stretch>
        </p:blipFill>
        <p:spPr>
          <a:xfrm>
            <a:off x="8069375" y="1883266"/>
            <a:ext cx="1804125" cy="1073884"/>
          </a:xfrm>
          <a:prstGeom prst="rect">
            <a:avLst/>
          </a:prstGeom>
          <a:noFill/>
          <a:ln>
            <a:noFill/>
          </a:ln>
        </p:spPr>
      </p:pic>
      <p:pic>
        <p:nvPicPr>
          <p:cNvPr descr="smiling male care assistant touching forehead with senior man at home - caregiver stock pictures, royalty-free photos &amp; images" id="865" name="Google Shape;865;p88"/>
          <p:cNvPicPr preferRelativeResize="0"/>
          <p:nvPr/>
        </p:nvPicPr>
        <p:blipFill>
          <a:blip r:embed="rId10">
            <a:alphaModFix/>
          </a:blip>
          <a:stretch>
            <a:fillRect/>
          </a:stretch>
        </p:blipFill>
        <p:spPr>
          <a:xfrm>
            <a:off x="8069389" y="5140050"/>
            <a:ext cx="1804111" cy="1202750"/>
          </a:xfrm>
          <a:prstGeom prst="rect">
            <a:avLst/>
          </a:prstGeom>
          <a:noFill/>
          <a:ln>
            <a:noFill/>
          </a:ln>
        </p:spPr>
      </p:pic>
      <p:grpSp>
        <p:nvGrpSpPr>
          <p:cNvPr id="866" name="Google Shape;866;p88"/>
          <p:cNvGrpSpPr/>
          <p:nvPr/>
        </p:nvGrpSpPr>
        <p:grpSpPr>
          <a:xfrm>
            <a:off x="10761675" y="2704013"/>
            <a:ext cx="681600" cy="681600"/>
            <a:chOff x="10294125" y="2443000"/>
            <a:chExt cx="681600" cy="681600"/>
          </a:xfrm>
        </p:grpSpPr>
        <p:sp>
          <p:nvSpPr>
            <p:cNvPr id="867" name="Google Shape;867;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8" name="Google Shape;868;p88"/>
            <p:cNvPicPr preferRelativeResize="0"/>
            <p:nvPr/>
          </p:nvPicPr>
          <p:blipFill>
            <a:blip r:embed="rId11">
              <a:alphaModFix/>
            </a:blip>
            <a:stretch>
              <a:fillRect/>
            </a:stretch>
          </p:blipFill>
          <p:spPr>
            <a:xfrm>
              <a:off x="10401437" y="2562524"/>
              <a:ext cx="466975" cy="442550"/>
            </a:xfrm>
            <a:prstGeom prst="rect">
              <a:avLst/>
            </a:prstGeom>
            <a:noFill/>
            <a:ln>
              <a:noFill/>
            </a:ln>
          </p:spPr>
        </p:pic>
      </p:grpSp>
      <p:sp>
        <p:nvSpPr>
          <p:cNvPr id="869" name="Google Shape;869;p88"/>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sp>
        <p:nvSpPr>
          <p:cNvPr id="870" name="Google Shape;870;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sp>
        <p:nvSpPr>
          <p:cNvPr id="876" name="Google Shape;876;p89"/>
          <p:cNvSpPr txBox="1"/>
          <p:nvPr>
            <p:ph type="title"/>
          </p:nvPr>
        </p:nvSpPr>
        <p:spPr>
          <a:xfrm>
            <a:off x="414300" y="-34050"/>
            <a:ext cx="116214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Prostate cancer treatment</a:t>
            </a:r>
            <a:endParaRPr/>
          </a:p>
        </p:txBody>
      </p:sp>
      <p:sp>
        <p:nvSpPr>
          <p:cNvPr id="877" name="Google Shape;877;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78" name="Google Shape;878;p89"/>
          <p:cNvGrpSpPr/>
          <p:nvPr/>
        </p:nvGrpSpPr>
        <p:grpSpPr>
          <a:xfrm>
            <a:off x="10752600" y="2730513"/>
            <a:ext cx="681600" cy="681600"/>
            <a:chOff x="10294125" y="1691525"/>
            <a:chExt cx="681600" cy="681600"/>
          </a:xfrm>
        </p:grpSpPr>
        <p:sp>
          <p:nvSpPr>
            <p:cNvPr id="879" name="Google Shape;879;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0" name="Google Shape;880;p89"/>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881" name="Google Shape;881;p89"/>
          <p:cNvGraphicFramePr/>
          <p:nvPr/>
        </p:nvGraphicFramePr>
        <p:xfrm>
          <a:off x="414288" y="860788"/>
          <a:ext cx="3000000" cy="3000000"/>
        </p:xfrm>
        <a:graphic>
          <a:graphicData uri="http://schemas.openxmlformats.org/drawingml/2006/table">
            <a:tbl>
              <a:tblPr>
                <a:noFill/>
                <a:tableStyleId>{F6571443-635A-47E5-8F4B-D68ADA1C1B85}</a:tableStyleId>
              </a:tblPr>
              <a:tblGrid>
                <a:gridCol w="3964725"/>
                <a:gridCol w="3530425"/>
                <a:gridCol w="2103500"/>
              </a:tblGrid>
              <a:tr h="6821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9830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Gain clarity and confidence in your health decisions today! Review prostate cancer treatment options with this 6-minute video.</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https://schl41demo.staywellhealthlibrary.com/MultimediaRoom/VideoLibrary/?e=0#player:138,v1159</a:t>
                      </a:r>
                      <a:r>
                        <a:rPr lang="en-US" sz="1200">
                          <a:latin typeface="Times New Roman"/>
                          <a:ea typeface="Times New Roman"/>
                          <a:cs typeface="Times New Roman"/>
                          <a:sym typeface="Times New Roman"/>
                        </a:rPr>
                        <a:t> </a:t>
                      </a:r>
                      <a:endParaRPr sz="12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t/>
                      </a:r>
                      <a:endParaRPr sz="1200" u="sng">
                        <a:solidFill>
                          <a:schemeClr val="accent3"/>
                        </a:solidFill>
                        <a:latin typeface="Times New Roman"/>
                        <a:ea typeface="Times New Roman"/>
                        <a:cs typeface="Times New Roman"/>
                        <a:sym typeface="Times New Roman"/>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https://schl41demo.staywellhealthlibrary.com/Spanish/VideoLibrary/?e=0#player:138,v1160</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4793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Thinking about a radical prostatectomy? It sounds more intense than it is. This surgery has a major upside for many men with prostate cancer. Here’s a rundown of what to expect.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https://schl41demo.staywellhealthlibrary.com/Search/92,P09111</a:t>
                      </a:r>
                      <a:r>
                        <a:rPr lang="en-US" sz="1100" u="sng">
                          <a:solidFill>
                            <a:schemeClr val="accent3"/>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r h="13375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Erectile dysfunction is a common side effect of prostate cancer treatments, but there are ways to manage it. From medications to devices, discover options that can help you regain confidence.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https://schl41demo.staywellhealthlibrary.com/Conditions/Cancer/Specific/Prostate/34,20900-1</a:t>
                      </a:r>
                      <a:r>
                        <a:rPr lang="en-US" sz="1100" u="sng">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pic>
        <p:nvPicPr>
          <p:cNvPr descr="i'm here for you - doctor reassuring patient stock pictures, royalty-free photos &amp; images" id="882" name="Google Shape;882;p89"/>
          <p:cNvPicPr preferRelativeResize="0"/>
          <p:nvPr/>
        </p:nvPicPr>
        <p:blipFill>
          <a:blip r:embed="rId8">
            <a:alphaModFix/>
          </a:blip>
          <a:stretch>
            <a:fillRect/>
          </a:stretch>
        </p:blipFill>
        <p:spPr>
          <a:xfrm>
            <a:off x="8056525" y="3650075"/>
            <a:ext cx="1824825" cy="1215300"/>
          </a:xfrm>
          <a:prstGeom prst="rect">
            <a:avLst/>
          </a:prstGeom>
          <a:noFill/>
          <a:ln>
            <a:noFill/>
          </a:ln>
        </p:spPr>
      </p:pic>
      <p:pic>
        <p:nvPicPr>
          <p:cNvPr descr="noting down the best investment options for him - older man on laptop stock pictures, royalty-free photos &amp; images" id="883" name="Google Shape;883;p89"/>
          <p:cNvPicPr preferRelativeResize="0"/>
          <p:nvPr/>
        </p:nvPicPr>
        <p:blipFill>
          <a:blip r:embed="rId9">
            <a:alphaModFix/>
          </a:blip>
          <a:stretch>
            <a:fillRect/>
          </a:stretch>
        </p:blipFill>
        <p:spPr>
          <a:xfrm>
            <a:off x="8056525" y="1927725"/>
            <a:ext cx="1824825" cy="1215333"/>
          </a:xfrm>
          <a:prstGeom prst="rect">
            <a:avLst/>
          </a:prstGeom>
          <a:noFill/>
          <a:ln>
            <a:noFill/>
          </a:ln>
        </p:spPr>
      </p:pic>
      <p:pic>
        <p:nvPicPr>
          <p:cNvPr descr="vitamin pills in shape of man flexing muscles - erectile dysfunction treatment stock pictures, royalty-free photos &amp; images" id="884" name="Google Shape;884;p89"/>
          <p:cNvPicPr preferRelativeResize="0"/>
          <p:nvPr/>
        </p:nvPicPr>
        <p:blipFill>
          <a:blip r:embed="rId10">
            <a:alphaModFix/>
          </a:blip>
          <a:stretch>
            <a:fillRect/>
          </a:stretch>
        </p:blipFill>
        <p:spPr>
          <a:xfrm>
            <a:off x="8532663" y="5079250"/>
            <a:ext cx="872550" cy="1308825"/>
          </a:xfrm>
          <a:prstGeom prst="rect">
            <a:avLst/>
          </a:prstGeom>
          <a:noFill/>
          <a:ln>
            <a:noFill/>
          </a:ln>
        </p:spPr>
      </p:pic>
      <p:sp>
        <p:nvSpPr>
          <p:cNvPr id="885" name="Google Shape;885;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