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Lst>
  <p:sldSz cy="6858000" cx="12192000"/>
  <p:notesSz cx="6858000" cy="9144000"/>
  <p:embeddedFontLst>
    <p:embeddedFont>
      <p:font typeface="Plus Jakarta Sans ExtraBold"/>
      <p:bold r:id="rId24"/>
      <p:boldItalic r:id="rId25"/>
    </p:embeddedFont>
    <p:embeddedFont>
      <p:font typeface="Plus Jakarta Sans"/>
      <p:regular r:id="rId26"/>
      <p:bold r:id="rId27"/>
      <p:italic r:id="rId28"/>
      <p:boldItalic r:id="rId29"/>
    </p:embeddedFont>
    <p:embeddedFont>
      <p:font typeface="Montserrat Black"/>
      <p:bold r:id="rId30"/>
      <p:boldItalic r:id="rId31"/>
    </p:embeddedFont>
    <p:embeddedFont>
      <p:font typeface="Plus Jakarta Sans SemiBold"/>
      <p:regular r:id="rId32"/>
      <p:bold r:id="rId33"/>
      <p:italic r:id="rId34"/>
      <p:boldItalic r:id="rId35"/>
    </p:embeddedFont>
    <p:embeddedFont>
      <p:font typeface="Plus Jakarta Sans Medium"/>
      <p:regular r:id="rId36"/>
      <p:bold r:id="rId37"/>
      <p:italic r:id="rId38"/>
      <p:boldItalic r:id="rId39"/>
    </p:embeddedFont>
    <p:embeddedFont>
      <p:font typeface="Plus Jakarta Sans Light"/>
      <p:regular r:id="rId40"/>
      <p:bold r:id="rId41"/>
      <p:italic r:id="rId42"/>
      <p:boldItalic r:id="rId43"/>
    </p:embeddedFont>
    <p:embeddedFont>
      <p:font typeface="DM Serif Display"/>
      <p:regular r:id="rId44"/>
      <p:italic r:id="rId45"/>
    </p:embeddedFont>
    <p:embeddedFont>
      <p:font typeface="Century Gothic"/>
      <p:regular r:id="rId46"/>
      <p:bold r:id="rId47"/>
      <p:italic r:id="rId48"/>
      <p:bold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4BFA1C3-A178-4D44-9283-5E6A112916C1}">
  <a:tblStyle styleId="{C4BFA1C3-A178-4D44-9283-5E6A112916C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7813BC08-6E9F-44A7-B3F2-A42964648BD0}"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Light-regular.fntdata"/><Relationship Id="rId42" Type="http://schemas.openxmlformats.org/officeDocument/2006/relationships/font" Target="fonts/PlusJakartaSansLight-italic.fntdata"/><Relationship Id="rId41" Type="http://schemas.openxmlformats.org/officeDocument/2006/relationships/font" Target="fonts/PlusJakartaSansLight-bold.fntdata"/><Relationship Id="rId44" Type="http://schemas.openxmlformats.org/officeDocument/2006/relationships/font" Target="fonts/DMSerifDisplay-regular.fntdata"/><Relationship Id="rId43" Type="http://schemas.openxmlformats.org/officeDocument/2006/relationships/font" Target="fonts/PlusJakartaSansLight-boldItalic.fntdata"/><Relationship Id="rId46" Type="http://schemas.openxmlformats.org/officeDocument/2006/relationships/font" Target="fonts/CenturyGothic-regular.fntdata"/><Relationship Id="rId45" Type="http://schemas.openxmlformats.org/officeDocument/2006/relationships/font" Target="fonts/DMSerifDisplay-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CenturyGothic-italic.fntdata"/><Relationship Id="rId47" Type="http://schemas.openxmlformats.org/officeDocument/2006/relationships/font" Target="fonts/CenturyGothic-bold.fntdata"/><Relationship Id="rId49" Type="http://schemas.openxmlformats.org/officeDocument/2006/relationships/font" Target="fonts/CenturyGothic-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MontserratBlack-boldItalic.fntdata"/><Relationship Id="rId30" Type="http://schemas.openxmlformats.org/officeDocument/2006/relationships/font" Target="fonts/MontserratBlack-bold.fntdata"/><Relationship Id="rId33" Type="http://schemas.openxmlformats.org/officeDocument/2006/relationships/font" Target="fonts/PlusJakartaSansSemiBold-bold.fntdata"/><Relationship Id="rId32" Type="http://schemas.openxmlformats.org/officeDocument/2006/relationships/font" Target="fonts/PlusJakartaSansSemiBold-regular.fntdata"/><Relationship Id="rId35" Type="http://schemas.openxmlformats.org/officeDocument/2006/relationships/font" Target="fonts/PlusJakartaSansSemiBold-boldItalic.fntdata"/><Relationship Id="rId34" Type="http://schemas.openxmlformats.org/officeDocument/2006/relationships/font" Target="fonts/PlusJakartaSansSemiBold-italic.fntdata"/><Relationship Id="rId37" Type="http://schemas.openxmlformats.org/officeDocument/2006/relationships/font" Target="fonts/PlusJakartaSansMedium-bold.fntdata"/><Relationship Id="rId36" Type="http://schemas.openxmlformats.org/officeDocument/2006/relationships/font" Target="fonts/PlusJakartaSansMedium-regular.fntdata"/><Relationship Id="rId39" Type="http://schemas.openxmlformats.org/officeDocument/2006/relationships/font" Target="fonts/PlusJakartaSansMedium-boldItalic.fntdata"/><Relationship Id="rId38" Type="http://schemas.openxmlformats.org/officeDocument/2006/relationships/font" Target="fonts/PlusJakartaSansMedium-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font" Target="fonts/PlusJakartaSansExtraBold-bold.fntdata"/><Relationship Id="rId23" Type="http://schemas.openxmlformats.org/officeDocument/2006/relationships/slide" Target="slides/slide16.xml"/><Relationship Id="rId26" Type="http://schemas.openxmlformats.org/officeDocument/2006/relationships/font" Target="fonts/PlusJakartaSans-regular.fntdata"/><Relationship Id="rId25" Type="http://schemas.openxmlformats.org/officeDocument/2006/relationships/font" Target="fonts/PlusJakartaSansExtraBold-boldItalic.fntdata"/><Relationship Id="rId28" Type="http://schemas.openxmlformats.org/officeDocument/2006/relationships/font" Target="fonts/PlusJakartaSans-italic.fntdata"/><Relationship Id="rId27" Type="http://schemas.openxmlformats.org/officeDocument/2006/relationships/font" Target="fonts/PlusJakartaSans-bold.fntdata"/><Relationship Id="rId29" Type="http://schemas.openxmlformats.org/officeDocument/2006/relationships/font" Target="fonts/PlusJakartaSans-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ites.google.com/webmd.net/ember/home" TargetMode="External"/><Relationship Id="rId3" Type="http://schemas.openxmlformats.org/officeDocument/2006/relationships/hyperlink" Target="https://drive.google.com/drive/folders/1f7McxhbWmtmBAodNm4I4iBPTbTPAsnWR"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2"/>
              </a:rPr>
              <a:t>https://sites.google.com/webmd.net/ember/home</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3"/>
              </a:rPr>
              <a:t>https://drive.google.com/drive/folders/1f7McxhbWmtmBAodNm4I4iBPTbTPAsnWR</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88" name="Google Shape;888;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89" name="Google Shape;889;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0" name="Google Shape;900;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1" name="Google Shape;901;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1" name="Google Shape;911;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2" name="Google Shape;912;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8" name="Shape 918"/>
        <p:cNvGrpSpPr/>
        <p:nvPr/>
      </p:nvGrpSpPr>
      <p:grpSpPr>
        <a:xfrm>
          <a:off x="0" y="0"/>
          <a:ext cx="0" cy="0"/>
          <a:chOff x="0" y="0"/>
          <a:chExt cx="0" cy="0"/>
        </a:xfrm>
      </p:grpSpPr>
      <p:sp>
        <p:nvSpPr>
          <p:cNvPr id="919" name="Google Shape;919;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0" name="Google Shape;920;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21" name="Google Shape;921;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3" name="Google Shape;933;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4" name="Google Shape;934;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5" name="Shape 945"/>
        <p:cNvGrpSpPr/>
        <p:nvPr/>
      </p:nvGrpSpPr>
      <p:grpSpPr>
        <a:xfrm>
          <a:off x="0" y="0"/>
          <a:ext cx="0" cy="0"/>
          <a:chOff x="0" y="0"/>
          <a:chExt cx="0" cy="0"/>
        </a:xfrm>
      </p:grpSpPr>
      <p:sp>
        <p:nvSpPr>
          <p:cNvPr id="946" name="Google Shape;946;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7" name="Google Shape;947;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8" name="Google Shape;948;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8" name="Shape 958"/>
        <p:cNvGrpSpPr/>
        <p:nvPr/>
      </p:nvGrpSpPr>
      <p:grpSpPr>
        <a:xfrm>
          <a:off x="0" y="0"/>
          <a:ext cx="0" cy="0"/>
          <a:chOff x="0" y="0"/>
          <a:chExt cx="0" cy="0"/>
        </a:xfrm>
      </p:grpSpPr>
      <p:sp>
        <p:nvSpPr>
          <p:cNvPr id="959" name="Google Shape;959;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0" name="Google Shape;960;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1" name="Google Shape;961;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4" name="Google Shape;844;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5" name="Google Shape;845;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9" name="Google Shape;859;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60" name="Google Shape;860;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3" name="Shape 873"/>
        <p:cNvGrpSpPr/>
        <p:nvPr/>
      </p:nvGrpSpPr>
      <p:grpSpPr>
        <a:xfrm>
          <a:off x="0" y="0"/>
          <a:ext cx="0" cy="0"/>
          <a:chOff x="0" y="0"/>
          <a:chExt cx="0" cy="0"/>
        </a:xfrm>
      </p:grpSpPr>
      <p:sp>
        <p:nvSpPr>
          <p:cNvPr id="874" name="Google Shape;874;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5" name="Google Shape;875;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76" name="Google Shape;876;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2.png"/><Relationship Id="rId3"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2.png"/><Relationship Id="rId3"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3.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2.png"/><Relationship Id="rId4" Type="http://schemas.openxmlformats.org/officeDocument/2006/relationships/image" Target="../media/image4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8.png"/><Relationship Id="rId4" Type="http://schemas.openxmlformats.org/officeDocument/2006/relationships/hyperlink" Target="https://schl41demo.staywellhealthlibrary.com/Search/41,CostOfSmokingCalc" TargetMode="External"/><Relationship Id="rId5" Type="http://schemas.openxmlformats.org/officeDocument/2006/relationships/hyperlink" Target="https://schl41demo.staywellhealthlibrary.com/spanish/Search/41,LLCostOfSmokingCalcS" TargetMode="External"/><Relationship Id="rId6" Type="http://schemas.openxmlformats.org/officeDocument/2006/relationships/hyperlink" Target="https://schl41demo.staywellhealthlibrary.com/Search/1,1374"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schl41demo.staywellhealthlibrary.com/Search/1,1428" TargetMode="External"/><Relationship Id="rId4" Type="http://schemas.openxmlformats.org/officeDocument/2006/relationships/hyperlink" Target="https://schl41demo.staywellhealthlibrary.com/MultimediaRoom/VideoLibrary/?e=0#player:207,WN01848_eng" TargetMode="External"/><Relationship Id="rId5"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3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42.jpg"/><Relationship Id="rId4" Type="http://schemas.openxmlformats.org/officeDocument/2006/relationships/hyperlink" Target="https://krameshelp.webmdignite.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44.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6.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8.png"/><Relationship Id="rId8" Type="http://schemas.openxmlformats.org/officeDocument/2006/relationships/image" Target="../media/image3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1.png"/><Relationship Id="rId4" Type="http://schemas.openxmlformats.org/officeDocument/2006/relationships/image" Target="../media/image26.png"/><Relationship Id="rId5"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8.png"/><Relationship Id="rId8" Type="http://schemas.openxmlformats.org/officeDocument/2006/relationships/image" Target="../media/image3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0.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29.png"/><Relationship Id="rId4" Type="http://schemas.openxmlformats.org/officeDocument/2006/relationships/hyperlink" Target="https://schl41demo.staywellhealthlibrary.com/MultimediaRoom/VideoLibrary/?e=0#player:207,WN01831_eng" TargetMode="External"/><Relationship Id="rId9" Type="http://schemas.openxmlformats.org/officeDocument/2006/relationships/image" Target="../media/image20.jpg"/><Relationship Id="rId5" Type="http://schemas.openxmlformats.org/officeDocument/2006/relationships/hyperlink" Target="https://schl41demo.staywellhealthlibrary.com/spanish/VideoLibrary/?e=0#player:207,WN01831_spa" TargetMode="External"/><Relationship Id="rId6" Type="http://schemas.openxmlformats.org/officeDocument/2006/relationships/hyperlink" Target="https://schl41demo.staywellhealthlibrary.com/Search/1,2139" TargetMode="External"/><Relationship Id="rId7" Type="http://schemas.openxmlformats.org/officeDocument/2006/relationships/hyperlink" Target="https://schl41demo.staywellhealthlibrary.com/Search/1,2843" TargetMode="External"/><Relationship Id="rId8" Type="http://schemas.openxmlformats.org/officeDocument/2006/relationships/hyperlink" Target="https://schl41demo.staywellhealthlibrary.com/Search/1,4546" TargetMode="External"/><Relationship Id="rId11" Type="http://schemas.openxmlformats.org/officeDocument/2006/relationships/image" Target="../media/image27.jpg"/><Relationship Id="rId10" Type="http://schemas.openxmlformats.org/officeDocument/2006/relationships/image" Target="../media/image19.jpg"/><Relationship Id="rId12" Type="http://schemas.openxmlformats.org/officeDocument/2006/relationships/image" Target="../media/image3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spanish/Search/85,P03363" TargetMode="External"/><Relationship Id="rId4" Type="http://schemas.openxmlformats.org/officeDocument/2006/relationships/image" Target="../media/image28.jpg"/><Relationship Id="rId5" Type="http://schemas.openxmlformats.org/officeDocument/2006/relationships/image" Target="../media/image25.jpg"/><Relationship Id="rId6" Type="http://schemas.openxmlformats.org/officeDocument/2006/relationships/image" Target="../media/image30.jpg"/><Relationship Id="rId7"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29.png"/><Relationship Id="rId4" Type="http://schemas.openxmlformats.org/officeDocument/2006/relationships/image" Target="../media/image33.jpg"/><Relationship Id="rId5" Type="http://schemas.openxmlformats.org/officeDocument/2006/relationships/image" Target="../media/image37.jpg"/><Relationship Id="rId6" Type="http://schemas.openxmlformats.org/officeDocument/2006/relationships/image" Target="../media/image34.jpg"/><Relationship Id="rId7" Type="http://schemas.openxmlformats.org/officeDocument/2006/relationships/image" Target="../media/image3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9.xml"/><Relationship Id="rId3" Type="http://schemas.openxmlformats.org/officeDocument/2006/relationships/image" Target="../media/image4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7151" r="17158"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53931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Smoking Cessation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sp>
        <p:nvSpPr>
          <p:cNvPr id="891" name="Google Shape;891;p90"/>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892" name="Google Shape;892;p90"/>
          <p:cNvSpPr txBox="1"/>
          <p:nvPr>
            <p:ph idx="1" type="body"/>
          </p:nvPr>
        </p:nvSpPr>
        <p:spPr>
          <a:xfrm>
            <a:off x="715325" y="986425"/>
            <a:ext cx="106797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7 Practical Perks of Quitting Smoking</a:t>
            </a:r>
            <a:endParaRPr sz="2800">
              <a:solidFill>
                <a:srgbClr val="000000"/>
              </a:solidFill>
              <a:latin typeface="Plus Jakarta Sans"/>
              <a:ea typeface="Plus Jakarta Sans"/>
              <a:cs typeface="Plus Jakarta Sans"/>
              <a:sym typeface="Plus Jakarta Sans"/>
            </a:endParaRPr>
          </a:p>
        </p:txBody>
      </p:sp>
      <p:sp>
        <p:nvSpPr>
          <p:cNvPr id="893" name="Google Shape;893;p90"/>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894" name="Google Shape;894;p90"/>
          <p:cNvGrpSpPr/>
          <p:nvPr/>
        </p:nvGrpSpPr>
        <p:grpSpPr>
          <a:xfrm>
            <a:off x="10219200" y="2637025"/>
            <a:ext cx="681600" cy="681600"/>
            <a:chOff x="10294125" y="1691525"/>
            <a:chExt cx="681600" cy="681600"/>
          </a:xfrm>
        </p:grpSpPr>
        <p:sp>
          <p:nvSpPr>
            <p:cNvPr id="895" name="Google Shape;895;p9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6" name="Google Shape;896;p90"/>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897" name="Google Shape;897;p90"/>
          <p:cNvSpPr txBox="1"/>
          <p:nvPr>
            <p:ph idx="2" type="body"/>
          </p:nvPr>
        </p:nvSpPr>
        <p:spPr>
          <a:xfrm>
            <a:off x="723900" y="1389175"/>
            <a:ext cx="8519100" cy="5391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Smoking has a big impact on your health. In fact, it’s the leading cause of preventable death, disease, and disability. Need more motivation to kick the habit? Here are seven practical reasons to become a quitter.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AutoNum type="arabicPeriod"/>
            </a:pPr>
            <a:r>
              <a:rPr b="1" lang="en-US" sz="1200">
                <a:solidFill>
                  <a:srgbClr val="000000"/>
                </a:solidFill>
                <a:latin typeface="Plus Jakarta Sans"/>
                <a:ea typeface="Plus Jakarta Sans"/>
                <a:cs typeface="Plus Jakarta Sans"/>
                <a:sym typeface="Plus Jakarta Sans"/>
              </a:rPr>
              <a:t>You’ll age more gracefully. </a:t>
            </a:r>
            <a:r>
              <a:rPr lang="en-US" sz="1200">
                <a:solidFill>
                  <a:srgbClr val="000000"/>
                </a:solidFill>
                <a:latin typeface="Plus Jakarta Sans"/>
                <a:ea typeface="Plus Jakarta Sans"/>
                <a:cs typeface="Plus Jakarta Sans"/>
                <a:sym typeface="Plus Jakarta Sans"/>
              </a:rPr>
              <a:t>Facial wrinkles are a natural part of aging. But smoking makes them worse, which can add years to your face. That’s because smoking wears away proteins that give your skin elasticity. Not to mention, tobacco also makes skin dry and leathery.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AutoNum type="arabicPeriod"/>
            </a:pPr>
            <a:r>
              <a:rPr b="1" lang="en-US" sz="1200">
                <a:solidFill>
                  <a:srgbClr val="000000"/>
                </a:solidFill>
                <a:latin typeface="Plus Jakarta Sans"/>
                <a:ea typeface="Plus Jakarta Sans"/>
                <a:cs typeface="Plus Jakarta Sans"/>
                <a:sym typeface="Plus Jakarta Sans"/>
              </a:rPr>
              <a:t>You’ll have more money. </a:t>
            </a:r>
            <a:r>
              <a:rPr lang="en-US" sz="1200">
                <a:solidFill>
                  <a:srgbClr val="000000"/>
                </a:solidFill>
                <a:latin typeface="Plus Jakarta Sans"/>
                <a:ea typeface="Plus Jakarta Sans"/>
                <a:cs typeface="Plus Jakarta Sans"/>
                <a:sym typeface="Plus Jakarta Sans"/>
              </a:rPr>
              <a:t>At an average of $8.39 per pack, cigarettes add up. If you’re a pack-a-day smoker, you can probably think of better ways to spend roughly $3,000 per year. If you quit, you can also save money on smoking-related medical costs.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Find out just how much money you could save with our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Cost of Smoking Calculator</a:t>
            </a:r>
            <a:r>
              <a:rPr i="1" lang="en-US" sz="1200">
                <a:solidFill>
                  <a:srgbClr val="000000"/>
                </a:solidFill>
                <a:latin typeface="Plus Jakarta Sans"/>
                <a:ea typeface="Plus Jakarta Sans"/>
                <a:cs typeface="Plus Jakarta Sans"/>
                <a:sym typeface="Plus Jakarta Sans"/>
              </a:rPr>
              <a:t>. You might be surprised! (Also available in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AutoNum type="arabicPeriod"/>
            </a:pPr>
            <a:r>
              <a:rPr b="1" lang="en-US" sz="1200">
                <a:solidFill>
                  <a:srgbClr val="000000"/>
                </a:solidFill>
                <a:latin typeface="Plus Jakarta Sans"/>
                <a:ea typeface="Plus Jakarta Sans"/>
                <a:cs typeface="Plus Jakarta Sans"/>
                <a:sym typeface="Plus Jakarta Sans"/>
              </a:rPr>
              <a:t>Your career is more apt to flourish. </a:t>
            </a:r>
            <a:r>
              <a:rPr lang="en-US" sz="1200">
                <a:solidFill>
                  <a:srgbClr val="000000"/>
                </a:solidFill>
                <a:latin typeface="Plus Jakarta Sans"/>
                <a:ea typeface="Plus Jakarta Sans"/>
                <a:cs typeface="Plus Jakarta Sans"/>
                <a:sym typeface="Plus Jakarta Sans"/>
              </a:rPr>
              <a:t>Smokers are prone to missing days at work due to health complications. Plus, quitting can increase productivity—you won’t need to stop what you’re doing to take smoke breaks. </a:t>
            </a:r>
            <a:endParaRPr b="1" sz="1200">
              <a:solidFill>
                <a:srgbClr val="000000"/>
              </a:solidFill>
              <a:latin typeface="Plus Jakarta Sans"/>
              <a:ea typeface="Plus Jakarta Sans"/>
              <a:cs typeface="Plus Jakarta Sans"/>
              <a:sym typeface="Plus Jakarta Sans"/>
            </a:endParaRPr>
          </a:p>
          <a:p>
            <a:pPr indent="0" lvl="0" marL="22860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AutoNum type="arabicPeriod"/>
            </a:pPr>
            <a:r>
              <a:rPr b="1" lang="en-US" sz="1200">
                <a:solidFill>
                  <a:srgbClr val="000000"/>
                </a:solidFill>
                <a:latin typeface="Plus Jakarta Sans"/>
                <a:ea typeface="Plus Jakarta Sans"/>
                <a:cs typeface="Plus Jakarta Sans"/>
                <a:sym typeface="Plus Jakarta Sans"/>
              </a:rPr>
              <a:t>You’ll set an example for your children. </a:t>
            </a:r>
            <a:r>
              <a:rPr lang="en-US" sz="1200">
                <a:solidFill>
                  <a:srgbClr val="000000"/>
                </a:solidFill>
                <a:latin typeface="Plus Jakarta Sans"/>
                <a:ea typeface="Plus Jakarta Sans"/>
                <a:cs typeface="Plus Jakarta Sans"/>
                <a:sym typeface="Plus Jakarta Sans"/>
              </a:rPr>
              <a:t>Kids exposed to smoking at home are more likely to become smokers themselves.</a:t>
            </a:r>
            <a:r>
              <a:rPr b="1" lang="en-US" sz="1200">
                <a:solidFill>
                  <a:srgbClr val="000000"/>
                </a:solidFill>
                <a:latin typeface="Plus Jakarta Sans"/>
                <a:ea typeface="Plus Jakarta Sans"/>
                <a:cs typeface="Plus Jakarta Sans"/>
                <a:sym typeface="Plus Jakarta Sans"/>
              </a:rPr>
              <a:t>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Raising smoke-free kids starts with you. Check out </a:t>
            </a:r>
            <a:r>
              <a:rPr i="1"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our tips</a:t>
            </a:r>
            <a:r>
              <a:rPr i="1" lang="en-US" sz="1200">
                <a:solidFill>
                  <a:srgbClr val="000000"/>
                </a:solidFill>
                <a:latin typeface="Plus Jakarta Sans"/>
                <a:ea typeface="Plus Jakarta Sans"/>
                <a:cs typeface="Plus Jakarta Sans"/>
                <a:sym typeface="Plus Jakarta Sans"/>
              </a:rPr>
              <a:t> on creating a healthy, tobacco-free environment for your family.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u="sng">
              <a:solidFill>
                <a:schemeClr val="hlink"/>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i="1" sz="1200" u="sng">
              <a:solidFill>
                <a:schemeClr val="hlink"/>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91"/>
          <p:cNvSpPr txBox="1"/>
          <p:nvPr>
            <p:ph type="title"/>
          </p:nvPr>
        </p:nvSpPr>
        <p:spPr>
          <a:xfrm>
            <a:off x="723900" y="55407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04" name="Google Shape;904;p91"/>
          <p:cNvSpPr txBox="1"/>
          <p:nvPr>
            <p:ph idx="2" type="body"/>
          </p:nvPr>
        </p:nvSpPr>
        <p:spPr>
          <a:xfrm>
            <a:off x="723900" y="1307850"/>
            <a:ext cx="8791800" cy="5550600"/>
          </a:xfrm>
          <a:prstGeom prst="rect">
            <a:avLst/>
          </a:prstGeom>
        </p:spPr>
        <p:txBody>
          <a:bodyPr anchorCtr="0" anchor="t" bIns="45700" lIns="0" spcFirstLastPara="1" rIns="91425" wrap="square" tIns="45700">
            <a:noAutofit/>
          </a:bodyPr>
          <a:lstStyle/>
          <a:p>
            <a:pPr indent="-304800" lvl="0" marL="457200" rtl="0" algn="l">
              <a:lnSpc>
                <a:spcPct val="100000"/>
              </a:lnSpc>
              <a:spcBef>
                <a:spcPts val="0"/>
              </a:spcBef>
              <a:spcAft>
                <a:spcPts val="0"/>
              </a:spcAft>
              <a:buClr>
                <a:srgbClr val="000000"/>
              </a:buClr>
              <a:buSzPts val="1200"/>
              <a:buFont typeface="Plus Jakarta Sans"/>
              <a:buAutoNum type="arabicPeriod" startAt="5"/>
            </a:pPr>
            <a:r>
              <a:rPr b="1" lang="en-US" sz="1200">
                <a:solidFill>
                  <a:srgbClr val="000000"/>
                </a:solidFill>
                <a:latin typeface="Plus Jakarta Sans"/>
                <a:ea typeface="Plus Jakarta Sans"/>
                <a:cs typeface="Plus Jakarta Sans"/>
                <a:sym typeface="Plus Jakarta Sans"/>
              </a:rPr>
              <a:t>You can stop and really smell the roses. </a:t>
            </a:r>
            <a:r>
              <a:rPr lang="en-US" sz="1200">
                <a:solidFill>
                  <a:srgbClr val="000000"/>
                </a:solidFill>
                <a:latin typeface="Plus Jakarta Sans"/>
                <a:ea typeface="Plus Jakarta Sans"/>
                <a:cs typeface="Plus Jakarta Sans"/>
                <a:sym typeface="Plus Jakarta Sans"/>
              </a:rPr>
              <a:t>Tobacco smoking impairs your sense of smell. But it begins to improve when you quit.</a:t>
            </a:r>
            <a:endParaRPr b="1" sz="1200">
              <a:solidFill>
                <a:srgbClr val="000000"/>
              </a:solidFill>
              <a:latin typeface="Plus Jakarta Sans"/>
              <a:ea typeface="Plus Jakarta Sans"/>
              <a:cs typeface="Plus Jakarta Sans"/>
              <a:sym typeface="Plus Jakarta Sans"/>
            </a:endParaRPr>
          </a:p>
          <a:p>
            <a:pPr indent="0" lvl="0" marL="45720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AutoNum type="arabicPeriod" startAt="5"/>
            </a:pPr>
            <a:r>
              <a:rPr b="1" lang="en-US" sz="1200">
                <a:solidFill>
                  <a:srgbClr val="000000"/>
                </a:solidFill>
                <a:latin typeface="Plus Jakarta Sans"/>
                <a:ea typeface="Plus Jakarta Sans"/>
                <a:cs typeface="Plus Jakarta Sans"/>
                <a:sym typeface="Plus Jakarta Sans"/>
              </a:rPr>
              <a:t>You won’t stink. </a:t>
            </a:r>
            <a:r>
              <a:rPr lang="en-US" sz="1200">
                <a:solidFill>
                  <a:srgbClr val="000000"/>
                </a:solidFill>
                <a:latin typeface="Plus Jakarta Sans"/>
                <a:ea typeface="Plus Jakarta Sans"/>
                <a:cs typeface="Plus Jakarta Sans"/>
                <a:sym typeface="Plus Jakarta Sans"/>
              </a:rPr>
              <a:t>From your skin to your clothes to your house, the smell of cigarette smoke lingers. Quitting can freshen up your life! </a:t>
            </a:r>
            <a:endParaRPr b="1" sz="1200">
              <a:solidFill>
                <a:srgbClr val="000000"/>
              </a:solidFill>
              <a:latin typeface="Plus Jakarta Sans"/>
              <a:ea typeface="Plus Jakarta Sans"/>
              <a:cs typeface="Plus Jakarta Sans"/>
              <a:sym typeface="Plus Jakarta Sans"/>
            </a:endParaRPr>
          </a:p>
          <a:p>
            <a:pPr indent="0" lvl="0" marL="45720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AutoNum type="arabicPeriod" startAt="5"/>
            </a:pPr>
            <a:r>
              <a:rPr b="1" lang="en-US" sz="1200">
                <a:solidFill>
                  <a:srgbClr val="000000"/>
                </a:solidFill>
                <a:latin typeface="Plus Jakarta Sans"/>
                <a:ea typeface="Plus Jakarta Sans"/>
                <a:cs typeface="Plus Jakarta Sans"/>
                <a:sym typeface="Plus Jakarta Sans"/>
              </a:rPr>
              <a:t>Food will taste better. </a:t>
            </a:r>
            <a:r>
              <a:rPr lang="en-US" sz="1200">
                <a:solidFill>
                  <a:srgbClr val="000000"/>
                </a:solidFill>
                <a:latin typeface="Plus Jakarta Sans"/>
                <a:ea typeface="Plus Jakarta Sans"/>
                <a:cs typeface="Plus Jakarta Sans"/>
                <a:sym typeface="Plus Jakarta Sans"/>
              </a:rPr>
              <a:t>Smoking interferes with your sense of taste. Ditching cigarettes means you’ll get to enjoy food like you used to.</a:t>
            </a:r>
            <a:r>
              <a:rPr b="1"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In the months ahead, it may be tempting to substitute food for a cigarette.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Here’s how</a:t>
            </a:r>
            <a:r>
              <a:rPr i="1" lang="en-US" sz="1200">
                <a:solidFill>
                  <a:srgbClr val="000000"/>
                </a:solidFill>
                <a:latin typeface="Plus Jakarta Sans"/>
                <a:ea typeface="Plus Jakarta Sans"/>
                <a:cs typeface="Plus Jakarta Sans"/>
                <a:sym typeface="Plus Jakarta Sans"/>
              </a:rPr>
              <a:t> to keep your weight steady after quitting smoking.</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you’re ready to quit, use these strategies to help you stay on track:</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DO </a:t>
            </a:r>
            <a:r>
              <a:rPr lang="en-US" sz="1200">
                <a:solidFill>
                  <a:srgbClr val="000000"/>
                </a:solidFill>
                <a:latin typeface="Plus Jakarta Sans"/>
                <a:ea typeface="Plus Jakarta Sans"/>
                <a:cs typeface="Plus Jakarta Sans"/>
                <a:sym typeface="Plus Jakarta Sans"/>
              </a:rPr>
              <a:t>remove all cigarettes, lighters, and ashtrays from your home and car so you’re not tempted.</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DON’T</a:t>
            </a:r>
            <a:r>
              <a:rPr lang="en-US" sz="1200">
                <a:solidFill>
                  <a:srgbClr val="000000"/>
                </a:solidFill>
                <a:latin typeface="Plus Jakarta Sans"/>
                <a:ea typeface="Plus Jakarta Sans"/>
                <a:cs typeface="Plus Jakarta Sans"/>
                <a:sym typeface="Plus Jakarta Sans"/>
              </a:rPr>
              <a:t> reach for e-cigarettes. Although popular, they’re not approved by the FDA as a quit smoking aid and may not be safe.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DON’T</a:t>
            </a:r>
            <a:r>
              <a:rPr lang="en-US" sz="1200">
                <a:solidFill>
                  <a:srgbClr val="000000"/>
                </a:solidFill>
                <a:latin typeface="Plus Jakarta Sans"/>
                <a:ea typeface="Plus Jakarta Sans"/>
                <a:cs typeface="Plus Jakarta Sans"/>
                <a:sym typeface="Plus Jakarta Sans"/>
              </a:rPr>
              <a:t> assume going cold turkey is your only option. Tell your health care provider about your plans to quit. They may recommend nicotine replacement therapy products or a prescription.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DO</a:t>
            </a:r>
            <a:r>
              <a:rPr lang="en-US" sz="1200">
                <a:solidFill>
                  <a:srgbClr val="000000"/>
                </a:solidFill>
                <a:latin typeface="Plus Jakarta Sans"/>
                <a:ea typeface="Plus Jakarta Sans"/>
                <a:cs typeface="Plus Jakarta Sans"/>
                <a:sym typeface="Plus Jakarta Sans"/>
              </a:rPr>
              <a:t> reach out for support when you need it. Make sure your friends and family know you’re quitting. Call </a:t>
            </a:r>
            <a:r>
              <a:rPr b="1" lang="en-US" sz="1200">
                <a:solidFill>
                  <a:srgbClr val="000000"/>
                </a:solidFill>
                <a:latin typeface="Plus Jakarta Sans"/>
                <a:ea typeface="Plus Jakarta Sans"/>
                <a:cs typeface="Plus Jakarta Sans"/>
                <a:sym typeface="Plus Jakarta Sans"/>
              </a:rPr>
              <a:t>800-QUIT-NOW (800-784-8669)</a:t>
            </a:r>
            <a:r>
              <a:rPr lang="en-US" sz="1200">
                <a:solidFill>
                  <a:srgbClr val="000000"/>
                </a:solidFill>
                <a:latin typeface="Plus Jakarta Sans"/>
                <a:ea typeface="Plus Jakarta Sans"/>
                <a:cs typeface="Plus Jakarta Sans"/>
                <a:sym typeface="Plus Jakarta Sans"/>
              </a:rPr>
              <a:t> for free support and tips from a trained quit coach.</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For many, slips and relapses are part of the quitting journey—and that’s OK.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Watch this video</a:t>
            </a:r>
            <a:r>
              <a:rPr i="1" lang="en-US" sz="1200">
                <a:solidFill>
                  <a:srgbClr val="000000"/>
                </a:solidFill>
                <a:latin typeface="Plus Jakarta Sans"/>
                <a:ea typeface="Plus Jakarta Sans"/>
                <a:cs typeface="Plus Jakarta Sans"/>
                <a:sym typeface="Plus Jakarta Sans"/>
              </a:rPr>
              <a:t> to understand why they happen and how to keep moving forward.</a:t>
            </a:r>
            <a:endParaRPr b="1" sz="1200">
              <a:solidFill>
                <a:srgbClr val="000000"/>
              </a:solidFill>
              <a:latin typeface="Plus Jakarta Sans"/>
              <a:ea typeface="Plus Jakarta Sans"/>
              <a:cs typeface="Plus Jakarta Sans"/>
              <a:sym typeface="Plus Jakarta Sans"/>
            </a:endParaRPr>
          </a:p>
        </p:txBody>
      </p:sp>
      <p:grpSp>
        <p:nvGrpSpPr>
          <p:cNvPr id="905" name="Google Shape;905;p91"/>
          <p:cNvGrpSpPr/>
          <p:nvPr/>
        </p:nvGrpSpPr>
        <p:grpSpPr>
          <a:xfrm>
            <a:off x="10452625" y="2411775"/>
            <a:ext cx="681600" cy="681600"/>
            <a:chOff x="10294125" y="2443000"/>
            <a:chExt cx="681600" cy="681600"/>
          </a:xfrm>
        </p:grpSpPr>
        <p:sp>
          <p:nvSpPr>
            <p:cNvPr id="906" name="Google Shape;906;p91"/>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7" name="Google Shape;907;p91"/>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08" name="Google Shape;908;p91"/>
          <p:cNvSpPr txBox="1"/>
          <p:nvPr/>
        </p:nvSpPr>
        <p:spPr>
          <a:xfrm>
            <a:off x="9800275" y="312770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3" name="Shape 913"/>
        <p:cNvGrpSpPr/>
        <p:nvPr/>
      </p:nvGrpSpPr>
      <p:grpSpPr>
        <a:xfrm>
          <a:off x="0" y="0"/>
          <a:ext cx="0" cy="0"/>
          <a:chOff x="0" y="0"/>
          <a:chExt cx="0" cy="0"/>
        </a:xfrm>
      </p:grpSpPr>
      <p:sp>
        <p:nvSpPr>
          <p:cNvPr id="914" name="Google Shape;914;p92"/>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Smoking cessation</a:t>
            </a:r>
            <a:r>
              <a:rPr lang="en-US"/>
              <a:t> infographics</a:t>
            </a:r>
            <a:endParaRPr/>
          </a:p>
        </p:txBody>
      </p:sp>
      <p:sp>
        <p:nvSpPr>
          <p:cNvPr id="915" name="Google Shape;915;p92"/>
          <p:cNvSpPr txBox="1"/>
          <p:nvPr>
            <p:ph idx="1" type="body"/>
          </p:nvPr>
        </p:nvSpPr>
        <p:spPr>
          <a:xfrm>
            <a:off x="740675" y="147217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infographics are designed to engage your audience and provide clear, actionable information about quitting smoking.</a:t>
            </a:r>
            <a:endParaRPr/>
          </a:p>
        </p:txBody>
      </p:sp>
      <p:pic>
        <p:nvPicPr>
          <p:cNvPr id="916" name="Google Shape;916;p92"/>
          <p:cNvPicPr preferRelativeResize="0"/>
          <p:nvPr>
            <p:ph idx="2" type="pic"/>
          </p:nvPr>
        </p:nvPicPr>
        <p:blipFill rotWithShape="1">
          <a:blip r:embed="rId3">
            <a:alphaModFix/>
          </a:blip>
          <a:srcRect b="49323" l="-1561" r="-1181" t="0"/>
          <a:stretch/>
        </p:blipFill>
        <p:spPr>
          <a:xfrm>
            <a:off x="5976150" y="1872375"/>
            <a:ext cx="5027699" cy="3261902"/>
          </a:xfrm>
          <a:prstGeom prst="rect">
            <a:avLst/>
          </a:prstGeom>
        </p:spPr>
      </p:pic>
      <p:sp>
        <p:nvSpPr>
          <p:cNvPr id="917" name="Google Shape;917;p92"/>
          <p:cNvSpPr txBox="1"/>
          <p:nvPr>
            <p:ph idx="3" type="body"/>
          </p:nvPr>
        </p:nvSpPr>
        <p:spPr>
          <a:xfrm>
            <a:off x="740675" y="2538225"/>
            <a:ext cx="4762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them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Are You Craving a Cigarette?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Perks of Quitting Smoking</a:t>
            </a:r>
            <a:endParaRPr>
              <a:solidFill>
                <a:srgbClr val="5E5E5E"/>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2" name="Shape 922"/>
        <p:cNvGrpSpPr/>
        <p:nvPr/>
      </p:nvGrpSpPr>
      <p:grpSpPr>
        <a:xfrm>
          <a:off x="0" y="0"/>
          <a:ext cx="0" cy="0"/>
          <a:chOff x="0" y="0"/>
          <a:chExt cx="0" cy="0"/>
        </a:xfrm>
      </p:grpSpPr>
      <p:pic>
        <p:nvPicPr>
          <p:cNvPr id="923" name="Google Shape;923;p93"/>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24" name="Google Shape;924;p93"/>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5" name="Google Shape;925;p93"/>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6" name="Google Shape;926;p93"/>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27" name="Google Shape;927;p93"/>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28" name="Google Shape;928;p93"/>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The Consumer Health Library</a:t>
            </a:r>
            <a:r>
              <a:rPr b="1" lang="en-US" sz="1610">
                <a:solidFill>
                  <a:srgbClr val="4C4C4C"/>
                </a:solidFill>
                <a:latin typeface="Plus Jakarta Sans"/>
                <a:ea typeface="Plus Jakarta Sans"/>
                <a:cs typeface="Plus Jakarta Sans"/>
                <a:sym typeface="Plus Jakarta Sans"/>
              </a:rPr>
              <a:t> (CHL)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29" name="Google Shape;929;p93"/>
          <p:cNvSpPr txBox="1"/>
          <p:nvPr>
            <p:ph idx="1" type="body"/>
          </p:nvPr>
        </p:nvSpPr>
        <p:spPr>
          <a:xfrm>
            <a:off x="723900" y="3241375"/>
            <a:ext cx="4773300" cy="1427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Add a custom banner to your site</a:t>
            </a:r>
            <a:r>
              <a:rPr b="0" lang="en-US" sz="1400">
                <a:solidFill>
                  <a:srgbClr val="4C4C4C"/>
                </a:solidFill>
                <a:latin typeface="Plus Jakarta Sans"/>
                <a:ea typeface="Plus Jakarta Sans"/>
                <a:cs typeface="Plus Jakarta Sans"/>
                <a:sym typeface="Plus Jakarta Sans"/>
              </a:rPr>
              <a:t> to help your team and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consumers quickly access the featured content.</a:t>
            </a:r>
            <a:endParaRPr sz="1800">
              <a:latin typeface="Plus Jakarta Sans"/>
              <a:ea typeface="Plus Jakarta Sans"/>
              <a:cs typeface="Plus Jakarta Sans"/>
              <a:sym typeface="Plus Jakarta Sans"/>
            </a:endParaRPr>
          </a:p>
        </p:txBody>
      </p:sp>
      <p:sp>
        <p:nvSpPr>
          <p:cNvPr id="930" name="Google Shape;930;p93"/>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94"/>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37" name="Google Shape;937;p94"/>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38" name="Google Shape;938;p94"/>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a banner to your CHL site</a:t>
            </a:r>
            <a:endParaRPr/>
          </a:p>
        </p:txBody>
      </p:sp>
      <p:pic>
        <p:nvPicPr>
          <p:cNvPr id="939" name="Google Shape;939;p94"/>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40" name="Google Shape;940;p94"/>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41" name="Google Shape;941;p94"/>
          <p:cNvGrpSpPr/>
          <p:nvPr/>
        </p:nvGrpSpPr>
        <p:grpSpPr>
          <a:xfrm>
            <a:off x="2370600" y="5227825"/>
            <a:ext cx="681600" cy="681600"/>
            <a:chOff x="10294125" y="2443000"/>
            <a:chExt cx="681600" cy="681600"/>
          </a:xfrm>
        </p:grpSpPr>
        <p:sp>
          <p:nvSpPr>
            <p:cNvPr id="942" name="Google Shape;942;p94"/>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43" name="Google Shape;943;p94"/>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44" name="Google Shape;944;p94"/>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9" name="Shape 949"/>
        <p:cNvGrpSpPr/>
        <p:nvPr/>
      </p:nvGrpSpPr>
      <p:grpSpPr>
        <a:xfrm>
          <a:off x="0" y="0"/>
          <a:ext cx="0" cy="0"/>
          <a:chOff x="0" y="0"/>
          <a:chExt cx="0" cy="0"/>
        </a:xfrm>
      </p:grpSpPr>
      <p:sp>
        <p:nvSpPr>
          <p:cNvPr id="950" name="Google Shape;950;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51" name="Google Shape;951;p95"/>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52" name="Google Shape;952;p95"/>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Smoking Cessation</a:t>
            </a:r>
            <a:endParaRPr/>
          </a:p>
        </p:txBody>
      </p:sp>
      <p:sp>
        <p:nvSpPr>
          <p:cNvPr id="953" name="Google Shape;953;p95"/>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Jan</a:t>
            </a:r>
            <a:endParaRPr/>
          </a:p>
        </p:txBody>
      </p:sp>
      <p:sp>
        <p:nvSpPr>
          <p:cNvPr id="954" name="Google Shape;954;p95"/>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Feb</a:t>
            </a:r>
            <a:endParaRPr/>
          </a:p>
        </p:txBody>
      </p:sp>
      <p:sp>
        <p:nvSpPr>
          <p:cNvPr id="955" name="Google Shape;955;p95"/>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Mar</a:t>
            </a:r>
            <a:endParaRPr/>
          </a:p>
        </p:txBody>
      </p:sp>
      <p:sp>
        <p:nvSpPr>
          <p:cNvPr id="956" name="Google Shape;956;p95"/>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Exercise &amp; Fitness</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57" name="Google Shape;957;p95"/>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Colorectal Cancer</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9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64" name="Google Shape;964;p96"/>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65" name="Google Shape;965;p96"/>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66" name="Google Shape;966;p96"/>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67" name="Google Shape;967;p96"/>
          <p:cNvGrpSpPr/>
          <p:nvPr/>
        </p:nvGrpSpPr>
        <p:grpSpPr>
          <a:xfrm>
            <a:off x="9827386" y="1055500"/>
            <a:ext cx="612622" cy="612000"/>
            <a:chOff x="10134200" y="974025"/>
            <a:chExt cx="681600" cy="612000"/>
          </a:xfrm>
        </p:grpSpPr>
        <p:sp>
          <p:nvSpPr>
            <p:cNvPr id="968" name="Google Shape;968;p96"/>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9" name="Google Shape;969;p96"/>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70" name="Google Shape;970;p96"/>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71" name="Google Shape;971;p96"/>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972" name="Google Shape;972;p96"/>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73" name="Google Shape;973;p96"/>
          <p:cNvGraphicFramePr/>
          <p:nvPr/>
        </p:nvGraphicFramePr>
        <p:xfrm>
          <a:off x="7610400" y="3240150"/>
          <a:ext cx="3000000" cy="3000000"/>
        </p:xfrm>
        <a:graphic>
          <a:graphicData uri="http://schemas.openxmlformats.org/drawingml/2006/table">
            <a:tbl>
              <a:tblPr>
                <a:noFill/>
                <a:tableStyleId>{C4BFA1C3-A178-4D44-9283-5E6A112916C1}</a:tableStyleId>
              </a:tblPr>
              <a:tblGrid>
                <a:gridCol w="2246925"/>
                <a:gridCol w="2246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videos and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smoking cessation.</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a:t>
            </a:r>
            <a:r>
              <a:rPr lang="en-US" sz="1300"/>
              <a:t>smoking and tobacco</a:t>
            </a:r>
            <a:r>
              <a:rPr lang="en-US" sz="1300"/>
              <a:t>-related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Smoking Cessation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610400" y="3142450"/>
          <a:ext cx="3000000" cy="3000000"/>
        </p:xfrm>
        <a:graphic>
          <a:graphicData uri="http://schemas.openxmlformats.org/drawingml/2006/table">
            <a:tbl>
              <a:tblPr>
                <a:noFill/>
                <a:tableStyleId>{C4BFA1C3-A178-4D44-9283-5E6A112916C1}</a:tableStyleId>
              </a:tblPr>
              <a:tblGrid>
                <a:gridCol w="2246925"/>
                <a:gridCol w="2246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Quit-smoking tools and support</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3" name="Google Shape;833;p86"/>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4" name="Google Shape;834;p86"/>
          <p:cNvGrpSpPr/>
          <p:nvPr/>
        </p:nvGrpSpPr>
        <p:grpSpPr>
          <a:xfrm>
            <a:off x="10761675" y="2704013"/>
            <a:ext cx="681600" cy="681600"/>
            <a:chOff x="10294125" y="2443000"/>
            <a:chExt cx="681600" cy="681600"/>
          </a:xfrm>
        </p:grpSpPr>
        <p:sp>
          <p:nvSpPr>
            <p:cNvPr id="835" name="Google Shape;835;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6" name="Google Shape;836;p86"/>
            <p:cNvPicPr preferRelativeResize="0"/>
            <p:nvPr/>
          </p:nvPicPr>
          <p:blipFill>
            <a:blip r:embed="rId3">
              <a:alphaModFix/>
            </a:blip>
            <a:stretch>
              <a:fillRect/>
            </a:stretch>
          </p:blipFill>
          <p:spPr>
            <a:xfrm>
              <a:off x="10401437" y="2562524"/>
              <a:ext cx="466975" cy="442550"/>
            </a:xfrm>
            <a:prstGeom prst="rect">
              <a:avLst/>
            </a:prstGeom>
            <a:noFill/>
            <a:ln>
              <a:noFill/>
            </a:ln>
          </p:spPr>
        </p:pic>
      </p:grpSp>
      <p:graphicFrame>
        <p:nvGraphicFramePr>
          <p:cNvPr id="837" name="Google Shape;837;p86"/>
          <p:cNvGraphicFramePr/>
          <p:nvPr/>
        </p:nvGraphicFramePr>
        <p:xfrm>
          <a:off x="414288" y="647538"/>
          <a:ext cx="3000000" cy="3000000"/>
        </p:xfrm>
        <a:graphic>
          <a:graphicData uri="http://schemas.openxmlformats.org/drawingml/2006/table">
            <a:tbl>
              <a:tblPr>
                <a:noFill/>
                <a:tableStyleId>{7813BC08-6E9F-44A7-B3F2-A42964648BD0}</a:tableStyleId>
              </a:tblPr>
              <a:tblGrid>
                <a:gridCol w="3711950"/>
                <a:gridCol w="3783200"/>
                <a:gridCol w="2103500"/>
              </a:tblGrid>
              <a:tr h="3847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607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Start your quitting journey with confidence. Our video will walk you through creating an effective quit tobacco plan.</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r>
                        <a:rPr lang="en-US" sz="1100">
                          <a:solidFill>
                            <a:srgbClr val="5E5E5E"/>
                          </a:solidFill>
                          <a:latin typeface="Plus Jakarta Sans"/>
                          <a:ea typeface="Plus Jakarta Sans"/>
                          <a:cs typeface="Plus Jakarta Sans"/>
                          <a:sym typeface="Plus Jakarta Sans"/>
                        </a:rPr>
                        <a:t> </a:t>
                      </a:r>
                      <a:r>
                        <a:rPr lang="en-US" sz="11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https://schl41demo.staywellhealthlibrary.com/MultimediaRoom/VideoLibrary/?e=0#player:207,WN01831_eng</a:t>
                      </a:r>
                      <a:r>
                        <a:rPr lang="en-US" sz="1100" u="sng">
                          <a:solidFill>
                            <a:srgbClr val="132D77"/>
                          </a:solidFill>
                          <a:latin typeface="Plus Jakarta Sans"/>
                          <a:ea typeface="Plus Jakarta Sans"/>
                          <a:cs typeface="Plus Jakarta Sans"/>
                          <a:sym typeface="Plus Jakarta Sans"/>
                        </a:rPr>
                        <a:t> </a:t>
                      </a:r>
                      <a:endParaRPr sz="1100">
                        <a:solidFill>
                          <a:srgbClr val="5E5E5E"/>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r>
                        <a:rPr b="1" lang="en-US" sz="1100">
                          <a:solidFill>
                            <a:schemeClr val="accent3"/>
                          </a:solidFill>
                          <a:latin typeface="Plus Jakarta Sans"/>
                          <a:ea typeface="Plus Jakarta Sans"/>
                          <a:cs typeface="Plus Jakarta Sans"/>
                          <a:sym typeface="Plus Jakarta Sans"/>
                        </a:rPr>
                        <a:t> </a:t>
                      </a:r>
                      <a:r>
                        <a:rPr lang="en-US" sz="1100" u="sng">
                          <a:solidFill>
                            <a:srgbClr val="132D77"/>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https://schl41demo.staywellhealthlibrary.com/spanish/VideoLibrary/?e=0#player:207,WN01831_spa</a:t>
                      </a:r>
                      <a:r>
                        <a:rPr lang="en-US" sz="1100">
                          <a:solidFill>
                            <a:srgbClr val="5E5E5E"/>
                          </a:solidFill>
                          <a:latin typeface="Plus Jakarta Sans"/>
                          <a:ea typeface="Plus Jakarta Sans"/>
                          <a:cs typeface="Plus Jakarta Sans"/>
                          <a:sym typeface="Plus Jakarta Sans"/>
                        </a:rPr>
                        <a:t> </a:t>
                      </a:r>
                      <a:endParaRPr sz="1100">
                        <a:solidFill>
                          <a:srgbClr val="5E5E5E"/>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257175">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Understandably, quitting smoking isn’t always an immediate success story. Check out our guide on “How to Quit Smoking, Again” for a fresh start!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https://schl41demo.staywellhealthlibrary.com/Search/1,2139</a:t>
                      </a:r>
                      <a:r>
                        <a:rPr lang="en-US"/>
                        <a:t>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1835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For the 28.3 million Americans who smoke, quitting isn’t easy. But it is worth it. Check out our article about quit-smoking tools and find the support you need to make it happen.</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https://schl41demo.staywellhealthlibrary.com/Search/1,2843</a:t>
                      </a:r>
                      <a:r>
                        <a:rPr lang="en-US" sz="1100" u="sng">
                          <a:solidFill>
                            <a:srgbClr val="132D77"/>
                          </a:solidFill>
                          <a:latin typeface="Plus Jakarta Sans"/>
                          <a:ea typeface="Plus Jakarta Sans"/>
                          <a:cs typeface="Plus Jakarta Sans"/>
                          <a:sym typeface="Plus Jakarta Sans"/>
                        </a:rPr>
                        <a:t>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1879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No matter what your reasons are for quitting, it’s time to join the ranks of the others who have said goodbye to cigarettes for good. Get ready for a successful quit-smoking day with these expert tips.</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https://schl41demo.staywellhealthlibrary.com/Search/1,4546</a:t>
                      </a:r>
                      <a:r>
                        <a:rPr lang="en-US" sz="1200">
                          <a:latin typeface="Times New Roman"/>
                          <a:ea typeface="Times New Roman"/>
                          <a:cs typeface="Times New Roman"/>
                          <a:sym typeface="Times New Roman"/>
                        </a:rPr>
                        <a:t>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pic>
        <p:nvPicPr>
          <p:cNvPr descr="Portrait of senior woman in beautiful garden" id="838" name="Google Shape;838;p86"/>
          <p:cNvPicPr preferRelativeResize="0"/>
          <p:nvPr/>
        </p:nvPicPr>
        <p:blipFill>
          <a:blip r:embed="rId9">
            <a:alphaModFix/>
          </a:blip>
          <a:stretch>
            <a:fillRect/>
          </a:stretch>
        </p:blipFill>
        <p:spPr>
          <a:xfrm>
            <a:off x="8076450" y="1307850"/>
            <a:ext cx="1632075" cy="1088050"/>
          </a:xfrm>
          <a:prstGeom prst="rect">
            <a:avLst/>
          </a:prstGeom>
          <a:noFill/>
          <a:ln>
            <a:noFill/>
          </a:ln>
        </p:spPr>
      </p:pic>
      <p:pic>
        <p:nvPicPr>
          <p:cNvPr descr="portrait of young smiling african american man sitting outdoors. - optimistic man stock pictures, royalty-free photos &amp; images" id="839" name="Google Shape;839;p86"/>
          <p:cNvPicPr preferRelativeResize="0"/>
          <p:nvPr/>
        </p:nvPicPr>
        <p:blipFill>
          <a:blip r:embed="rId10">
            <a:alphaModFix/>
          </a:blip>
          <a:stretch>
            <a:fillRect/>
          </a:stretch>
        </p:blipFill>
        <p:spPr>
          <a:xfrm>
            <a:off x="8085225" y="2720913"/>
            <a:ext cx="1632075" cy="1088050"/>
          </a:xfrm>
          <a:prstGeom prst="rect">
            <a:avLst/>
          </a:prstGeom>
          <a:noFill/>
          <a:ln>
            <a:noFill/>
          </a:ln>
        </p:spPr>
      </p:pic>
      <p:pic>
        <p:nvPicPr>
          <p:cNvPr descr="Young Pakistani Celebrating Goal" id="840" name="Google Shape;840;p86"/>
          <p:cNvPicPr preferRelativeResize="0"/>
          <p:nvPr/>
        </p:nvPicPr>
        <p:blipFill>
          <a:blip r:embed="rId11">
            <a:alphaModFix/>
          </a:blip>
          <a:stretch>
            <a:fillRect/>
          </a:stretch>
        </p:blipFill>
        <p:spPr>
          <a:xfrm>
            <a:off x="8076450" y="3960363"/>
            <a:ext cx="1632075" cy="1088050"/>
          </a:xfrm>
          <a:prstGeom prst="rect">
            <a:avLst/>
          </a:prstGeom>
          <a:noFill/>
          <a:ln>
            <a:noFill/>
          </a:ln>
        </p:spPr>
      </p:pic>
      <p:pic>
        <p:nvPicPr>
          <p:cNvPr descr="granny loves you - woman with grandkids happy stock pictures, royalty-free photos &amp; images" id="841" name="Google Shape;841;p86"/>
          <p:cNvPicPr preferRelativeResize="0"/>
          <p:nvPr/>
        </p:nvPicPr>
        <p:blipFill>
          <a:blip r:embed="rId12">
            <a:alphaModFix/>
          </a:blip>
          <a:stretch>
            <a:fillRect/>
          </a:stretch>
        </p:blipFill>
        <p:spPr>
          <a:xfrm>
            <a:off x="8085225" y="5155813"/>
            <a:ext cx="1632075" cy="1088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graphicFrame>
        <p:nvGraphicFramePr>
          <p:cNvPr id="847" name="Google Shape;847;p87"/>
          <p:cNvGraphicFramePr/>
          <p:nvPr/>
        </p:nvGraphicFramePr>
        <p:xfrm>
          <a:off x="414288" y="647538"/>
          <a:ext cx="3000000" cy="3000000"/>
        </p:xfrm>
        <a:graphic>
          <a:graphicData uri="http://schemas.openxmlformats.org/drawingml/2006/table">
            <a:tbl>
              <a:tblPr>
                <a:noFill/>
                <a:tableStyleId>{7813BC08-6E9F-44A7-B3F2-A42964648BD0}</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Smoking isn’t just about lungs—it’s tough on your heart, too. Find out how it increases your risk for heart disease (and what you can do to lower it).</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https://schl41demo.staywellhealthlibrary.com/Search/85,P00242</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https://schl41demo.staywellhealthlibrary.com/spanish/Search/85,P03363</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Thinking about vaping to help quit smoking? Before you make the switch, read up on these e-cigarette facts.</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https://schl41demo.staywellhealthlibrary.com/Search/1,4704</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Get the full picture on smoking risks. Our extensive guide covers everything from secondhand smoke dangers to the short- and long-term rewards of quitting.</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https://schl41demo.staywellhealthlibrary.com/Search/90,P01652</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https://schl41demo.staywellhealthlibrary.com/spanish/Search/90,P04755</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48" name="Google Shape;848;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Health risks of smoking</a:t>
            </a:r>
            <a:endParaRPr/>
          </a:p>
        </p:txBody>
      </p:sp>
      <p:sp>
        <p:nvSpPr>
          <p:cNvPr id="849" name="Google Shape;849;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young woman getting her painful chest examined by a doctor. - heart checkup young woman stock pictures, royalty-free photos &amp; images" id="850" name="Google Shape;850;p87"/>
          <p:cNvPicPr preferRelativeResize="0"/>
          <p:nvPr/>
        </p:nvPicPr>
        <p:blipFill>
          <a:blip r:embed="rId4">
            <a:alphaModFix/>
          </a:blip>
          <a:stretch>
            <a:fillRect/>
          </a:stretch>
        </p:blipFill>
        <p:spPr>
          <a:xfrm>
            <a:off x="8037150" y="1488550"/>
            <a:ext cx="1896225" cy="1264150"/>
          </a:xfrm>
          <a:prstGeom prst="rect">
            <a:avLst/>
          </a:prstGeom>
          <a:noFill/>
          <a:ln>
            <a:noFill/>
          </a:ln>
        </p:spPr>
      </p:pic>
      <p:pic>
        <p:nvPicPr>
          <p:cNvPr descr="young couple with laptop - get the facts stock pictures, royalty-free photos &amp; images" id="851" name="Google Shape;851;p87"/>
          <p:cNvPicPr preferRelativeResize="0"/>
          <p:nvPr/>
        </p:nvPicPr>
        <p:blipFill>
          <a:blip r:embed="rId5">
            <a:alphaModFix/>
          </a:blip>
          <a:stretch>
            <a:fillRect/>
          </a:stretch>
        </p:blipFill>
        <p:spPr>
          <a:xfrm>
            <a:off x="8110425" y="3299950"/>
            <a:ext cx="1749674" cy="1166450"/>
          </a:xfrm>
          <a:prstGeom prst="rect">
            <a:avLst/>
          </a:prstGeom>
          <a:noFill/>
          <a:ln>
            <a:noFill/>
          </a:ln>
        </p:spPr>
      </p:pic>
      <p:pic>
        <p:nvPicPr>
          <p:cNvPr descr="mature man training golden retriever - man running with pet stock pictures, royalty-free photos &amp; images" id="852" name="Google Shape;852;p87"/>
          <p:cNvPicPr preferRelativeResize="0"/>
          <p:nvPr/>
        </p:nvPicPr>
        <p:blipFill>
          <a:blip r:embed="rId6">
            <a:alphaModFix/>
          </a:blip>
          <a:stretch>
            <a:fillRect/>
          </a:stretch>
        </p:blipFill>
        <p:spPr>
          <a:xfrm>
            <a:off x="8110425" y="5013650"/>
            <a:ext cx="1749674" cy="1166450"/>
          </a:xfrm>
          <a:prstGeom prst="rect">
            <a:avLst/>
          </a:prstGeom>
          <a:noFill/>
          <a:ln>
            <a:noFill/>
          </a:ln>
        </p:spPr>
      </p:pic>
      <p:sp>
        <p:nvSpPr>
          <p:cNvPr id="853" name="Google Shape;853;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4" name="Google Shape;854;p87"/>
          <p:cNvGrpSpPr/>
          <p:nvPr/>
        </p:nvGrpSpPr>
        <p:grpSpPr>
          <a:xfrm>
            <a:off x="10752600" y="2730513"/>
            <a:ext cx="681600" cy="681600"/>
            <a:chOff x="10294125" y="1691525"/>
            <a:chExt cx="681600" cy="681600"/>
          </a:xfrm>
        </p:grpSpPr>
        <p:sp>
          <p:nvSpPr>
            <p:cNvPr id="855" name="Google Shape;855;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6" name="Google Shape;856;p87"/>
            <p:cNvPicPr preferRelativeResize="0"/>
            <p:nvPr/>
          </p:nvPicPr>
          <p:blipFill>
            <a:blip r:embed="rId7">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1" name="Shape 861"/>
        <p:cNvGrpSpPr/>
        <p:nvPr/>
      </p:nvGrpSpPr>
      <p:grpSpPr>
        <a:xfrm>
          <a:off x="0" y="0"/>
          <a:ext cx="0" cy="0"/>
          <a:chOff x="0" y="0"/>
          <a:chExt cx="0" cy="0"/>
        </a:xfrm>
      </p:grpSpPr>
      <p:graphicFrame>
        <p:nvGraphicFramePr>
          <p:cNvPr id="862" name="Google Shape;862;p88"/>
          <p:cNvGraphicFramePr/>
          <p:nvPr/>
        </p:nvGraphicFramePr>
        <p:xfrm>
          <a:off x="414288" y="647538"/>
          <a:ext cx="3000000" cy="3000000"/>
        </p:xfrm>
        <a:graphic>
          <a:graphicData uri="http://schemas.openxmlformats.org/drawingml/2006/table">
            <a:tbl>
              <a:tblPr>
                <a:noFill/>
                <a:tableStyleId>{7813BC08-6E9F-44A7-B3F2-A42964648BD0}</a:tableStyleId>
              </a:tblPr>
              <a:tblGrid>
                <a:gridCol w="3964725"/>
                <a:gridCol w="3530425"/>
                <a:gridCol w="2103500"/>
              </a:tblGrid>
              <a:tr h="500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3089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Want to quit smoking? You don’t have to tackle this alone—take our 10-question quiz to get the latest info about nicotine-replacement therapy and other aids that can help you.</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https://schl41demo.staywellhealthlibrary.com/Search/40,SmokingQuiz</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086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You’ve heard nicotine is addictive, but there’s more to it. Test your knowledge with our nicotine quiz and uncover surprising facts about this chemical.</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https://schl41demo.staywellhealthlibrary.com/Search/40,NicotineSmokingTobacQuiz</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8088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Learn more about the best ways to quit smoking—and the health benefits that come with it—with this short quiz.</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https://schl41demo.staywellhealthlibrary.com/Search/40,QuitSmokingSmokeQuitQuiz</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https://schl41demo.staywellhealthlibrary.com/spanish/Search/40,QuitSmokingSmokeQuitQuiz_ES</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r h="1103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Smokeless tobacco may seem less harmful than smoking, but there are still health problems-a-plenty. Click here to test how much you really know about smokeless tobacco.</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https://schl41demo.staywellhealthlibrary.com/Search/40,SmokelessTobaccoSmokQuiz</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bl>
          </a:graphicData>
        </a:graphic>
      </p:graphicFrame>
      <p:sp>
        <p:nvSpPr>
          <p:cNvPr id="863" name="Google Shape;863;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Knowledge checks</a:t>
            </a:r>
            <a:endParaRPr/>
          </a:p>
        </p:txBody>
      </p:sp>
      <p:sp>
        <p:nvSpPr>
          <p:cNvPr id="864" name="Google Shape;864;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5" name="Google Shape;865;p88"/>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6" name="Google Shape;866;p88"/>
          <p:cNvGrpSpPr/>
          <p:nvPr/>
        </p:nvGrpSpPr>
        <p:grpSpPr>
          <a:xfrm>
            <a:off x="10761675" y="2704013"/>
            <a:ext cx="681600" cy="681600"/>
            <a:chOff x="10294125" y="2443000"/>
            <a:chExt cx="681600" cy="681600"/>
          </a:xfrm>
        </p:grpSpPr>
        <p:sp>
          <p:nvSpPr>
            <p:cNvPr id="867" name="Google Shape;867;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8" name="Google Shape;868;p88"/>
            <p:cNvPicPr preferRelativeResize="0"/>
            <p:nvPr/>
          </p:nvPicPr>
          <p:blipFill>
            <a:blip r:embed="rId3">
              <a:alphaModFix/>
            </a:blip>
            <a:stretch>
              <a:fillRect/>
            </a:stretch>
          </p:blipFill>
          <p:spPr>
            <a:xfrm>
              <a:off x="10401437" y="2562524"/>
              <a:ext cx="466975" cy="442550"/>
            </a:xfrm>
            <a:prstGeom prst="rect">
              <a:avLst/>
            </a:prstGeom>
            <a:noFill/>
            <a:ln>
              <a:noFill/>
            </a:ln>
          </p:spPr>
        </p:pic>
      </p:grpSp>
      <p:pic>
        <p:nvPicPr>
          <p:cNvPr descr="Teenage diabetic lying on bed and scrolling on smartphone, feeling lonely and depressed. Teenage girl feeling different from friends, have body image issues because of insulin pump and CGM." id="869" name="Google Shape;869;p88"/>
          <p:cNvPicPr preferRelativeResize="0"/>
          <p:nvPr/>
        </p:nvPicPr>
        <p:blipFill>
          <a:blip r:embed="rId4">
            <a:alphaModFix/>
          </a:blip>
          <a:stretch>
            <a:fillRect/>
          </a:stretch>
        </p:blipFill>
        <p:spPr>
          <a:xfrm>
            <a:off x="8141313" y="1207511"/>
            <a:ext cx="1687826" cy="1125225"/>
          </a:xfrm>
          <a:prstGeom prst="rect">
            <a:avLst/>
          </a:prstGeom>
          <a:noFill/>
          <a:ln>
            <a:noFill/>
          </a:ln>
        </p:spPr>
      </p:pic>
      <p:pic>
        <p:nvPicPr>
          <p:cNvPr descr="Question mark symbol on wooden blocks" id="870" name="Google Shape;870;p88"/>
          <p:cNvPicPr preferRelativeResize="0"/>
          <p:nvPr/>
        </p:nvPicPr>
        <p:blipFill>
          <a:blip r:embed="rId5">
            <a:alphaModFix/>
          </a:blip>
          <a:stretch>
            <a:fillRect/>
          </a:stretch>
        </p:blipFill>
        <p:spPr>
          <a:xfrm>
            <a:off x="8267187" y="2537775"/>
            <a:ext cx="1436089" cy="957400"/>
          </a:xfrm>
          <a:prstGeom prst="rect">
            <a:avLst/>
          </a:prstGeom>
          <a:noFill/>
          <a:ln>
            <a:noFill/>
          </a:ln>
        </p:spPr>
      </p:pic>
      <p:pic>
        <p:nvPicPr>
          <p:cNvPr descr="selection - test your knowledge stock pictures, royalty-free photos &amp; images" id="871" name="Google Shape;871;p88"/>
          <p:cNvPicPr preferRelativeResize="0"/>
          <p:nvPr/>
        </p:nvPicPr>
        <p:blipFill>
          <a:blip r:embed="rId6">
            <a:alphaModFix/>
          </a:blip>
          <a:stretch>
            <a:fillRect/>
          </a:stretch>
        </p:blipFill>
        <p:spPr>
          <a:xfrm>
            <a:off x="8141325" y="3831500"/>
            <a:ext cx="1687826" cy="1125217"/>
          </a:xfrm>
          <a:prstGeom prst="rect">
            <a:avLst/>
          </a:prstGeom>
          <a:noFill/>
          <a:ln>
            <a:noFill/>
          </a:ln>
        </p:spPr>
      </p:pic>
      <p:pic>
        <p:nvPicPr>
          <p:cNvPr descr="test date - quiz time stock pictures, royalty-free photos &amp; images" id="872" name="Google Shape;872;p88"/>
          <p:cNvPicPr preferRelativeResize="0"/>
          <p:nvPr/>
        </p:nvPicPr>
        <p:blipFill>
          <a:blip r:embed="rId7">
            <a:alphaModFix/>
          </a:blip>
          <a:stretch>
            <a:fillRect/>
          </a:stretch>
        </p:blipFill>
        <p:spPr>
          <a:xfrm>
            <a:off x="8302325" y="5385400"/>
            <a:ext cx="1365802" cy="957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7" name="Shape 877"/>
        <p:cNvGrpSpPr/>
        <p:nvPr/>
      </p:nvGrpSpPr>
      <p:grpSpPr>
        <a:xfrm>
          <a:off x="0" y="0"/>
          <a:ext cx="0" cy="0"/>
          <a:chOff x="0" y="0"/>
          <a:chExt cx="0" cy="0"/>
        </a:xfrm>
      </p:grpSpPr>
      <p:pic>
        <p:nvPicPr>
          <p:cNvPr id="878" name="Google Shape;878;p89"/>
          <p:cNvPicPr preferRelativeResize="0"/>
          <p:nvPr>
            <p:ph idx="2" type="pic"/>
          </p:nvPr>
        </p:nvPicPr>
        <p:blipFill rotWithShape="1">
          <a:blip r:embed="rId3">
            <a:alphaModFix/>
          </a:blip>
          <a:srcRect b="2059" l="31854" r="940" t="-2060"/>
          <a:stretch/>
        </p:blipFill>
        <p:spPr>
          <a:xfrm flipH="1">
            <a:off x="6611275" y="70275"/>
            <a:ext cx="5733300" cy="5685900"/>
          </a:xfrm>
          <a:prstGeom prst="flowChartDelay">
            <a:avLst/>
          </a:prstGeom>
        </p:spPr>
      </p:pic>
      <p:sp>
        <p:nvSpPr>
          <p:cNvPr id="879" name="Google Shape;879;p89"/>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0" name="Google Shape;880;p89"/>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81" name="Google Shape;881;p89"/>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82" name="Google Shape;882;p89"/>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smoking cessation keywords and is geared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to the top-of-funnel audience — building awareness and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driving visitors to your digital front door. </a:t>
            </a:r>
            <a:endParaRPr sz="1800">
              <a:latin typeface="Plus Jakarta Sans"/>
              <a:ea typeface="Plus Jakarta Sans"/>
              <a:cs typeface="Plus Jakarta Sans"/>
              <a:sym typeface="Plus Jakarta Sans"/>
            </a:endParaRPr>
          </a:p>
        </p:txBody>
      </p:sp>
      <p:sp>
        <p:nvSpPr>
          <p:cNvPr id="883" name="Google Shape;883;p89"/>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84" name="Google Shape;884;p89"/>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5" name="Google Shape;885;p89"/>
          <p:cNvSpPr txBox="1"/>
          <p:nvPr/>
        </p:nvSpPr>
        <p:spPr>
          <a:xfrm>
            <a:off x="6337250" y="3639675"/>
            <a:ext cx="2691900" cy="193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Smoking-related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Smoking</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Tobacco</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Nicotine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Quitting smoking</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Quit smoking</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Vaping</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Vapes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Quit vaping</a:t>
            </a:r>
            <a:endParaRPr sz="1000">
              <a:solidFill>
                <a:schemeClr val="lt2"/>
              </a:solidFill>
              <a:latin typeface="Plus Jakarta Sans"/>
              <a:ea typeface="Plus Jakarta Sans"/>
              <a:cs typeface="Plus Jakarta Sans"/>
              <a:sym typeface="Plus Jakarta San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