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y="6858000" cx="12192000"/>
  <p:notesSz cx="6858000" cy="9144000"/>
  <p:embeddedFontLst>
    <p:embeddedFont>
      <p:font typeface="Plus Jakarta Sans ExtraBold"/>
      <p:bold r:id="rId31"/>
      <p:boldItalic r:id="rId32"/>
    </p:embeddedFont>
    <p:embeddedFont>
      <p:font typeface="Plus Jakarta Sans"/>
      <p:regular r:id="rId33"/>
      <p:bold r:id="rId34"/>
      <p:italic r:id="rId35"/>
      <p:boldItalic r:id="rId36"/>
    </p:embeddedFont>
    <p:embeddedFont>
      <p:font typeface="Montserrat Black"/>
      <p:bold r:id="rId37"/>
      <p:boldItalic r:id="rId38"/>
    </p:embeddedFont>
    <p:embeddedFont>
      <p:font typeface="Plus Jakarta Sans SemiBold"/>
      <p:regular r:id="rId39"/>
      <p:bold r:id="rId40"/>
      <p:italic r:id="rId41"/>
      <p:boldItalic r:id="rId42"/>
    </p:embeddedFont>
    <p:embeddedFont>
      <p:font typeface="Plus Jakarta Sans Medium"/>
      <p:regular r:id="rId43"/>
      <p:bold r:id="rId44"/>
      <p:italic r:id="rId45"/>
      <p:boldItalic r:id="rId46"/>
    </p:embeddedFont>
    <p:embeddedFont>
      <p:font typeface="Plus Jakarta Sans Light"/>
      <p:regular r:id="rId47"/>
      <p:bold r:id="rId48"/>
      <p:italic r:id="rId49"/>
      <p:boldItalic r:id="rId50"/>
    </p:embeddedFont>
    <p:embeddedFont>
      <p:font typeface="DM Serif Display"/>
      <p:regular r:id="rId51"/>
      <p:italic r:id="rId52"/>
    </p:embeddedFont>
    <p:embeddedFont>
      <p:font typeface="Century Gothic"/>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D34FCE4-0AB6-4AE2-AC83-14607AA5112F}">
  <a:tblStyle styleId="{ED34FCE4-0AB6-4AE2-AC83-14607AA5112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5877228-0CDB-4D8E-91A1-028D9A71264D}"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fntdata"/><Relationship Id="rId42" Type="http://schemas.openxmlformats.org/officeDocument/2006/relationships/font" Target="fonts/PlusJakartaSansSemiBold-boldItalic.fntdata"/><Relationship Id="rId41" Type="http://schemas.openxmlformats.org/officeDocument/2006/relationships/font" Target="fonts/PlusJakartaSansSemiBold-italic.fntdata"/><Relationship Id="rId44" Type="http://schemas.openxmlformats.org/officeDocument/2006/relationships/font" Target="fonts/PlusJakartaSansMedium-bold.fntdata"/><Relationship Id="rId43" Type="http://schemas.openxmlformats.org/officeDocument/2006/relationships/font" Target="fonts/PlusJakartaSansMedium-regular.fntdata"/><Relationship Id="rId46" Type="http://schemas.openxmlformats.org/officeDocument/2006/relationships/font" Target="fonts/PlusJakartaSansMedium-boldItalic.fntdata"/><Relationship Id="rId45" Type="http://schemas.openxmlformats.org/officeDocument/2006/relationships/font" Target="fonts/PlusJakartaSansMedium-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bold.fntdata"/><Relationship Id="rId47" Type="http://schemas.openxmlformats.org/officeDocument/2006/relationships/font" Target="fonts/PlusJakartaSansLight-regular.fntdata"/><Relationship Id="rId49" Type="http://schemas.openxmlformats.org/officeDocument/2006/relationships/font" Target="fonts/PlusJakartaSansLight-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ExtraBold-bold.fntdata"/><Relationship Id="rId30" Type="http://schemas.openxmlformats.org/officeDocument/2006/relationships/slide" Target="slides/slide23.xml"/><Relationship Id="rId33" Type="http://schemas.openxmlformats.org/officeDocument/2006/relationships/font" Target="fonts/PlusJakartaSans-regular.fntdata"/><Relationship Id="rId32" Type="http://schemas.openxmlformats.org/officeDocument/2006/relationships/font" Target="fonts/PlusJakartaSansExtraBold-boldItalic.fntdata"/><Relationship Id="rId35" Type="http://schemas.openxmlformats.org/officeDocument/2006/relationships/font" Target="fonts/PlusJakartaSans-italic.fntdata"/><Relationship Id="rId34" Type="http://schemas.openxmlformats.org/officeDocument/2006/relationships/font" Target="fonts/PlusJakartaSans-bold.fntdata"/><Relationship Id="rId37" Type="http://schemas.openxmlformats.org/officeDocument/2006/relationships/font" Target="fonts/MontserratBlack-bold.fntdata"/><Relationship Id="rId36" Type="http://schemas.openxmlformats.org/officeDocument/2006/relationships/font" Target="fonts/PlusJakartaSans-boldItalic.fntdata"/><Relationship Id="rId39" Type="http://schemas.openxmlformats.org/officeDocument/2006/relationships/font" Target="fonts/PlusJakartaSansSemiBold-regular.fntdata"/><Relationship Id="rId38" Type="http://schemas.openxmlformats.org/officeDocument/2006/relationships/font" Target="fonts/MontserratBlack-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DMSerifDisplay-regular.fntdata"/><Relationship Id="rId50" Type="http://schemas.openxmlformats.org/officeDocument/2006/relationships/font" Target="fonts/PlusJakartaSansLight-boldItalic.fntdata"/><Relationship Id="rId53" Type="http://schemas.openxmlformats.org/officeDocument/2006/relationships/font" Target="fonts/CenturyGothic-regular.fntdata"/><Relationship Id="rId52" Type="http://schemas.openxmlformats.org/officeDocument/2006/relationships/font" Target="fonts/DMSerifDisplay-italic.fntdata"/><Relationship Id="rId11" Type="http://schemas.openxmlformats.org/officeDocument/2006/relationships/slide" Target="slides/slide4.xml"/><Relationship Id="rId55" Type="http://schemas.openxmlformats.org/officeDocument/2006/relationships/font" Target="fonts/CenturyGothic-italic.fntdata"/><Relationship Id="rId10" Type="http://schemas.openxmlformats.org/officeDocument/2006/relationships/slide" Target="slides/slide3.xml"/><Relationship Id="rId54" Type="http://schemas.openxmlformats.org/officeDocument/2006/relationships/font" Target="fonts/CenturyGothic-bold.fntdata"/><Relationship Id="rId13" Type="http://schemas.openxmlformats.org/officeDocument/2006/relationships/slide" Target="slides/slide6.xml"/><Relationship Id="rId12" Type="http://schemas.openxmlformats.org/officeDocument/2006/relationships/slide" Target="slides/slide5.xml"/><Relationship Id="rId56" Type="http://schemas.openxmlformats.org/officeDocument/2006/relationships/font" Target="fonts/CenturyGothic-bold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9" name="Google Shape;88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2" name="Google Shape;902;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3" name="Google Shape;913;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4" name="Google Shape;914;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4" name="Google Shape;924;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25" name="Google Shape;925;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8" name="Google Shape;938;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9" name="Google Shape;939;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7" name="Google Shape;947;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48" name="Google Shape;948;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0" name="Google Shape;960;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1" name="Google Shape;961;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2" name="Shape 972"/>
        <p:cNvGrpSpPr/>
        <p:nvPr/>
      </p:nvGrpSpPr>
      <p:grpSpPr>
        <a:xfrm>
          <a:off x="0" y="0"/>
          <a:ext cx="0" cy="0"/>
          <a:chOff x="0" y="0"/>
          <a:chExt cx="0" cy="0"/>
        </a:xfrm>
      </p:grpSpPr>
      <p:sp>
        <p:nvSpPr>
          <p:cNvPr id="973" name="Google Shape;973;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4" name="Google Shape;974;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5" name="Google Shape;975;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4" name="Shape 984"/>
        <p:cNvGrpSpPr/>
        <p:nvPr/>
      </p:nvGrpSpPr>
      <p:grpSpPr>
        <a:xfrm>
          <a:off x="0" y="0"/>
          <a:ext cx="0" cy="0"/>
          <a:chOff x="0" y="0"/>
          <a:chExt cx="0" cy="0"/>
        </a:xfrm>
      </p:grpSpPr>
      <p:sp>
        <p:nvSpPr>
          <p:cNvPr id="985" name="Google Shape;985;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6" name="Google Shape;986;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7" name="Google Shape;987;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2" name="Shape 992"/>
        <p:cNvGrpSpPr/>
        <p:nvPr/>
      </p:nvGrpSpPr>
      <p:grpSpPr>
        <a:xfrm>
          <a:off x="0" y="0"/>
          <a:ext cx="0" cy="0"/>
          <a:chOff x="0" y="0"/>
          <a:chExt cx="0" cy="0"/>
        </a:xfrm>
      </p:grpSpPr>
      <p:sp>
        <p:nvSpPr>
          <p:cNvPr id="993" name="Google Shape;993;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4" name="Google Shape;994;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5" name="Google Shape;995;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0" name="Shape 1000"/>
        <p:cNvGrpSpPr/>
        <p:nvPr/>
      </p:nvGrpSpPr>
      <p:grpSpPr>
        <a:xfrm>
          <a:off x="0" y="0"/>
          <a:ext cx="0" cy="0"/>
          <a:chOff x="0" y="0"/>
          <a:chExt cx="0" cy="0"/>
        </a:xfrm>
      </p:grpSpPr>
      <p:sp>
        <p:nvSpPr>
          <p:cNvPr id="1001" name="Google Shape;1001;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2" name="Google Shape;1002;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3" name="Google Shape;1003;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8" name="Shape 1008"/>
        <p:cNvGrpSpPr/>
        <p:nvPr/>
      </p:nvGrpSpPr>
      <p:grpSpPr>
        <a:xfrm>
          <a:off x="0" y="0"/>
          <a:ext cx="0" cy="0"/>
          <a:chOff x="0" y="0"/>
          <a:chExt cx="0" cy="0"/>
        </a:xfrm>
      </p:grpSpPr>
      <p:sp>
        <p:nvSpPr>
          <p:cNvPr id="1009" name="Google Shape;1009;g268944fc4e0_0_8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0" name="Google Shape;1010;g268944fc4e0_0_8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1" name="Google Shape;1011;g268944fc4e0_0_8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6" name="Shape 1016"/>
        <p:cNvGrpSpPr/>
        <p:nvPr/>
      </p:nvGrpSpPr>
      <p:grpSpPr>
        <a:xfrm>
          <a:off x="0" y="0"/>
          <a:ext cx="0" cy="0"/>
          <a:chOff x="0" y="0"/>
          <a:chExt cx="0" cy="0"/>
        </a:xfrm>
      </p:grpSpPr>
      <p:sp>
        <p:nvSpPr>
          <p:cNvPr id="1017" name="Google Shape;1017;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8" name="Google Shape;1018;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9" name="Google Shape;1019;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9" name="Shape 1029"/>
        <p:cNvGrpSpPr/>
        <p:nvPr/>
      </p:nvGrpSpPr>
      <p:grpSpPr>
        <a:xfrm>
          <a:off x="0" y="0"/>
          <a:ext cx="0" cy="0"/>
          <a:chOff x="0" y="0"/>
          <a:chExt cx="0" cy="0"/>
        </a:xfrm>
      </p:grpSpPr>
      <p:sp>
        <p:nvSpPr>
          <p:cNvPr id="1030" name="Google Shape;1030;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1" name="Google Shape;1031;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32" name="Google Shape;1032;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5" name="Google Shape;845;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0" name="Google Shape;860;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268944fc4e0_0_2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4" name="Google Shape;874;g268944fc4e0_0_2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5" name="Google Shape;875;g268944fc4e0_0_2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8.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2.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png"/><Relationship Id="rId4" Type="http://schemas.openxmlformats.org/officeDocument/2006/relationships/image" Target="../media/image2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0.png"/><Relationship Id="rId4" Type="http://schemas.openxmlformats.org/officeDocument/2006/relationships/hyperlink" Target="https://schl41demo.staywellhealthlibrary.com/Search/1,659"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85,P01552" TargetMode="External"/><Relationship Id="rId4" Type="http://schemas.openxmlformats.org/officeDocument/2006/relationships/hyperlink" Target="https://schl41demo.staywellhealthlibrary.com/Search/85,P04652" TargetMode="External"/><Relationship Id="rId5" Type="http://schemas.openxmlformats.org/officeDocument/2006/relationships/hyperlink" Target="https://schl41demo.staywellhealthlibrary.com/Search/40,StdQuiz" TargetMode="External"/><Relationship Id="rId6" Type="http://schemas.openxmlformats.org/officeDocument/2006/relationships/hyperlink" Target="https://schl41demo.staywellhealthlibrary.com/Search/167,hpv" TargetMode="External"/><Relationship Id="rId7" Type="http://schemas.openxmlformats.org/officeDocument/2006/relationships/hyperlink" Target="https://schl41demo.staywellhealthlibrary.com/Search/167,hpv_ES" TargetMode="External"/><Relationship Id="rId8"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7.jpg"/><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48.jpg"/><Relationship Id="rId4" Type="http://schemas.openxmlformats.org/officeDocument/2006/relationships/hyperlink" Target="https://krameshelp.webmdignite.com/" TargetMode="External"/><Relationship Id="rId5" Type="http://schemas.openxmlformats.org/officeDocument/2006/relationships/hyperlink" Target="https://schl41demo.staywellhealthlibrary.com/Search/40,StdQuiz" TargetMode="External"/><Relationship Id="rId6" Type="http://schemas.openxmlformats.org/officeDocument/2006/relationships/hyperlink" Target="https://schl41demo.staywellhealthlibrary.com/Search/1,659" TargetMode="External"/><Relationship Id="rId7" Type="http://schemas.openxmlformats.org/officeDocument/2006/relationships/hyperlink" Target="https://schl41demo.staywellhealthlibrary.com/Search/85,P00585"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4.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46.jp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schl41demo.staywellhealthlibrary.com/Search/85,P00585" TargetMode="External"/><Relationship Id="rId4" Type="http://schemas.openxmlformats.org/officeDocument/2006/relationships/hyperlink" Target="https://schl41demo.staywellhealthlibrary.com/Search/85,P03678" TargetMode="External"/><Relationship Id="rId9" Type="http://schemas.openxmlformats.org/officeDocument/2006/relationships/hyperlink" Target="https://schl41demo.staywellhealthlibrary.com/Search/90,P05628" TargetMode="External"/><Relationship Id="rId5" Type="http://schemas.openxmlformats.org/officeDocument/2006/relationships/hyperlink" Target="https://schl41demo.staywellhealthlibrary.com/Search/85,P00651" TargetMode="External"/><Relationship Id="rId6" Type="http://schemas.openxmlformats.org/officeDocument/2006/relationships/hyperlink" Target="https://schl41demo.staywellhealthlibrary.com/Search/85,P03744" TargetMode="External"/><Relationship Id="rId7" Type="http://schemas.openxmlformats.org/officeDocument/2006/relationships/hyperlink" Target="https://schl41demo.staywellhealthlibrary.com/Search/34,21617-1" TargetMode="External"/><Relationship Id="rId8" Type="http://schemas.openxmlformats.org/officeDocument/2006/relationships/hyperlink" Target="https://schl41demo.staywellhealthlibrary.com/Search/90,P02456" TargetMode="External"/><Relationship Id="rId11" Type="http://schemas.openxmlformats.org/officeDocument/2006/relationships/hyperlink" Target="https://schl41demo.staywellhealthlibrary.com/Search/85,P03710" TargetMode="External"/><Relationship Id="rId10" Type="http://schemas.openxmlformats.org/officeDocument/2006/relationships/hyperlink" Target="https://schl41demo.staywellhealthlibrary.com/Search/85,P00617" TargetMode="External"/><Relationship Id="rId13" Type="http://schemas.openxmlformats.org/officeDocument/2006/relationships/hyperlink" Target="https://schl41demo.staywellhealthlibrary.com/Search/167,hpv_ES" TargetMode="External"/><Relationship Id="rId12" Type="http://schemas.openxmlformats.org/officeDocument/2006/relationships/hyperlink" Target="https://schl41demo.staywellhealthlibrary.com/Search/167,hpv"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RelatedItems/90,P01645" TargetMode="External"/><Relationship Id="rId4" Type="http://schemas.openxmlformats.org/officeDocument/2006/relationships/hyperlink" Target="https://schl41demo.staywellhealthlibrary.com/RelatedItems/90,P04748" TargetMode="External"/><Relationship Id="rId9" Type="http://schemas.openxmlformats.org/officeDocument/2006/relationships/hyperlink" Target="https://schl41demo.staywellhealthlibrary.com/Search/135,27" TargetMode="External"/><Relationship Id="rId5" Type="http://schemas.openxmlformats.org/officeDocument/2006/relationships/hyperlink" Target="https://schl41demo.staywellhealthlibrary.com/Search/1,659" TargetMode="External"/><Relationship Id="rId6" Type="http://schemas.openxmlformats.org/officeDocument/2006/relationships/hyperlink" Target="https://schl41demo.staywellhealthlibrary.com/Search/160,53" TargetMode="External"/><Relationship Id="rId7" Type="http://schemas.openxmlformats.org/officeDocument/2006/relationships/hyperlink" Target="https://schl41demo.staywellhealthlibrary.com/Search/85,P01509" TargetMode="External"/><Relationship Id="rId8" Type="http://schemas.openxmlformats.org/officeDocument/2006/relationships/hyperlink" Target="https://schl41demo.staywellhealthlibrary.com/Search/85,P04609" TargetMode="External"/><Relationship Id="rId11" Type="http://schemas.openxmlformats.org/officeDocument/2006/relationships/hyperlink" Target="https://schl41demo.staywellhealthlibrary.com/Search/135,21" TargetMode="External"/><Relationship Id="rId10" Type="http://schemas.openxmlformats.org/officeDocument/2006/relationships/hyperlink" Target="https://schl41demo.staywellhealthlibrary.com/Search/135,27_ES" TargetMode="External"/><Relationship Id="rId12" Type="http://schemas.openxmlformats.org/officeDocument/2006/relationships/hyperlink" Target="https://schl41demo.staywellhealthlibrary.com/Search/40,ContraceptionQuiz"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Search/88,p11257" TargetMode="External"/><Relationship Id="rId4" Type="http://schemas.openxmlformats.org/officeDocument/2006/relationships/hyperlink" Target="https://schl41demo.staywellhealthlibrary.com/Search/85,P01235" TargetMode="External"/><Relationship Id="rId9" Type="http://schemas.openxmlformats.org/officeDocument/2006/relationships/hyperlink" Target="https://schl41demo.staywellhealthlibrary.com/Search/34,16110" TargetMode="External"/><Relationship Id="rId5" Type="http://schemas.openxmlformats.org/officeDocument/2006/relationships/hyperlink" Target="https://schl41demo.staywellhealthlibrary.com/Search/85,P04334" TargetMode="External"/><Relationship Id="rId6" Type="http://schemas.openxmlformats.org/officeDocument/2006/relationships/hyperlink" Target="https://schl41demo.staywellhealthlibrary.com/Search/34,8548-1" TargetMode="External"/><Relationship Id="rId7" Type="http://schemas.openxmlformats.org/officeDocument/2006/relationships/hyperlink" Target="https://schl41demo.staywellhealthlibrary.com/Search/85,P01552" TargetMode="External"/><Relationship Id="rId8" Type="http://schemas.openxmlformats.org/officeDocument/2006/relationships/hyperlink" Target="https://schl41demo.staywellhealthlibrary.com/Search/85,P04652" TargetMode="External"/><Relationship Id="rId11" Type="http://schemas.openxmlformats.org/officeDocument/2006/relationships/hyperlink" Target="https://schl41demo.staywellhealthlibrary.com/Search/85,P04581" TargetMode="External"/><Relationship Id="rId10" Type="http://schemas.openxmlformats.org/officeDocument/2006/relationships/hyperlink" Target="https://schl41demo.staywellhealthlibrary.com/Search/85,P01482" TargetMode="External"/><Relationship Id="rId13" Type="http://schemas.openxmlformats.org/officeDocument/2006/relationships/hyperlink" Target="https://schl41demo.staywellhealthlibrary.com/Search/34,16109" TargetMode="External"/><Relationship Id="rId12" Type="http://schemas.openxmlformats.org/officeDocument/2006/relationships/hyperlink" Target="https://schl41demo.staywellhealthlibrary.com/Search/34,18210-1"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MultimediaRoom/VideoLibrary/?e=0#player:207,wn06702_eng" TargetMode="External"/><Relationship Id="rId4" Type="http://schemas.openxmlformats.org/officeDocument/2006/relationships/hyperlink" Target="https://schl41demo.staywellhealthlibrary.com/MultimediaRoom/VideoLibrary/?e=0#player:207,wn06702_spa" TargetMode="External"/><Relationship Id="rId5" Type="http://schemas.openxmlformats.org/officeDocument/2006/relationships/hyperlink" Target="https://schl41demo.staywellhealthlibrary.com/Search/40,StdQuiz" TargetMode="External"/><Relationship Id="rId6" Type="http://schemas.openxmlformats.org/officeDocument/2006/relationships/hyperlink" Target="https://schl41demo.staywellhealthlibrary.com/Search/40,GenitalHerpesStdQuiz"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3.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0.png"/><Relationship Id="rId8"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9.png"/><Relationship Id="rId4" Type="http://schemas.openxmlformats.org/officeDocument/2006/relationships/image" Target="../media/image18.png"/><Relationship Id="rId5"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25.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6.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Library/Wellness/DiseasesConditions/85,P00585" TargetMode="External"/><Relationship Id="rId4" Type="http://schemas.openxmlformats.org/officeDocument/2006/relationships/hyperlink" Target="https://schl41demo.staywellhealthlibrary.com/Search/85,P03678" TargetMode="External"/><Relationship Id="rId9" Type="http://schemas.openxmlformats.org/officeDocument/2006/relationships/image" Target="../media/image27.png"/><Relationship Id="rId5" Type="http://schemas.openxmlformats.org/officeDocument/2006/relationships/hyperlink" Target="https://schl41demo.staywellhealthlibrary.com/Search/85,P00651" TargetMode="External"/><Relationship Id="rId6" Type="http://schemas.openxmlformats.org/officeDocument/2006/relationships/hyperlink" Target="https://schl41demo.staywellhealthlibrary.com/Search/85,P03744" TargetMode="External"/><Relationship Id="rId7" Type="http://schemas.openxmlformats.org/officeDocument/2006/relationships/hyperlink" Target="https://schl41demo.staywellhealthlibrary.com/YourFamily/Children/Concerns/Teens/STD/90,P01645" TargetMode="External"/><Relationship Id="rId8" Type="http://schemas.openxmlformats.org/officeDocument/2006/relationships/hyperlink" Target="https://schl41demo.staywellhealthlibrary.com/Search/40,ContraceptionQuiz" TargetMode="External"/><Relationship Id="rId11" Type="http://schemas.openxmlformats.org/officeDocument/2006/relationships/image" Target="../media/image35.jpg"/><Relationship Id="rId10" Type="http://schemas.openxmlformats.org/officeDocument/2006/relationships/image" Target="../media/image28.jpg"/><Relationship Id="rId13" Type="http://schemas.openxmlformats.org/officeDocument/2006/relationships/image" Target="../media/image29.jpg"/><Relationship Id="rId12" Type="http://schemas.openxmlformats.org/officeDocument/2006/relationships/image" Target="../media/image3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34,21617-1" TargetMode="External"/><Relationship Id="rId4" Type="http://schemas.openxmlformats.org/officeDocument/2006/relationships/hyperlink" Target="https://schl41demo.staywellhealthlibrary.com/Search/40,ChlamydiaStdSexuallyQuiz" TargetMode="External"/><Relationship Id="rId9" Type="http://schemas.openxmlformats.org/officeDocument/2006/relationships/image" Target="../media/image36.jpg"/><Relationship Id="rId5" Type="http://schemas.openxmlformats.org/officeDocument/2006/relationships/hyperlink" Target="https://schl41demo.staywellhealthlibrary.com/Search/85,P00617" TargetMode="External"/><Relationship Id="rId6" Type="http://schemas.openxmlformats.org/officeDocument/2006/relationships/hyperlink" Target="https://schl41demo.staywellhealthlibrary.com/Search/85,P03710" TargetMode="External"/><Relationship Id="rId7" Type="http://schemas.openxmlformats.org/officeDocument/2006/relationships/image" Target="../media/image20.png"/><Relationship Id="rId8" Type="http://schemas.openxmlformats.org/officeDocument/2006/relationships/image" Target="../media/image30.jpg"/><Relationship Id="rId10" Type="http://schemas.openxmlformats.org/officeDocument/2006/relationships/image" Target="../media/image3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34,8548-1" TargetMode="External"/><Relationship Id="rId4" Type="http://schemas.openxmlformats.org/officeDocument/2006/relationships/hyperlink" Target="https://schl41demo.staywellhealthlibrary.com/Search/34,16109" TargetMode="External"/><Relationship Id="rId9" Type="http://schemas.openxmlformats.org/officeDocument/2006/relationships/image" Target="../media/image34.jpg"/><Relationship Id="rId5" Type="http://schemas.openxmlformats.org/officeDocument/2006/relationships/hyperlink" Target="https://schl41demo.staywellhealthlibrary.com/Search/34,16110" TargetMode="External"/><Relationship Id="rId6" Type="http://schemas.openxmlformats.org/officeDocument/2006/relationships/hyperlink" Target="https://schl41demo.staywellhealthlibrary.com/MultimediaRoom/VideoLibrary/?e=0#player:207,wn06702_eng" TargetMode="External"/><Relationship Id="rId7" Type="http://schemas.openxmlformats.org/officeDocument/2006/relationships/hyperlink" Target="https://schl41demo.staywellhealthlibrary.com/MultimediaRoom/VideoLibrary/?e=0#player:207,wn06702_spa" TargetMode="External"/><Relationship Id="rId8" Type="http://schemas.openxmlformats.org/officeDocument/2006/relationships/image" Target="../media/image27.png"/><Relationship Id="rId11" Type="http://schemas.openxmlformats.org/officeDocument/2006/relationships/image" Target="../media/image33.png"/><Relationship Id="rId10" Type="http://schemas.openxmlformats.org/officeDocument/2006/relationships/image" Target="../media/image3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85,P01235" TargetMode="External"/><Relationship Id="rId4" Type="http://schemas.openxmlformats.org/officeDocument/2006/relationships/hyperlink" Target="https://schl41demo.staywellhealthlibrary.com/Search/85,P04334" TargetMode="External"/><Relationship Id="rId5" Type="http://schemas.openxmlformats.org/officeDocument/2006/relationships/hyperlink" Target="https://schl41demo.staywellhealthlibrary.com/Search/88,p11257" TargetMode="External"/><Relationship Id="rId6" Type="http://schemas.openxmlformats.org/officeDocument/2006/relationships/image" Target="../media/image37.jpg"/><Relationship Id="rId7" Type="http://schemas.openxmlformats.org/officeDocument/2006/relationships/image" Target="../media/image39.jpg"/><Relationship Id="rId8"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3671" r="19639"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Sexual Health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90"/>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92" name="Google Shape;892;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4" name="Google Shape;894;p9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5" name="Google Shape;895;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sexual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6" name="Google Shape;896;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7" name="Google Shape;897;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0"/>
          <p:cNvSpPr txBox="1"/>
          <p:nvPr/>
        </p:nvSpPr>
        <p:spPr>
          <a:xfrm>
            <a:off x="6280175" y="3506425"/>
            <a:ext cx="2691900" cy="2255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Sexual health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298450" lvl="0" marL="457200" rtl="0" algn="l">
              <a:lnSpc>
                <a:spcPct val="115000"/>
              </a:lnSpc>
              <a:spcBef>
                <a:spcPts val="0"/>
              </a:spcBef>
              <a:spcAft>
                <a:spcPts val="0"/>
              </a:spcAft>
              <a:buClr>
                <a:srgbClr val="FFFFFF"/>
              </a:buClr>
              <a:buSzPts val="1100"/>
              <a:buFont typeface="Plus Jakarta Sans"/>
              <a:buChar char="●"/>
            </a:pPr>
            <a:r>
              <a:rPr lang="en-US" sz="1000">
                <a:solidFill>
                  <a:schemeClr val="lt2"/>
                </a:solidFill>
              </a:rPr>
              <a:t>std testing</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sexual health</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serious physical health risk of sexual intimacy for teenage girls</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reproductive health act</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sexual health education</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reproductive health</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perspectives on sexual and reproductive health</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sexual and reproductive health</a:t>
            </a:r>
            <a:endParaRPr sz="11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91"/>
          <p:cNvSpPr txBox="1"/>
          <p:nvPr>
            <p:ph type="title"/>
          </p:nvPr>
        </p:nvSpPr>
        <p:spPr>
          <a:xfrm>
            <a:off x="740675" y="65925"/>
            <a:ext cx="106797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5" name="Google Shape;905;p91"/>
          <p:cNvSpPr txBox="1"/>
          <p:nvPr>
            <p:ph idx="1" type="body"/>
          </p:nvPr>
        </p:nvSpPr>
        <p:spPr>
          <a:xfrm>
            <a:off x="766025" y="97133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Don’t Be Embarrassed About STIs—Get Tested Now</a:t>
            </a:r>
            <a:endParaRPr>
              <a:solidFill>
                <a:srgbClr val="000000"/>
              </a:solidFill>
              <a:latin typeface="Plus Jakarta Sans"/>
              <a:ea typeface="Plus Jakarta Sans"/>
              <a:cs typeface="Plus Jakarta Sans"/>
              <a:sym typeface="Plus Jakarta Sans"/>
            </a:endParaRPr>
          </a:p>
        </p:txBody>
      </p:sp>
      <p:sp>
        <p:nvSpPr>
          <p:cNvPr id="906" name="Google Shape;906;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7" name="Google Shape;907;p91"/>
          <p:cNvGrpSpPr/>
          <p:nvPr/>
        </p:nvGrpSpPr>
        <p:grpSpPr>
          <a:xfrm>
            <a:off x="10219200" y="2637025"/>
            <a:ext cx="681600" cy="681600"/>
            <a:chOff x="10294125" y="1691525"/>
            <a:chExt cx="681600" cy="681600"/>
          </a:xfrm>
        </p:grpSpPr>
        <p:sp>
          <p:nvSpPr>
            <p:cNvPr id="908" name="Google Shape;908;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9" name="Google Shape;909;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0" name="Google Shape;910;p91"/>
          <p:cNvSpPr txBox="1"/>
          <p:nvPr>
            <p:ph idx="2" type="body"/>
          </p:nvPr>
        </p:nvSpPr>
        <p:spPr>
          <a:xfrm>
            <a:off x="740675" y="1358025"/>
            <a:ext cx="9031200" cy="5388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Sexually transmitted infections (STIs) affect 1 in 5 Americans, according to the CDC.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Here’s a quick look at 3 STIs and who should get tested.</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Chlamydia</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This bacterial infection causes no symptoms in up to 95% of women and 90% of men.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Possible effects:</a:t>
            </a:r>
            <a:r>
              <a:rPr lang="en-US" sz="1200">
                <a:solidFill>
                  <a:srgbClr val="000000"/>
                </a:solidFill>
                <a:latin typeface="Plus Jakarta Sans"/>
                <a:ea typeface="Plus Jakarta Sans"/>
                <a:cs typeface="Plus Jakarta Sans"/>
                <a:sym typeface="Plus Jakarta Sans"/>
              </a:rPr>
              <a:t> In women, it can lead to painful, fertility-threatening pelvic inflammatory disease (PID). In pregnant women, it can cause early delivery and pneumonia in babies. Men can have painful inflammation of the urethra and testicles.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Who should get tested: </a:t>
            </a:r>
            <a:endParaRPr b="1" i="1"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All sexually active women younger than age 25</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Women ages 25 and older with new or multiple sexual partners (or with a partner who has an STI)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Certain pregnant women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Men who are sexually active should discuss testing with their provider.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Parents: Don’t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put off “the talk.”</a:t>
            </a:r>
            <a:r>
              <a:rPr i="1" lang="en-US" sz="1200">
                <a:solidFill>
                  <a:srgbClr val="000000"/>
                </a:solidFill>
                <a:latin typeface="Plus Jakarta Sans"/>
                <a:ea typeface="Plus Jakarta Sans"/>
                <a:cs typeface="Plus Jakarta Sans"/>
                <a:sym typeface="Plus Jakarta Sans"/>
              </a:rPr>
              <a:t> Here’s how to have a conversation with your teen about sex.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Gonorrhea</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Gonorrhea is caused by a bacterium that infects the lining of the reproductive tract. Many cases are asymptomatic, making this very common disease difficult to identify.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Possible effects:</a:t>
            </a:r>
            <a:r>
              <a:rPr b="1" lang="en-US" sz="1200">
                <a:solidFill>
                  <a:srgbClr val="000000"/>
                </a:solidFill>
                <a:latin typeface="Plus Jakarta Sans"/>
                <a:ea typeface="Plus Jakarta Sans"/>
                <a:cs typeface="Plus Jakarta Sans"/>
                <a:sym typeface="Plus Jakarta Sans"/>
              </a:rPr>
              <a:t> </a:t>
            </a:r>
            <a:r>
              <a:rPr lang="en-US" sz="1200">
                <a:solidFill>
                  <a:srgbClr val="000000"/>
                </a:solidFill>
                <a:latin typeface="Plus Jakarta Sans"/>
                <a:ea typeface="Plus Jakarta Sans"/>
                <a:cs typeface="Plus Jakarta Sans"/>
                <a:sym typeface="Plus Jakarta Sans"/>
              </a:rPr>
              <a:t>It can cause PID in women. A pregnant woman can pass the disease to her baby during delivery, which could cause blindness or a life-threatening blood infection. Rarely, gonorrhea can cause male infertility.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Who should get tested:</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Sexually active women younger than age 25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Women ages 25 and older with new or multiple partners (or with a partner who has an STI)</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Men who are sexually active should discuss testing with their provider.</a:t>
            </a:r>
            <a:endParaRPr sz="1200">
              <a:solidFill>
                <a:srgbClr val="000000"/>
              </a:solidFill>
              <a:latin typeface="Times New Roman"/>
              <a:ea typeface="Times New Roman"/>
              <a:cs typeface="Times New Roman"/>
              <a:sym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92"/>
          <p:cNvSpPr txBox="1"/>
          <p:nvPr>
            <p:ph type="title"/>
          </p:nvPr>
        </p:nvSpPr>
        <p:spPr>
          <a:xfrm>
            <a:off x="756150" y="65000"/>
            <a:ext cx="10679700" cy="5844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Blog post, continued</a:t>
            </a:r>
            <a:endParaRPr/>
          </a:p>
        </p:txBody>
      </p:sp>
      <p:sp>
        <p:nvSpPr>
          <p:cNvPr id="917" name="Google Shape;917;p92"/>
          <p:cNvSpPr txBox="1"/>
          <p:nvPr>
            <p:ph idx="2" type="body"/>
          </p:nvPr>
        </p:nvSpPr>
        <p:spPr>
          <a:xfrm>
            <a:off x="723900" y="867450"/>
            <a:ext cx="8950200" cy="58959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The symptoms of PID—like fever, chills, and pelvic pain—are easy to confuse with other health issues. Learn about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spotting the signs of PID</a:t>
            </a:r>
            <a:r>
              <a:rPr i="1" lang="en-US" sz="1200">
                <a:solidFill>
                  <a:srgbClr val="000000"/>
                </a:solidFill>
                <a:latin typeface="Plus Jakarta Sans"/>
                <a:ea typeface="Plus Jakarta Sans"/>
                <a:cs typeface="Plus Jakarta Sans"/>
                <a:sym typeface="Plus Jakarta Sans"/>
              </a:rPr>
              <a:t> and how to get treatment.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Syphilis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Syphilis is a bacterial STI that can cause a skin rash, sores, headaches, fatigue, and fever in early stages—then go symptom-free for months or years.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Possible effects:</a:t>
            </a:r>
            <a:r>
              <a:rPr b="1" lang="en-US" sz="1200">
                <a:solidFill>
                  <a:srgbClr val="000000"/>
                </a:solidFill>
                <a:latin typeface="Plus Jakarta Sans"/>
                <a:ea typeface="Plus Jakarta Sans"/>
                <a:cs typeface="Plus Jakarta Sans"/>
                <a:sym typeface="Plus Jakarta Sans"/>
              </a:rPr>
              <a:t> </a:t>
            </a:r>
            <a:r>
              <a:rPr lang="en-US" sz="1200">
                <a:solidFill>
                  <a:srgbClr val="000000"/>
                </a:solidFill>
                <a:latin typeface="Plus Jakarta Sans"/>
                <a:ea typeface="Plus Jakarta Sans"/>
                <a:cs typeface="Plus Jakarta Sans"/>
                <a:sym typeface="Plus Jakarta Sans"/>
              </a:rPr>
              <a:t>It can cause dementia, paralysis, and death. In pregnant women, it can increase the risk for stillbirth or the baby’s early death after birth.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i="1" lang="en-US" sz="1200">
                <a:solidFill>
                  <a:srgbClr val="000000"/>
                </a:solidFill>
                <a:latin typeface="Plus Jakarta Sans"/>
                <a:ea typeface="Plus Jakarta Sans"/>
                <a:cs typeface="Plus Jakarta Sans"/>
                <a:sym typeface="Plus Jakarta Sans"/>
              </a:rPr>
              <a:t>Who should get tested:</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Those who have symptoms or a sexual partner who has been diagnosed with syphilis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Pregnant women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Men who have sex with other men, have HIV and are sexually active, or are taking PrEP for HIV prevention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Talk with your healthcare provider if you have concerns about your risk.</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Can you pass on an STI even if you don’t have symptoms? Answer this question and more to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test your STI knowledge</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[Optional sidebar]</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Know When to Get Tested for HPV</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Women need checks throughout life for cervical cancer, which is almost always caused by an STI called human papillomavirus (HPV). Younger women ages 21 to 29 should get a Pap test once every 3 years. Women ages 30 to 65 years can choose to have a Pap test every 3 years, an HPV test once every 5 years, or a Pap test and an HPV test (known as a co-test) once every 5 years. If you’re older than age 65, ask your provider if you still need to be screened.</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Pap test, HPV test, co-test. They’re all used to screen for the same thing: HPV. Keeping them straight can get confusing. That’s why we have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an HPV guide</a:t>
            </a:r>
            <a:r>
              <a:rPr i="1" lang="en-US" sz="1200">
                <a:solidFill>
                  <a:srgbClr val="000000"/>
                </a:solidFill>
                <a:latin typeface="Plus Jakarta Sans"/>
                <a:ea typeface="Plus Jakarta Sans"/>
                <a:cs typeface="Plus Jakarta Sans"/>
                <a:sym typeface="Plus Jakarta Sans"/>
              </a:rPr>
              <a:t> to help you stay informed. (Also available in </a:t>
            </a:r>
            <a:r>
              <a:rPr i="1" lang="en-US" sz="1200"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18" name="Google Shape;918;p92"/>
          <p:cNvGrpSpPr/>
          <p:nvPr/>
        </p:nvGrpSpPr>
        <p:grpSpPr>
          <a:xfrm>
            <a:off x="10219200" y="2637025"/>
            <a:ext cx="681600" cy="681600"/>
            <a:chOff x="10294125" y="2443000"/>
            <a:chExt cx="681600" cy="681600"/>
          </a:xfrm>
        </p:grpSpPr>
        <p:sp>
          <p:nvSpPr>
            <p:cNvPr id="919" name="Google Shape;919;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0" name="Google Shape;920;p92"/>
            <p:cNvPicPr preferRelativeResize="0"/>
            <p:nvPr/>
          </p:nvPicPr>
          <p:blipFill>
            <a:blip r:embed="rId8">
              <a:alphaModFix/>
            </a:blip>
            <a:stretch>
              <a:fillRect/>
            </a:stretch>
          </p:blipFill>
          <p:spPr>
            <a:xfrm>
              <a:off x="10401437" y="2562524"/>
              <a:ext cx="466975" cy="442550"/>
            </a:xfrm>
            <a:prstGeom prst="rect">
              <a:avLst/>
            </a:prstGeom>
            <a:noFill/>
            <a:ln>
              <a:noFill/>
            </a:ln>
          </p:spPr>
        </p:pic>
      </p:grpSp>
      <p:sp>
        <p:nvSpPr>
          <p:cNvPr id="921" name="Google Shape;921;p92"/>
          <p:cNvSpPr txBox="1"/>
          <p:nvPr/>
        </p:nvSpPr>
        <p:spPr>
          <a:xfrm>
            <a:off x="9566850" y="33529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pic>
        <p:nvPicPr>
          <p:cNvPr id="927" name="Google Shape;927;p93"/>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28" name="Google Shape;928;p9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9" name="Google Shape;929;p9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0" name="Google Shape;930;p9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31" name="Google Shape;931;p9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32" name="Google Shape;932;p93"/>
          <p:cNvSpPr txBox="1"/>
          <p:nvPr>
            <p:ph idx="1" type="body"/>
          </p:nvPr>
        </p:nvSpPr>
        <p:spPr>
          <a:xfrm>
            <a:off x="533400" y="2614400"/>
            <a:ext cx="5733300" cy="1894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answers common </a:t>
            </a:r>
            <a:r>
              <a:rPr b="0" lang="en-US" sz="1500">
                <a:latin typeface="Plus Jakarta Sans"/>
                <a:ea typeface="Plus Jakarta Sans"/>
                <a:cs typeface="Plus Jakarta Sans"/>
                <a:sym typeface="Plus Jakarta Sans"/>
              </a:rPr>
              <a:t>questions</a:t>
            </a:r>
            <a:r>
              <a:rPr b="0" lang="en-US" sz="1500">
                <a:latin typeface="Plus Jakarta Sans"/>
                <a:ea typeface="Plus Jakarta Sans"/>
                <a:cs typeface="Plus Jakarta Sans"/>
                <a:sym typeface="Plus Jakarta Sans"/>
              </a:rPr>
              <a:t> people have about STIs.</a:t>
            </a:r>
            <a:endParaRPr/>
          </a:p>
        </p:txBody>
      </p:sp>
      <p:sp>
        <p:nvSpPr>
          <p:cNvPr id="933" name="Google Shape;933;p9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34" name="Google Shape;934;p9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5" name="Google Shape;935;p9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0" name="Shape 940"/>
        <p:cNvGrpSpPr/>
        <p:nvPr/>
      </p:nvGrpSpPr>
      <p:grpSpPr>
        <a:xfrm>
          <a:off x="0" y="0"/>
          <a:ext cx="0" cy="0"/>
          <a:chOff x="0" y="0"/>
          <a:chExt cx="0" cy="0"/>
        </a:xfrm>
      </p:grpSpPr>
      <p:sp>
        <p:nvSpPr>
          <p:cNvPr id="941" name="Google Shape;941;p9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Sexual health infographics</a:t>
            </a:r>
            <a:endParaRPr/>
          </a:p>
        </p:txBody>
      </p:sp>
      <p:sp>
        <p:nvSpPr>
          <p:cNvPr id="942" name="Google Shape;942;p94"/>
          <p:cNvSpPr txBox="1"/>
          <p:nvPr>
            <p:ph idx="1" type="body"/>
          </p:nvPr>
        </p:nvSpPr>
        <p:spPr>
          <a:xfrm>
            <a:off x="609600" y="15483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common questions and answers about STIs</a:t>
            </a:r>
            <a:r>
              <a:rPr lang="en-US" sz="1400">
                <a:solidFill>
                  <a:srgbClr val="4C4C4C"/>
                </a:solidFill>
                <a:latin typeface="Plus Jakarta Sans"/>
                <a:ea typeface="Plus Jakarta Sans"/>
                <a:cs typeface="Plus Jakarta Sans"/>
                <a:sym typeface="Plus Jakarta Sans"/>
              </a:rPr>
              <a:t>. </a:t>
            </a:r>
            <a:endParaRPr/>
          </a:p>
        </p:txBody>
      </p:sp>
      <p:pic>
        <p:nvPicPr>
          <p:cNvPr id="943" name="Google Shape;943;p9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44" name="Google Shape;944;p9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6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Your STI questions answered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What’s the difference between STIs and STDs?</a:t>
            </a:r>
            <a:endParaRPr/>
          </a:p>
          <a:p>
            <a:pPr indent="-317500" lvl="0" marL="457200" rtl="0" algn="l">
              <a:spcBef>
                <a:spcPts val="0"/>
              </a:spcBef>
              <a:spcAft>
                <a:spcPts val="0"/>
              </a:spcAft>
              <a:buClr>
                <a:schemeClr val="accent1"/>
              </a:buClr>
              <a:buSzPts val="1400"/>
              <a:buAutoNum type="arabicPeriod"/>
            </a:pPr>
            <a:r>
              <a:rPr lang="en-US"/>
              <a:t>Would I know if I had an STI? </a:t>
            </a:r>
            <a:endParaRPr/>
          </a:p>
          <a:p>
            <a:pPr indent="-317500" lvl="0" marL="457200" rtl="0" algn="l">
              <a:spcBef>
                <a:spcPts val="0"/>
              </a:spcBef>
              <a:spcAft>
                <a:spcPts val="0"/>
              </a:spcAft>
              <a:buClr>
                <a:schemeClr val="accent1"/>
              </a:buClr>
              <a:buSzPts val="1400"/>
              <a:buAutoNum type="arabicPeriod"/>
            </a:pPr>
            <a:r>
              <a:rPr lang="en-US"/>
              <a:t>Do birth control pills prevent STIs?</a:t>
            </a:r>
            <a:endParaRPr/>
          </a:p>
          <a:p>
            <a:pPr indent="-317500" lvl="0" marL="457200" rtl="0" algn="l">
              <a:spcBef>
                <a:spcPts val="0"/>
              </a:spcBef>
              <a:spcAft>
                <a:spcPts val="0"/>
              </a:spcAft>
              <a:buClr>
                <a:schemeClr val="accent1"/>
              </a:buClr>
              <a:buSzPts val="1400"/>
              <a:buAutoNum type="arabicPeriod"/>
            </a:pPr>
            <a:r>
              <a:rPr lang="en-US"/>
              <a:t>How often should I get tested?</a:t>
            </a:r>
            <a:endParaRPr/>
          </a:p>
          <a:p>
            <a:pPr indent="-317500" lvl="0" marL="457200" rtl="0" algn="l">
              <a:spcBef>
                <a:spcPts val="0"/>
              </a:spcBef>
              <a:spcAft>
                <a:spcPts val="0"/>
              </a:spcAft>
              <a:buClr>
                <a:schemeClr val="accent1"/>
              </a:buClr>
              <a:buSzPts val="1400"/>
              <a:buAutoNum type="arabicPeriod"/>
            </a:pPr>
            <a:r>
              <a:rPr lang="en-US"/>
              <a:t>Do STIs go away on their own?</a:t>
            </a:r>
            <a:endParaRPr/>
          </a:p>
          <a:p>
            <a:pPr indent="-317500" lvl="0" marL="457200" rtl="0" algn="l">
              <a:spcBef>
                <a:spcPts val="0"/>
              </a:spcBef>
              <a:spcAft>
                <a:spcPts val="0"/>
              </a:spcAft>
              <a:buClr>
                <a:schemeClr val="accent1"/>
              </a:buClr>
              <a:buSzPts val="1400"/>
              <a:buAutoNum type="arabicPeriod"/>
            </a:pPr>
            <a:r>
              <a:rPr lang="en-US"/>
              <a:t>Can you get an STI if you’ve already had it before?</a:t>
            </a:r>
            <a:endParaRPr/>
          </a:p>
          <a:p>
            <a:pPr indent="-317500" lvl="0" marL="457200" rtl="0" algn="l">
              <a:spcBef>
                <a:spcPts val="0"/>
              </a:spcBef>
              <a:spcAft>
                <a:spcPts val="0"/>
              </a:spcAft>
              <a:buClr>
                <a:schemeClr val="accent1"/>
              </a:buClr>
              <a:buSzPts val="1400"/>
              <a:buAutoNum type="arabicPeriod"/>
            </a:pPr>
            <a:r>
              <a:rPr lang="en-US"/>
              <a:t>Be honest with your provider and your partner</a:t>
            </a:r>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9" name="Shape 949"/>
        <p:cNvGrpSpPr/>
        <p:nvPr/>
      </p:nvGrpSpPr>
      <p:grpSpPr>
        <a:xfrm>
          <a:off x="0" y="0"/>
          <a:ext cx="0" cy="0"/>
          <a:chOff x="0" y="0"/>
          <a:chExt cx="0" cy="0"/>
        </a:xfrm>
      </p:grpSpPr>
      <p:pic>
        <p:nvPicPr>
          <p:cNvPr id="950" name="Google Shape;950;p9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51" name="Google Shape;951;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2" name="Google Shape;952;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3" name="Google Shape;953;p9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54" name="Google Shape;954;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55" name="Google Shape;955;p95"/>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56" name="Google Shape;956;p95"/>
          <p:cNvSpPr txBox="1"/>
          <p:nvPr>
            <p:ph idx="1" type="body"/>
          </p:nvPr>
        </p:nvSpPr>
        <p:spPr>
          <a:xfrm>
            <a:off x="723900" y="2484975"/>
            <a:ext cx="5115900" cy="27195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11150" lvl="0" marL="457200" rtl="0" algn="l">
              <a:lnSpc>
                <a:spcPct val="115000"/>
              </a:lnSpc>
              <a:spcBef>
                <a:spcPts val="1000"/>
              </a:spcBef>
              <a:spcAft>
                <a:spcPts val="0"/>
              </a:spcAft>
              <a:buClr>
                <a:schemeClr val="accent3"/>
              </a:buClr>
              <a:buSzPts val="1300"/>
              <a:buFont typeface="Plus Jakarta Sans"/>
              <a:buChar char="●"/>
            </a:pPr>
            <a:r>
              <a:rPr b="0"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What Do You Know about Sexually Transmitted Infections (STIs)?</a:t>
            </a:r>
            <a:endParaRPr b="0" sz="13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Talking with Your Teen About Sex</a:t>
            </a:r>
            <a:endParaRPr b="0" sz="1200">
              <a:latin typeface="Plus Jakarta Sans"/>
              <a:ea typeface="Plus Jakarta Sans"/>
              <a:cs typeface="Plus Jakarta Sans"/>
              <a:sym typeface="Plus Jakarta Sans"/>
            </a:endParaRPr>
          </a:p>
          <a:p>
            <a:pPr indent="0" lvl="0" marL="457200" rtl="0" algn="l">
              <a:lnSpc>
                <a:spcPct val="115000"/>
              </a:lnSpc>
              <a:spcBef>
                <a:spcPts val="0"/>
              </a:spcBef>
              <a:spcAft>
                <a:spcPts val="0"/>
              </a:spcAft>
              <a:buNone/>
            </a:pPr>
            <a:r>
              <a:t/>
            </a:r>
            <a:endParaRPr b="0" sz="1100">
              <a:solidFill>
                <a:schemeClr val="accent3"/>
              </a:solidFill>
              <a:latin typeface="Plus Jakarta Sans"/>
              <a:ea typeface="Plus Jakarta Sans"/>
              <a:cs typeface="Plus Jakarta Sans"/>
              <a:sym typeface="Plus Jakarta Sans"/>
            </a:endParaRPr>
          </a:p>
          <a:p>
            <a:pPr indent="-311150" lvl="0" marL="457200" rtl="0" algn="l">
              <a:lnSpc>
                <a:spcPct val="115000"/>
              </a:lnSpc>
              <a:spcBef>
                <a:spcPts val="0"/>
              </a:spcBef>
              <a:spcAft>
                <a:spcPts val="0"/>
              </a:spcAft>
              <a:buClr>
                <a:schemeClr val="accent3"/>
              </a:buClr>
              <a:buSzPts val="1300"/>
              <a:buFont typeface="Plus Jakarta Sans"/>
              <a:buChar char="●"/>
            </a:pPr>
            <a:r>
              <a:rPr b="0"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Safer Sex Guidelines</a:t>
            </a:r>
            <a:r>
              <a:rPr b="0" lang="en-US" sz="1200">
                <a:solidFill>
                  <a:schemeClr val="accent3"/>
                </a:solidFill>
                <a:latin typeface="Plus Jakarta Sans"/>
                <a:ea typeface="Plus Jakarta Sans"/>
                <a:cs typeface="Plus Jakarta Sans"/>
                <a:sym typeface="Plus Jakarta Sans"/>
              </a:rPr>
              <a:t> </a:t>
            </a:r>
            <a:r>
              <a:rPr b="0" lang="en-US" sz="1200">
                <a:latin typeface="Plus Jakarta Sans"/>
                <a:ea typeface="Plus Jakarta Sans"/>
                <a:cs typeface="Plus Jakarta Sans"/>
                <a:sym typeface="Plus Jakarta Sans"/>
              </a:rPr>
              <a:t>- </a:t>
            </a:r>
            <a:r>
              <a:rPr b="0" lang="en-US" sz="1200">
                <a:latin typeface="Plus Jakarta Sans"/>
                <a:ea typeface="Plus Jakarta Sans"/>
                <a:cs typeface="Plus Jakarta Sans"/>
                <a:sym typeface="Plus Jakarta Sans"/>
              </a:rPr>
              <a:t>available</a:t>
            </a:r>
            <a:r>
              <a:rPr b="0" lang="en-US" sz="1200">
                <a:latin typeface="Plus Jakarta Sans"/>
                <a:ea typeface="Plus Jakarta Sans"/>
                <a:cs typeface="Plus Jakarta Sans"/>
                <a:sym typeface="Plus Jakarta Sans"/>
              </a:rPr>
              <a:t> in </a:t>
            </a:r>
            <a:r>
              <a:rPr b="0" lang="en-US" sz="1200">
                <a:latin typeface="Plus Jakarta Sans"/>
                <a:ea typeface="Plus Jakarta Sans"/>
                <a:cs typeface="Plus Jakarta Sans"/>
                <a:sym typeface="Plus Jakarta Sans"/>
              </a:rPr>
              <a:t>English</a:t>
            </a:r>
            <a:r>
              <a:rPr b="0" lang="en-US" sz="1200">
                <a:latin typeface="Plus Jakarta Sans"/>
                <a:ea typeface="Plus Jakarta Sans"/>
                <a:cs typeface="Plus Jakarta Sans"/>
                <a:sym typeface="Plus Jakarta Sans"/>
              </a:rPr>
              <a:t> and Spanish</a:t>
            </a:r>
            <a:endParaRPr b="0" sz="1200">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57" name="Google Shape;957;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64" name="Google Shape;964;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65" name="Google Shape;965;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66" name="Google Shape;966;p9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67" name="Google Shape;967;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68" name="Google Shape;968;p96"/>
          <p:cNvGrpSpPr/>
          <p:nvPr/>
        </p:nvGrpSpPr>
        <p:grpSpPr>
          <a:xfrm>
            <a:off x="2370600" y="5227825"/>
            <a:ext cx="681600" cy="681600"/>
            <a:chOff x="10294125" y="2443000"/>
            <a:chExt cx="681600" cy="681600"/>
          </a:xfrm>
        </p:grpSpPr>
        <p:sp>
          <p:nvSpPr>
            <p:cNvPr id="969" name="Google Shape;969;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0" name="Google Shape;970;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71" name="Google Shape;971;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6" name="Shape 976"/>
        <p:cNvGrpSpPr/>
        <p:nvPr/>
      </p:nvGrpSpPr>
      <p:grpSpPr>
        <a:xfrm>
          <a:off x="0" y="0"/>
          <a:ext cx="0" cy="0"/>
          <a:chOff x="0" y="0"/>
          <a:chExt cx="0" cy="0"/>
        </a:xfrm>
      </p:grpSpPr>
      <p:sp>
        <p:nvSpPr>
          <p:cNvPr id="977" name="Google Shape;977;p97"/>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78" name="Google Shape;978;p97"/>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79" name="Google Shape;979;p97"/>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80" name="Google Shape;980;p97"/>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81" name="Google Shape;981;p97"/>
          <p:cNvGrpSpPr/>
          <p:nvPr/>
        </p:nvGrpSpPr>
        <p:grpSpPr>
          <a:xfrm>
            <a:off x="2657375" y="3637800"/>
            <a:ext cx="681600" cy="681600"/>
            <a:chOff x="10294125" y="1691525"/>
            <a:chExt cx="681600" cy="681600"/>
          </a:xfrm>
        </p:grpSpPr>
        <p:sp>
          <p:nvSpPr>
            <p:cNvPr id="982" name="Google Shape;982;p9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3" name="Google Shape;983;p97"/>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8" name="Shape 988"/>
        <p:cNvGrpSpPr/>
        <p:nvPr/>
      </p:nvGrpSpPr>
      <p:grpSpPr>
        <a:xfrm>
          <a:off x="0" y="0"/>
          <a:ext cx="0" cy="0"/>
          <a:chOff x="0" y="0"/>
          <a:chExt cx="0" cy="0"/>
        </a:xfrm>
      </p:grpSpPr>
      <p:sp>
        <p:nvSpPr>
          <p:cNvPr id="989" name="Google Shape;989;p98"/>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0" name="Google Shape;990;p98"/>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1" name="Google Shape;991;p98"/>
          <p:cNvGraphicFramePr/>
          <p:nvPr/>
        </p:nvGraphicFramePr>
        <p:xfrm>
          <a:off x="674176" y="1383025"/>
          <a:ext cx="3000000" cy="3000000"/>
        </p:xfrm>
        <a:graphic>
          <a:graphicData uri="http://schemas.openxmlformats.org/drawingml/2006/table">
            <a:tbl>
              <a:tblPr>
                <a:noFill/>
                <a:tableStyleId>{25877228-0CDB-4D8E-91A1-028D9A71264D}</a:tableStyleId>
              </a:tblPr>
              <a:tblGrid>
                <a:gridCol w="1793550"/>
                <a:gridCol w="2453200"/>
                <a:gridCol w="6596875"/>
              </a:tblGrid>
              <a:tr h="3620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103950">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What you should know about STIs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Safer Sex Guidelines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https://schl41demo.staywellhealthlibrary.com/Search/85,P00585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https://schl41demo.staywellhealthlibrary.com/Search/85,P03678</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7046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Sexually Transmitted Infections (STIs)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https://schl41demo.staywellhealthlibrary.com/Search/85,P00651</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hlink"/>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https://schl41demo.staywellhealthlibrary.com/Search/85,P03744</a:t>
                      </a:r>
                      <a:endParaRPr sz="1100" u="sng">
                        <a:solidFill>
                          <a:schemeClr val="hlink"/>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6449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 Facts on Chlamydia</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https://schl41demo.staywellhealthlibrary.com/Search/34,21617-1</a:t>
                      </a:r>
                      <a:endParaRPr sz="1100">
                        <a:solidFill>
                          <a:schemeClr val="dk1"/>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6052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Genital Herpes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https://schl41demo.staywellhealthlibrary.com/Search/90,P02456</a:t>
                      </a:r>
                      <a:endParaRPr sz="1100" u="sng">
                        <a:solidFill>
                          <a:schemeClr val="hlink"/>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https://schl41demo.staywellhealthlibrary.com/Search/90,P05628</a:t>
                      </a:r>
                      <a:r>
                        <a:rPr lang="en-US" sz="1100">
                          <a:solidFill>
                            <a:schemeClr val="dk1"/>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6967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HIV AIDS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https://schl41demo.staywellhealthlibrary.com/Search/85,P00617</a:t>
                      </a:r>
                      <a:endParaRPr sz="1100" u="sng">
                        <a:solidFill>
                          <a:schemeClr val="hlink"/>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https://schl41demo.staywellhealthlibrary.com/Search/85,P03710</a:t>
                      </a:r>
                      <a:r>
                        <a:rPr lang="en-US" sz="1100">
                          <a:solidFill>
                            <a:schemeClr val="dk1"/>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7666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Human Papillomavirus (HPV)</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https://schl41demo.staywellhealthlibrary.com/Search/167,hpv</a:t>
                      </a:r>
                      <a:endParaRPr sz="1100" u="sng">
                        <a:solidFill>
                          <a:schemeClr val="hlink"/>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3">
                            <a:extLst>
                              <a:ext uri="{A12FA001-AC4F-418D-AE19-62706E023703}">
                                <ahyp:hlinkClr val="tx"/>
                              </a:ext>
                            </a:extLst>
                          </a:hlinkClick>
                        </a:rPr>
                        <a:t>https://schl41demo.staywellhealthlibrary.com/Search/167,hpv_ES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6" name="Shape 996"/>
        <p:cNvGrpSpPr/>
        <p:nvPr/>
      </p:nvGrpSpPr>
      <p:grpSpPr>
        <a:xfrm>
          <a:off x="0" y="0"/>
          <a:ext cx="0" cy="0"/>
          <a:chOff x="0" y="0"/>
          <a:chExt cx="0" cy="0"/>
        </a:xfrm>
      </p:grpSpPr>
      <p:sp>
        <p:nvSpPr>
          <p:cNvPr id="997" name="Google Shape;997;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8" name="Google Shape;998;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9" name="Google Shape;999;p99"/>
          <p:cNvGraphicFramePr/>
          <p:nvPr/>
        </p:nvGraphicFramePr>
        <p:xfrm>
          <a:off x="781501" y="1764025"/>
          <a:ext cx="3000000" cy="3000000"/>
        </p:xfrm>
        <a:graphic>
          <a:graphicData uri="http://schemas.openxmlformats.org/drawingml/2006/table">
            <a:tbl>
              <a:tblPr>
                <a:noFill/>
                <a:tableStyleId>{25877228-0CDB-4D8E-91A1-028D9A71264D}</a:tableStyleId>
              </a:tblPr>
              <a:tblGrid>
                <a:gridCol w="1838500"/>
                <a:gridCol w="2919300"/>
                <a:gridCol w="5871200"/>
              </a:tblGrid>
              <a:tr h="4070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86807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Talking with teens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Safer Sex Guidelines for Teens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https://schl41demo.staywellhealthlibrary.com/RelatedItems/90,P01645</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https://schl41demo.staywellhealthlibrary.com/RelatedItems/90,P04748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3898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Talking with Your Teen About Sex</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https://schl41demo.staywellhealthlibrary.com/Search/1,659</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3437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Trichomoniasis (Trich) in Teens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https://schl41demo.staywellhealthlibrary.com/Search/160,53</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1005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Birth Control Basics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Contraception/Birth Control</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https://schl41demo.staywellhealthlibrary.com/Search/85,P01509</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https://schl41demo.staywellhealthlibrary.com/Search/85,P04609</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7669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Tubal Ligation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https://schl41demo.staywellhealthlibrary.com/Search/135,27</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https://schl41demo.staywellhealthlibrary.com/Search/135,27_ES</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3996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Vasectomy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https://schl41demo.staywellhealthlibrary.com/Search/135,21</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256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How Much Do You Know About Contraception? (quiz)</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https://schl41demo.staywellhealthlibrary.com/Search/40,ContraceptionQuiz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sexual health to help establish healthy sexual habits .</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4" name="Shape 1004"/>
        <p:cNvGrpSpPr/>
        <p:nvPr/>
      </p:nvGrpSpPr>
      <p:grpSpPr>
        <a:xfrm>
          <a:off x="0" y="0"/>
          <a:ext cx="0" cy="0"/>
          <a:chOff x="0" y="0"/>
          <a:chExt cx="0" cy="0"/>
        </a:xfrm>
      </p:grpSpPr>
      <p:sp>
        <p:nvSpPr>
          <p:cNvPr id="1005" name="Google Shape;1005;p100"/>
          <p:cNvSpPr txBox="1"/>
          <p:nvPr>
            <p:ph type="title"/>
          </p:nvPr>
        </p:nvSpPr>
        <p:spPr>
          <a:xfrm>
            <a:off x="740675" y="-353350"/>
            <a:ext cx="10617900" cy="1100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06" name="Google Shape;1006;p100"/>
          <p:cNvSpPr txBox="1"/>
          <p:nvPr>
            <p:ph idx="1" type="body"/>
          </p:nvPr>
        </p:nvSpPr>
        <p:spPr>
          <a:xfrm>
            <a:off x="735125" y="660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07" name="Google Shape;1007;p100"/>
          <p:cNvGraphicFramePr/>
          <p:nvPr/>
        </p:nvGraphicFramePr>
        <p:xfrm>
          <a:off x="258701" y="1429067"/>
          <a:ext cx="3000000" cy="3000000"/>
        </p:xfrm>
        <a:graphic>
          <a:graphicData uri="http://schemas.openxmlformats.org/drawingml/2006/table">
            <a:tbl>
              <a:tblPr>
                <a:noFill/>
                <a:tableStyleId>{25877228-0CDB-4D8E-91A1-028D9A71264D}</a:tableStyleId>
              </a:tblPr>
              <a:tblGrid>
                <a:gridCol w="1869925"/>
                <a:gridCol w="2991150"/>
                <a:gridCol w="6782850"/>
              </a:tblGrid>
              <a:tr h="3782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510250">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Women’s Sexual Health</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5 Nonpregnancy Reasons to See Your OB-GYN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https://schl41demo.staywellhealthlibrary.com/Search/88,p11257</a:t>
                      </a:r>
                      <a:r>
                        <a:rPr lang="en-US" sz="1100">
                          <a:solidFill>
                            <a:schemeClr val="dk1"/>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102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Sex During Pregnancy</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https://schl41demo.staywellhealthlibrary.com/Search/85,P01235</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https://schl41demo.staywellhealthlibrary.com/Search/85,P04334</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102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Sexuality Issues for Women Being Treated for Cancer</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https://schl41demo.staywellhealthlibrary.com/Search/34,8548-1</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102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Pelvic Inflammatory Disease (PID)</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 </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https://schl41demo.staywellhealthlibrary.com/Search/85,P01552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https://schl41demo.staywellhealthlibrary.com/Search/85,P04652</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102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Life After Cancer: Changes in a Woman’s Sex Life </a:t>
                      </a:r>
                      <a:endParaRPr sz="1100">
                        <a:latin typeface="Plus Jakarta Sans"/>
                        <a:ea typeface="Plus Jakarta Sans"/>
                        <a:cs typeface="Plus Jakarta Sans"/>
                        <a:sym typeface="Plus Jakarta Sans"/>
                      </a:endParaRPr>
                    </a:p>
                  </a:txBody>
                  <a:tcPr marT="19050" marB="19050" marR="91425" marL="91425" anchor="ctr">
                    <a:lnL cap="flat" cmpd="sng" w="7625">
                      <a:solidFill>
                        <a:srgbClr val="CCCCCC"/>
                      </a:solidFill>
                      <a:prstDash val="solid"/>
                      <a:round/>
                      <a:headEnd len="sm" w="sm" type="none"/>
                      <a:tailEnd len="sm" w="sm" type="none"/>
                    </a:lnL>
                    <a:lnR cap="flat" cmpd="sng" w="7625">
                      <a:solidFill>
                        <a:srgbClr val="F3F3F3"/>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https://schl41demo.staywellhealthlibrary.com/Search/34,16110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F3F3F3"/>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34450">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Men’s Sexual Health</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Erectile Dysfunction (Impotence)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https://schl41demo.staywellhealthlibrary.com/Search/85,P01482</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https://schl41demo.staywellhealthlibrary.com/Search/85,P04581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344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Testicular Cancer: Coping with Effects on Sexuality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https://schl41demo.staywellhealthlibrary.com/Search/34,18210-1</a:t>
                      </a:r>
                      <a:r>
                        <a:rPr lang="en-US" sz="1100">
                          <a:solidFill>
                            <a:schemeClr val="dk1"/>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344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Life After Cancer: Changes to a Man’s Sex Life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3">
                            <a:extLst>
                              <a:ext uri="{A12FA001-AC4F-418D-AE19-62706E023703}">
                                <ahyp:hlinkClr val="tx"/>
                              </a:ext>
                            </a:extLst>
                          </a:hlinkClick>
                        </a:rPr>
                        <a:t>https://schl41demo.staywellhealthlibrary.com/Search/34,16109</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2" name="Shape 1012"/>
        <p:cNvGrpSpPr/>
        <p:nvPr/>
      </p:nvGrpSpPr>
      <p:grpSpPr>
        <a:xfrm>
          <a:off x="0" y="0"/>
          <a:ext cx="0" cy="0"/>
          <a:chOff x="0" y="0"/>
          <a:chExt cx="0" cy="0"/>
        </a:xfrm>
      </p:grpSpPr>
      <p:sp>
        <p:nvSpPr>
          <p:cNvPr id="1013" name="Google Shape;1013;p101"/>
          <p:cNvSpPr txBox="1"/>
          <p:nvPr>
            <p:ph type="title"/>
          </p:nvPr>
        </p:nvSpPr>
        <p:spPr>
          <a:xfrm>
            <a:off x="664475" y="103850"/>
            <a:ext cx="10617900" cy="1100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14" name="Google Shape;1014;p101"/>
          <p:cNvSpPr txBox="1"/>
          <p:nvPr>
            <p:ph idx="1" type="body"/>
          </p:nvPr>
        </p:nvSpPr>
        <p:spPr>
          <a:xfrm>
            <a:off x="658925" y="1117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15" name="Google Shape;1015;p101"/>
          <p:cNvGraphicFramePr/>
          <p:nvPr/>
        </p:nvGraphicFramePr>
        <p:xfrm>
          <a:off x="227664" y="2083767"/>
          <a:ext cx="3000000" cy="3000000"/>
        </p:xfrm>
        <a:graphic>
          <a:graphicData uri="http://schemas.openxmlformats.org/drawingml/2006/table">
            <a:tbl>
              <a:tblPr>
                <a:noFill/>
                <a:tableStyleId>{25877228-0CDB-4D8E-91A1-028D9A71264D}</a:tableStyleId>
              </a:tblPr>
              <a:tblGrid>
                <a:gridCol w="1869925"/>
                <a:gridCol w="2991150"/>
                <a:gridCol w="6782850"/>
              </a:tblGrid>
              <a:tr h="41697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289550">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Videos and Interactive Tools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Heart Health and Sex</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 video:</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https://schl41demo.staywellhealthlibrary.com/MultimediaRoom/VideoLibrary/?e=0#player:207,wn06702_eng</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Spanish video:</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https://schl41demo.staywellhealthlibrary.com/MultimediaRoom/VideoLibrary/?e=0#player:207,wn06702_spa</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810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What Do You Know about Sexually Transmitted Infections (STIs)?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https://schl41demo.staywellhealthlibrary.com/Search/40,StdQuiz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62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How Much Do You Know About Genital Herpes?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https://schl41demo.staywellhealthlibrary.com/Search/40,GenitalHerpesStdQuiz</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0" name="Shape 1020"/>
        <p:cNvGrpSpPr/>
        <p:nvPr/>
      </p:nvGrpSpPr>
      <p:grpSpPr>
        <a:xfrm>
          <a:off x="0" y="0"/>
          <a:ext cx="0" cy="0"/>
          <a:chOff x="0" y="0"/>
          <a:chExt cx="0" cy="0"/>
        </a:xfrm>
      </p:grpSpPr>
      <p:sp>
        <p:nvSpPr>
          <p:cNvPr id="1021" name="Google Shape;1021;p102"/>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022" name="Google Shape;1022;p102"/>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023" name="Google Shape;1023;p102"/>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Sexual Health</a:t>
            </a:r>
            <a:endParaRPr/>
          </a:p>
        </p:txBody>
      </p:sp>
      <p:sp>
        <p:nvSpPr>
          <p:cNvPr id="1024" name="Google Shape;1024;p102"/>
          <p:cNvSpPr txBox="1"/>
          <p:nvPr>
            <p:ph idx="5" type="body"/>
          </p:nvPr>
        </p:nvSpPr>
        <p:spPr>
          <a:xfrm>
            <a:off x="286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Apr</a:t>
            </a:r>
            <a:endParaRPr/>
          </a:p>
        </p:txBody>
      </p:sp>
      <p:sp>
        <p:nvSpPr>
          <p:cNvPr id="1025" name="Google Shape;1025;p102"/>
          <p:cNvSpPr txBox="1"/>
          <p:nvPr>
            <p:ph idx="5" type="body"/>
          </p:nvPr>
        </p:nvSpPr>
        <p:spPr>
          <a:xfrm>
            <a:off x="5747979" y="4643725"/>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May</a:t>
            </a:r>
            <a:endParaRPr/>
          </a:p>
        </p:txBody>
      </p:sp>
      <p:sp>
        <p:nvSpPr>
          <p:cNvPr id="1026" name="Google Shape;1026;p102"/>
          <p:cNvSpPr txBox="1"/>
          <p:nvPr>
            <p:ph idx="5" type="body"/>
          </p:nvPr>
        </p:nvSpPr>
        <p:spPr>
          <a:xfrm>
            <a:off x="847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June</a:t>
            </a:r>
            <a:endParaRPr/>
          </a:p>
        </p:txBody>
      </p:sp>
      <p:sp>
        <p:nvSpPr>
          <p:cNvPr id="1027" name="Google Shape;1027;p102"/>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Women’s Health</a:t>
            </a:r>
            <a:endParaRPr/>
          </a:p>
        </p:txBody>
      </p:sp>
      <p:sp>
        <p:nvSpPr>
          <p:cNvPr id="1028" name="Google Shape;1028;p102"/>
          <p:cNvSpPr txBox="1"/>
          <p:nvPr>
            <p:ph idx="3" type="body"/>
          </p:nvPr>
        </p:nvSpPr>
        <p:spPr>
          <a:xfrm>
            <a:off x="809790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Family Fitness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3" name="Shape 1033"/>
        <p:cNvGrpSpPr/>
        <p:nvPr/>
      </p:nvGrpSpPr>
      <p:grpSpPr>
        <a:xfrm>
          <a:off x="0" y="0"/>
          <a:ext cx="0" cy="0"/>
          <a:chOff x="0" y="0"/>
          <a:chExt cx="0" cy="0"/>
        </a:xfrm>
      </p:grpSpPr>
      <p:sp>
        <p:nvSpPr>
          <p:cNvPr id="1034" name="Google Shape;1034;p103"/>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35" name="Google Shape;1035;p103"/>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36" name="Google Shape;1036;p103"/>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37" name="Google Shape;1037;p103"/>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38" name="Google Shape;1038;p103"/>
          <p:cNvGrpSpPr/>
          <p:nvPr/>
        </p:nvGrpSpPr>
        <p:grpSpPr>
          <a:xfrm>
            <a:off x="9827386" y="1177750"/>
            <a:ext cx="612622" cy="612000"/>
            <a:chOff x="10134200" y="974025"/>
            <a:chExt cx="681600" cy="612000"/>
          </a:xfrm>
        </p:grpSpPr>
        <p:sp>
          <p:nvSpPr>
            <p:cNvPr id="1039" name="Google Shape;1039;p103"/>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40" name="Google Shape;1040;p103"/>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41" name="Google Shape;1041;p103"/>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42" name="Google Shape;1042;p103"/>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103"/>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044" name="Google Shape;1044;p103"/>
          <p:cNvGraphicFramePr/>
          <p:nvPr/>
        </p:nvGraphicFramePr>
        <p:xfrm>
          <a:off x="7864400" y="3582925"/>
          <a:ext cx="3000000" cy="3000000"/>
        </p:xfrm>
        <a:graphic>
          <a:graphicData uri="http://schemas.openxmlformats.org/drawingml/2006/table">
            <a:tbl>
              <a:tblPr>
                <a:noFill/>
                <a:tableStyleId>{ED34FCE4-0AB6-4AE2-AC83-14607AA5112F}</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sexual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Sexual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 </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254225" y="1888775"/>
            <a:ext cx="34602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678014" y="12539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3" name="Google Shape;813;p84"/>
          <p:cNvGraphicFramePr/>
          <p:nvPr/>
        </p:nvGraphicFramePr>
        <p:xfrm>
          <a:off x="7864400" y="3582925"/>
          <a:ext cx="3000000" cy="3000000"/>
        </p:xfrm>
        <a:graphic>
          <a:graphicData uri="http://schemas.openxmlformats.org/drawingml/2006/table">
            <a:tbl>
              <a:tblPr>
                <a:noFill/>
                <a:tableStyleId>{ED34FCE4-0AB6-4AE2-AC83-14607AA5112F}</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23900" y="-34050"/>
            <a:ext cx="106179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Lower your risks</a:t>
            </a:r>
            <a:endParaRPr/>
          </a:p>
        </p:txBody>
      </p:sp>
      <p:graphicFrame>
        <p:nvGraphicFramePr>
          <p:cNvPr id="832" name="Google Shape;832;p86"/>
          <p:cNvGraphicFramePr/>
          <p:nvPr/>
        </p:nvGraphicFramePr>
        <p:xfrm>
          <a:off x="741363" y="779188"/>
          <a:ext cx="3000000" cy="3000000"/>
        </p:xfrm>
        <a:graphic>
          <a:graphicData uri="http://schemas.openxmlformats.org/drawingml/2006/table">
            <a:tbl>
              <a:tblPr>
                <a:noFill/>
                <a:tableStyleId>{25877228-0CDB-4D8E-91A1-028D9A71264D}</a:tableStyleId>
              </a:tblPr>
              <a:tblGrid>
                <a:gridCol w="3663550"/>
                <a:gridCol w="3589850"/>
                <a:gridCol w="2035650"/>
              </a:tblGrid>
              <a:tr h="4369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5090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Make safer choices by knowing the facts about safer sex.</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https://schl41demo.staywellhealthlibrary.com/Library/Wellness/DiseasesConditions/85,P00585</a:t>
                      </a:r>
                      <a:endParaRPr sz="1100">
                        <a:solidFill>
                          <a:srgbClr val="0563C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https://schl41demo.staywellhealthlibrary.com/Search/85,P03678</a:t>
                      </a:r>
                      <a:r>
                        <a:rPr lang="en-US" sz="1100">
                          <a:solidFill>
                            <a:srgbClr val="0563C1"/>
                          </a:solidFill>
                          <a:latin typeface="Plus Jakarta Sans"/>
                          <a:ea typeface="Plus Jakarta Sans"/>
                          <a:cs typeface="Plus Jakarta Sans"/>
                          <a:sym typeface="Plus Jakarta Sans"/>
                        </a:rPr>
                        <a:t> </a:t>
                      </a:r>
                      <a:endParaRPr sz="1100">
                        <a:solidFill>
                          <a:srgbClr val="0563C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5090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Want to protect yourself from common sexually transmitted infections (STIs)? Knowledge is power. Here’s how to lower your risk.</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https://schl41demo.staywellhealthlibrary.com/Search/85,P00651</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Spanish:</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https://schl41demo.staywellhealthlibrary.com/Search/85,P03744</a:t>
                      </a:r>
                      <a:endParaRPr sz="1100">
                        <a:solidFill>
                          <a:srgbClr val="0563C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0813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Make sure they have the right information, from the right source - you. Talking with your kids about safer sex</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https://schl41demo.staywellhealthlibrary.com/YourFamily/Children/Concerns/Teens/STD/90,P01645</a:t>
                      </a:r>
                      <a:r>
                        <a:rPr lang="en-US" sz="1100">
                          <a:solidFill>
                            <a:srgbClr val="0563C1"/>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927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What kind of contraception is right for you? Explore your options so you can make an informed choice.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https://schl41demo.staywellhealthlibrary.com/Search/40,ContraceptionQuiz</a:t>
                      </a:r>
                      <a:r>
                        <a:rPr lang="en-US" sz="1100">
                          <a:solidFill>
                            <a:srgbClr val="0563C1"/>
                          </a:solidFill>
                          <a:latin typeface="Plus Jakarta Sans"/>
                          <a:ea typeface="Plus Jakarta Sans"/>
                          <a:cs typeface="Plus Jakarta Sans"/>
                          <a:sym typeface="Plus Jakarta Sans"/>
                        </a:rPr>
                        <a:t> </a:t>
                      </a:r>
                      <a:endParaRPr sz="1100">
                        <a:solidFill>
                          <a:srgbClr val="0563C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751200" y="6408375"/>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50640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82025"/>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9">
              <a:alphaModFix/>
            </a:blip>
            <a:stretch>
              <a:fillRect/>
            </a:stretch>
          </p:blipFill>
          <p:spPr>
            <a:xfrm>
              <a:off x="10401437" y="2562524"/>
              <a:ext cx="466975" cy="442550"/>
            </a:xfrm>
            <a:prstGeom prst="rect">
              <a:avLst/>
            </a:prstGeom>
            <a:noFill/>
            <a:ln>
              <a:noFill/>
            </a:ln>
          </p:spPr>
        </p:pic>
      </p:grpSp>
      <p:pic>
        <p:nvPicPr>
          <p:cNvPr descr="Young woman using laptop at home" id="838" name="Google Shape;838;p86"/>
          <p:cNvPicPr preferRelativeResize="0"/>
          <p:nvPr/>
        </p:nvPicPr>
        <p:blipFill>
          <a:blip r:embed="rId10">
            <a:alphaModFix/>
          </a:blip>
          <a:stretch>
            <a:fillRect/>
          </a:stretch>
        </p:blipFill>
        <p:spPr>
          <a:xfrm>
            <a:off x="8208761" y="2961287"/>
            <a:ext cx="1481328" cy="984595"/>
          </a:xfrm>
          <a:prstGeom prst="rect">
            <a:avLst/>
          </a:prstGeom>
          <a:noFill/>
          <a:ln>
            <a:noFill/>
          </a:ln>
        </p:spPr>
      </p:pic>
      <p:pic>
        <p:nvPicPr>
          <p:cNvPr id="839" name="Google Shape;839;p86"/>
          <p:cNvPicPr preferRelativeResize="0"/>
          <p:nvPr/>
        </p:nvPicPr>
        <p:blipFill>
          <a:blip r:embed="rId11">
            <a:alphaModFix/>
          </a:blip>
          <a:stretch>
            <a:fillRect/>
          </a:stretch>
        </p:blipFill>
        <p:spPr>
          <a:xfrm>
            <a:off x="8208761" y="4262980"/>
            <a:ext cx="1481329" cy="996368"/>
          </a:xfrm>
          <a:prstGeom prst="rect">
            <a:avLst/>
          </a:prstGeom>
          <a:noFill/>
          <a:ln>
            <a:noFill/>
          </a:ln>
        </p:spPr>
      </p:pic>
      <p:pic>
        <p:nvPicPr>
          <p:cNvPr id="840" name="Google Shape;840;p86"/>
          <p:cNvPicPr preferRelativeResize="0"/>
          <p:nvPr/>
        </p:nvPicPr>
        <p:blipFill>
          <a:blip r:embed="rId12">
            <a:alphaModFix/>
          </a:blip>
          <a:stretch>
            <a:fillRect/>
          </a:stretch>
        </p:blipFill>
        <p:spPr>
          <a:xfrm>
            <a:off x="8210037" y="1385067"/>
            <a:ext cx="1478777" cy="986585"/>
          </a:xfrm>
          <a:prstGeom prst="rect">
            <a:avLst/>
          </a:prstGeom>
          <a:noFill/>
          <a:ln>
            <a:noFill/>
          </a:ln>
        </p:spPr>
      </p:pic>
      <p:pic>
        <p:nvPicPr>
          <p:cNvPr descr="Brazilian gynecologist sees a patient in her office" id="841" name="Google Shape;841;p86"/>
          <p:cNvPicPr preferRelativeResize="0"/>
          <p:nvPr/>
        </p:nvPicPr>
        <p:blipFill>
          <a:blip r:embed="rId13">
            <a:alphaModFix/>
          </a:blip>
          <a:stretch>
            <a:fillRect/>
          </a:stretch>
        </p:blipFill>
        <p:spPr>
          <a:xfrm>
            <a:off x="8208761" y="5416250"/>
            <a:ext cx="1481328" cy="999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87"/>
          <p:cNvSpPr txBox="1"/>
          <p:nvPr>
            <p:ph type="title"/>
          </p:nvPr>
        </p:nvSpPr>
        <p:spPr>
          <a:xfrm>
            <a:off x="315000" y="158500"/>
            <a:ext cx="10952400" cy="9261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Understanding STIs</a:t>
            </a:r>
            <a:endParaRPr/>
          </a:p>
        </p:txBody>
      </p:sp>
      <p:graphicFrame>
        <p:nvGraphicFramePr>
          <p:cNvPr id="848" name="Google Shape;848;p87"/>
          <p:cNvGraphicFramePr/>
          <p:nvPr/>
        </p:nvGraphicFramePr>
        <p:xfrm>
          <a:off x="436563" y="1255163"/>
          <a:ext cx="3000000" cy="3000000"/>
        </p:xfrm>
        <a:graphic>
          <a:graphicData uri="http://schemas.openxmlformats.org/drawingml/2006/table">
            <a:tbl>
              <a:tblPr>
                <a:noFill/>
                <a:tableStyleId>{25877228-0CDB-4D8E-91A1-028D9A71264D}</a:tableStyleId>
              </a:tblPr>
              <a:tblGrid>
                <a:gridCol w="3836850"/>
                <a:gridCol w="3455625"/>
                <a:gridCol w="1996575"/>
              </a:tblGrid>
              <a:tr h="4922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887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Most people who have chlamydia don’t know it. Luckily, regular screenings and quick treatment can stop this sexually transmitted infection in its tracks. Find out more.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https://schl41demo.staywellhealthlibrary.com/Search/34,21617-1</a:t>
                      </a:r>
                      <a:r>
                        <a:rPr lang="en-US" sz="1200">
                          <a:solidFill>
                            <a:srgbClr val="0563C1"/>
                          </a:solidFill>
                          <a:latin typeface="Plus Jakarta Sans"/>
                          <a:ea typeface="Plus Jakarta Sans"/>
                          <a:cs typeface="Plus Jakarta Sans"/>
                          <a:sym typeface="Plus Jakarta Sans"/>
                        </a:rPr>
                        <a:t> </a:t>
                      </a:r>
                      <a:endParaRPr sz="1200">
                        <a:solidFill>
                          <a:srgbClr val="0563C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4368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Test your </a:t>
                      </a:r>
                      <a:r>
                        <a:rPr lang="en-US" sz="1200">
                          <a:latin typeface="Plus Jakarta Sans"/>
                          <a:ea typeface="Plus Jakarta Sans"/>
                          <a:cs typeface="Plus Jakarta Sans"/>
                          <a:sym typeface="Plus Jakarta Sans"/>
                        </a:rPr>
                        <a:t>knowledge</a:t>
                      </a:r>
                      <a:r>
                        <a:rPr lang="en-US" sz="1200">
                          <a:latin typeface="Plus Jakarta Sans"/>
                          <a:ea typeface="Plus Jakarta Sans"/>
                          <a:cs typeface="Plus Jakarta Sans"/>
                          <a:sym typeface="Plus Jakarta Sans"/>
                        </a:rPr>
                        <a:t> about </a:t>
                      </a:r>
                      <a:r>
                        <a:rPr lang="en-US" sz="1200">
                          <a:latin typeface="Plus Jakarta Sans"/>
                          <a:ea typeface="Plus Jakarta Sans"/>
                          <a:cs typeface="Plus Jakarta Sans"/>
                          <a:sym typeface="Plus Jakarta Sans"/>
                        </a:rPr>
                        <a:t>chlamydia using this online, confidential quiz</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https://schl41demo.staywellhealthlibrary.com/Search/40,ChlamydiaStdSexuallyQuiz</a:t>
                      </a:r>
                      <a:r>
                        <a:rPr lang="en-US" sz="1200">
                          <a:solidFill>
                            <a:srgbClr val="0563C1"/>
                          </a:solidFill>
                          <a:latin typeface="Plus Jakarta Sans"/>
                          <a:ea typeface="Plus Jakarta Sans"/>
                          <a:cs typeface="Plus Jakarta Sans"/>
                          <a:sym typeface="Plus Jakarta Sans"/>
                        </a:rPr>
                        <a:t> </a:t>
                      </a:r>
                      <a:endParaRPr sz="1200">
                        <a:solidFill>
                          <a:srgbClr val="0563C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368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HIV can cause serious infections or even cancer. Here’s how to avoid getting it—or, if you have it, how to manage the symptoms.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https://schl41demo.staywellhealthlibrary.com/Search/85,P00617</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Spanish: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https://schl41demo.staywellhealthlibrary.com/Search/85,P03710</a:t>
                      </a:r>
                      <a:endParaRPr>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9" name="Google Shape;849;p87"/>
          <p:cNvSpPr txBox="1"/>
          <p:nvPr/>
        </p:nvSpPr>
        <p:spPr>
          <a:xfrm>
            <a:off x="4976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50" name="Google Shape;850;p87"/>
          <p:cNvSpPr txBox="1"/>
          <p:nvPr/>
        </p:nvSpPr>
        <p:spPr>
          <a:xfrm>
            <a:off x="10100250" y="3657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1" name="Google Shape;851;p87"/>
          <p:cNvGrpSpPr/>
          <p:nvPr/>
        </p:nvGrpSpPr>
        <p:grpSpPr>
          <a:xfrm>
            <a:off x="10752600" y="2941825"/>
            <a:ext cx="681600" cy="681600"/>
            <a:chOff x="10294125" y="1691525"/>
            <a:chExt cx="681600" cy="681600"/>
          </a:xfrm>
        </p:grpSpPr>
        <p:sp>
          <p:nvSpPr>
            <p:cNvPr id="852" name="Google Shape;852;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3" name="Google Shape;853;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Young man holds a bottle of pills at home" id="854" name="Google Shape;854;p87"/>
          <p:cNvPicPr preferRelativeResize="0"/>
          <p:nvPr/>
        </p:nvPicPr>
        <p:blipFill>
          <a:blip r:embed="rId8">
            <a:alphaModFix/>
          </a:blip>
          <a:stretch>
            <a:fillRect/>
          </a:stretch>
        </p:blipFill>
        <p:spPr>
          <a:xfrm>
            <a:off x="7867888" y="2061725"/>
            <a:ext cx="1609344" cy="1072896"/>
          </a:xfrm>
          <a:prstGeom prst="rect">
            <a:avLst/>
          </a:prstGeom>
          <a:noFill/>
          <a:ln>
            <a:noFill/>
          </a:ln>
        </p:spPr>
      </p:pic>
      <p:pic>
        <p:nvPicPr>
          <p:cNvPr id="855" name="Google Shape;855;p87"/>
          <p:cNvPicPr preferRelativeResize="0"/>
          <p:nvPr/>
        </p:nvPicPr>
        <p:blipFill>
          <a:blip r:embed="rId9">
            <a:alphaModFix/>
          </a:blip>
          <a:stretch>
            <a:fillRect/>
          </a:stretch>
        </p:blipFill>
        <p:spPr>
          <a:xfrm>
            <a:off x="7872462" y="3731876"/>
            <a:ext cx="1600200" cy="1063915"/>
          </a:xfrm>
          <a:prstGeom prst="rect">
            <a:avLst/>
          </a:prstGeom>
          <a:noFill/>
          <a:ln>
            <a:noFill/>
          </a:ln>
        </p:spPr>
      </p:pic>
      <p:pic>
        <p:nvPicPr>
          <p:cNvPr descr="shot of a doctor having a consultation with a patient in his office - man talking with doctor stock pictures, royalty-free photos &amp; images" id="856" name="Google Shape;856;p87"/>
          <p:cNvPicPr preferRelativeResize="0"/>
          <p:nvPr/>
        </p:nvPicPr>
        <p:blipFill>
          <a:blip r:embed="rId10">
            <a:alphaModFix/>
          </a:blip>
          <a:stretch>
            <a:fillRect/>
          </a:stretch>
        </p:blipFill>
        <p:spPr>
          <a:xfrm>
            <a:off x="7872450" y="5193950"/>
            <a:ext cx="1545337" cy="102734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p88"/>
          <p:cNvSpPr txBox="1"/>
          <p:nvPr>
            <p:ph type="title"/>
          </p:nvPr>
        </p:nvSpPr>
        <p:spPr>
          <a:xfrm>
            <a:off x="740675" y="2420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Manage the sexual side effects</a:t>
            </a:r>
            <a:endParaRPr/>
          </a:p>
        </p:txBody>
      </p:sp>
      <p:graphicFrame>
        <p:nvGraphicFramePr>
          <p:cNvPr id="863" name="Google Shape;863;p88"/>
          <p:cNvGraphicFramePr/>
          <p:nvPr/>
        </p:nvGraphicFramePr>
        <p:xfrm>
          <a:off x="678763" y="886488"/>
          <a:ext cx="3000000" cy="3000000"/>
        </p:xfrm>
        <a:graphic>
          <a:graphicData uri="http://schemas.openxmlformats.org/drawingml/2006/table">
            <a:tbl>
              <a:tblPr>
                <a:noFill/>
                <a:tableStyleId>{25877228-0CDB-4D8E-91A1-028D9A71264D}</a:tableStyleId>
              </a:tblPr>
              <a:tblGrid>
                <a:gridCol w="3887625"/>
                <a:gridCol w="3297350"/>
                <a:gridCol w="2014275"/>
              </a:tblGrid>
              <a:tr h="6048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3866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Cancer can change how you feel about yourself—and that can affect your sexuality. Use these strategies to find that side of yourself again.</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For Women: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https://schl41demo.staywellhealthlibrary.com/Search/34,8548-1</a:t>
                      </a:r>
                      <a:r>
                        <a:rPr lang="en-US" sz="1200">
                          <a:solidFill>
                            <a:srgbClr val="0563C1"/>
                          </a:solidFill>
                          <a:latin typeface="Plus Jakarta Sans"/>
                          <a:ea typeface="Plus Jakarta Sans"/>
                          <a:cs typeface="Plus Jakarta Sans"/>
                          <a:sym typeface="Plus Jakarta Sans"/>
                        </a:rPr>
                        <a:t> </a:t>
                      </a:r>
                      <a:endParaRPr sz="1200">
                        <a:solidFill>
                          <a:srgbClr val="0563C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rgbClr val="0563C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For Men:</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https://schl41demo.staywellhealthlibrary.com/Search/34,16109</a:t>
                      </a:r>
                      <a:r>
                        <a:rPr lang="en-US" sz="1100">
                          <a:solidFill>
                            <a:srgbClr val="0563C1"/>
                          </a:solidFill>
                          <a:latin typeface="Plus Jakarta Sans"/>
                          <a:ea typeface="Plus Jakarta Sans"/>
                          <a:cs typeface="Plus Jakarta Sans"/>
                          <a:sym typeface="Plus Jakarta Sans"/>
                        </a:rPr>
                        <a:t>  </a:t>
                      </a:r>
                      <a:endParaRPr sz="1200">
                        <a:solidFill>
                          <a:srgbClr val="0563C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3582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Low sex drive. Pain during sex. Body image problems. You may face these and other sexual health issues after cancer. Learn how a provider can help.</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https://schl41demo.staywellhealthlibrary.com/Search/34,16110</a:t>
                      </a:r>
                      <a:r>
                        <a:rPr lang="en-US" sz="1200">
                          <a:latin typeface="Plus Jakarta Sans"/>
                          <a:ea typeface="Plus Jakarta Sans"/>
                          <a:cs typeface="Plus Jakarta Sans"/>
                          <a:sym typeface="Plus Jakarta Sans"/>
                        </a:rPr>
                        <a:t>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8903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Is sex safe if you have heart disease? Watch this video about what heart disease means for your sex life.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https://schl41demo.staywellhealthlibrary.com/MultimediaRoom/VideoLibrary/?e=0#player:207,wn06702_eng</a:t>
                      </a:r>
                      <a:endParaRPr sz="1200">
                        <a:latin typeface="Plus Jakarta Sans"/>
                        <a:ea typeface="Plus Jakarta Sans"/>
                        <a:cs typeface="Plus Jakarta Sans"/>
                        <a:sym typeface="Plus Jakarta Sans"/>
                      </a:endParaRPr>
                    </a:p>
                    <a:p>
                      <a:pPr indent="0" lvl="0" marL="0" rtl="0" algn="l">
                        <a:spcBef>
                          <a:spcPts val="0"/>
                        </a:spcBef>
                        <a:spcAft>
                          <a:spcPts val="0"/>
                        </a:spcAft>
                        <a:buNone/>
                      </a:pPr>
                      <a:r>
                        <a:t/>
                      </a:r>
                      <a:endParaRPr b="1" sz="12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Spanish: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https://schl41demo.staywellhealthlibrary.com/MultimediaRoom/VideoLibrary/?e=0#player:207,wn06702_spa</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4" name="Google Shape;864;p88"/>
          <p:cNvSpPr txBox="1"/>
          <p:nvPr/>
        </p:nvSpPr>
        <p:spPr>
          <a:xfrm>
            <a:off x="723900" y="6347200"/>
            <a:ext cx="10020300" cy="3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65" name="Google Shape;865;p88"/>
          <p:cNvSpPr txBox="1"/>
          <p:nvPr/>
        </p:nvSpPr>
        <p:spPr>
          <a:xfrm>
            <a:off x="10116975" y="3311225"/>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6" name="Google Shape;866;p88"/>
          <p:cNvGrpSpPr/>
          <p:nvPr/>
        </p:nvGrpSpPr>
        <p:grpSpPr>
          <a:xfrm>
            <a:off x="10761675" y="2629625"/>
            <a:ext cx="681600" cy="681600"/>
            <a:chOff x="10294125" y="2443000"/>
            <a:chExt cx="681600" cy="681600"/>
          </a:xfrm>
        </p:grpSpPr>
        <p:sp>
          <p:nvSpPr>
            <p:cNvPr id="867" name="Google Shape;867;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8" name="Google Shape;868;p88"/>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plus size woman in bathrobe looking in the mirror at bathroom. - body image woman stock pictures, royalty-free photos &amp; images" id="869" name="Google Shape;869;p88"/>
          <p:cNvPicPr preferRelativeResize="0"/>
          <p:nvPr/>
        </p:nvPicPr>
        <p:blipFill>
          <a:blip r:embed="rId9">
            <a:alphaModFix/>
          </a:blip>
          <a:stretch>
            <a:fillRect/>
          </a:stretch>
        </p:blipFill>
        <p:spPr>
          <a:xfrm>
            <a:off x="8104450" y="1698200"/>
            <a:ext cx="1563623" cy="1033582"/>
          </a:xfrm>
          <a:prstGeom prst="rect">
            <a:avLst/>
          </a:prstGeom>
          <a:noFill/>
          <a:ln>
            <a:noFill/>
          </a:ln>
        </p:spPr>
      </p:pic>
      <p:pic>
        <p:nvPicPr>
          <p:cNvPr descr="Two women sitting in armchairs and talking. Woman psychologist talking to patient" id="870" name="Google Shape;870;p88"/>
          <p:cNvPicPr preferRelativeResize="0"/>
          <p:nvPr/>
        </p:nvPicPr>
        <p:blipFill>
          <a:blip r:embed="rId10">
            <a:alphaModFix/>
          </a:blip>
          <a:stretch>
            <a:fillRect/>
          </a:stretch>
        </p:blipFill>
        <p:spPr>
          <a:xfrm>
            <a:off x="8104450" y="3177950"/>
            <a:ext cx="1563623" cy="1036657"/>
          </a:xfrm>
          <a:prstGeom prst="rect">
            <a:avLst/>
          </a:prstGeom>
          <a:noFill/>
          <a:ln>
            <a:noFill/>
          </a:ln>
        </p:spPr>
      </p:pic>
      <p:pic>
        <p:nvPicPr>
          <p:cNvPr descr="A person smiling with her hands on her chin&#10;&#10;Description automatically generated" id="871" name="Google Shape;871;p88"/>
          <p:cNvPicPr preferRelativeResize="0"/>
          <p:nvPr/>
        </p:nvPicPr>
        <p:blipFill>
          <a:blip r:embed="rId11">
            <a:alphaModFix/>
          </a:blip>
          <a:stretch>
            <a:fillRect/>
          </a:stretch>
        </p:blipFill>
        <p:spPr>
          <a:xfrm>
            <a:off x="8104450" y="4646275"/>
            <a:ext cx="1563624" cy="104854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sp>
        <p:nvSpPr>
          <p:cNvPr id="877" name="Google Shape;877;p89"/>
          <p:cNvSpPr txBox="1"/>
          <p:nvPr>
            <p:ph type="title"/>
          </p:nvPr>
        </p:nvSpPr>
        <p:spPr>
          <a:xfrm>
            <a:off x="707275" y="361450"/>
            <a:ext cx="10617900" cy="8340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Theme 4: Sexual health during &amp; after pregnancy</a:t>
            </a:r>
            <a:endParaRPr/>
          </a:p>
        </p:txBody>
      </p:sp>
      <p:graphicFrame>
        <p:nvGraphicFramePr>
          <p:cNvPr id="878" name="Google Shape;878;p89"/>
          <p:cNvGraphicFramePr/>
          <p:nvPr/>
        </p:nvGraphicFramePr>
        <p:xfrm>
          <a:off x="678763" y="1496088"/>
          <a:ext cx="3000000" cy="3000000"/>
        </p:xfrm>
        <a:graphic>
          <a:graphicData uri="http://schemas.openxmlformats.org/drawingml/2006/table">
            <a:tbl>
              <a:tblPr>
                <a:noFill/>
                <a:tableStyleId>{25877228-0CDB-4D8E-91A1-028D9A71264D}</a:tableStyleId>
              </a:tblPr>
              <a:tblGrid>
                <a:gridCol w="3887625"/>
                <a:gridCol w="3297350"/>
                <a:gridCol w="2014275"/>
              </a:tblGrid>
              <a:tr h="4618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974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Sex is usually safe during pregnancy. But signs like heavy vaginal bleeding mean you should stop. Know when to talk with your healthcare provider.</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English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https://schl41demo.staywellhealthlibrary.com/Search/85,P01235</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 </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a:latin typeface="Plus Jakarta Sans"/>
                          <a:ea typeface="Plus Jakarta Sans"/>
                          <a:cs typeface="Plus Jakarta Sans"/>
                          <a:sym typeface="Plus Jakarta Sans"/>
                        </a:rPr>
                        <a:t>Spanish</a:t>
                      </a:r>
                      <a:endParaRPr sz="1200">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https://schl41demo.staywellhealthlibrary.com/Search/85,P04334</a:t>
                      </a:r>
                      <a:endParaRPr sz="1200">
                        <a:solidFill>
                          <a:srgbClr val="0563C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435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Think OB-GYNs only treat pregnancy? Think again. These providers promote good health and well-being at all ages. Here’s how.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https://schl41demo.staywellhealthlibrary.com/Search/88,p11257</a:t>
                      </a:r>
                      <a:r>
                        <a:rPr lang="en-US" sz="1200">
                          <a:solidFill>
                            <a:srgbClr val="0563C1"/>
                          </a:solidFill>
                          <a:latin typeface="Plus Jakarta Sans"/>
                          <a:ea typeface="Plus Jakarta Sans"/>
                          <a:cs typeface="Plus Jakarta Sans"/>
                          <a:sym typeface="Plus Jakarta Sans"/>
                        </a:rPr>
                        <a:t> </a:t>
                      </a:r>
                      <a:endParaRPr sz="1200">
                        <a:solidFill>
                          <a:srgbClr val="0563C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9" name="Google Shape;879;p89"/>
          <p:cNvSpPr txBox="1"/>
          <p:nvPr/>
        </p:nvSpPr>
        <p:spPr>
          <a:xfrm>
            <a:off x="678775" y="6342775"/>
            <a:ext cx="106749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happy pregnant couple hugging and holding the baby belly while enjoying pregnancy together at home. - pregnant woman intimacy stock pictures, royalty-free photos &amp; images" id="880" name="Google Shape;880;p89"/>
          <p:cNvPicPr preferRelativeResize="0"/>
          <p:nvPr/>
        </p:nvPicPr>
        <p:blipFill>
          <a:blip r:embed="rId6">
            <a:alphaModFix/>
          </a:blip>
          <a:stretch>
            <a:fillRect/>
          </a:stretch>
        </p:blipFill>
        <p:spPr>
          <a:xfrm>
            <a:off x="8014925" y="2294725"/>
            <a:ext cx="1609344" cy="1064244"/>
          </a:xfrm>
          <a:prstGeom prst="rect">
            <a:avLst/>
          </a:prstGeom>
          <a:noFill/>
          <a:ln>
            <a:noFill/>
          </a:ln>
        </p:spPr>
      </p:pic>
      <p:pic>
        <p:nvPicPr>
          <p:cNvPr descr="Female medical practitioner reassuring a patient" id="881" name="Google Shape;881;p89"/>
          <p:cNvPicPr preferRelativeResize="0"/>
          <p:nvPr/>
        </p:nvPicPr>
        <p:blipFill>
          <a:blip r:embed="rId7">
            <a:alphaModFix/>
          </a:blip>
          <a:stretch>
            <a:fillRect/>
          </a:stretch>
        </p:blipFill>
        <p:spPr>
          <a:xfrm>
            <a:off x="8014925" y="3677971"/>
            <a:ext cx="1609344" cy="1064244"/>
          </a:xfrm>
          <a:prstGeom prst="rect">
            <a:avLst/>
          </a:prstGeom>
          <a:noFill/>
          <a:ln>
            <a:noFill/>
          </a:ln>
        </p:spPr>
      </p:pic>
      <p:sp>
        <p:nvSpPr>
          <p:cNvPr id="882" name="Google Shape;882;p89"/>
          <p:cNvSpPr txBox="1"/>
          <p:nvPr/>
        </p:nvSpPr>
        <p:spPr>
          <a:xfrm>
            <a:off x="100240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3" name="Google Shape;883;p89"/>
          <p:cNvGrpSpPr/>
          <p:nvPr/>
        </p:nvGrpSpPr>
        <p:grpSpPr>
          <a:xfrm>
            <a:off x="10676400" y="2560825"/>
            <a:ext cx="681600" cy="681600"/>
            <a:chOff x="10294125" y="1691525"/>
            <a:chExt cx="681600" cy="681600"/>
          </a:xfrm>
        </p:grpSpPr>
        <p:sp>
          <p:nvSpPr>
            <p:cNvPr id="884" name="Google Shape;884;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5" name="Google Shape;885;p89"/>
            <p:cNvPicPr preferRelativeResize="0"/>
            <p:nvPr/>
          </p:nvPicPr>
          <p:blipFill>
            <a:blip r:embed="rId8">
              <a:alphaModFix/>
            </a:blip>
            <a:stretch>
              <a:fillRect/>
            </a:stretch>
          </p:blipFill>
          <p:spPr>
            <a:xfrm>
              <a:off x="10419913" y="1813734"/>
              <a:ext cx="430025" cy="437175"/>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