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6858000" cx="12192000"/>
  <p:notesSz cx="6858000" cy="9144000"/>
  <p:embeddedFontLst>
    <p:embeddedFont>
      <p:font typeface="Plus Jakarta Sans ExtraBold"/>
      <p:bold r:id="rId27"/>
      <p:boldItalic r:id="rId28"/>
    </p:embeddedFont>
    <p:embeddedFont>
      <p:font typeface="Plus Jakarta Sans"/>
      <p:regular r:id="rId29"/>
      <p:bold r:id="rId30"/>
      <p:italic r:id="rId31"/>
      <p:boldItalic r:id="rId32"/>
    </p:embeddedFont>
    <p:embeddedFont>
      <p:font typeface="Montserrat Black"/>
      <p:bold r:id="rId33"/>
      <p:boldItalic r:id="rId34"/>
    </p:embeddedFont>
    <p:embeddedFont>
      <p:font typeface="Plus Jakarta Sans SemiBold"/>
      <p:regular r:id="rId35"/>
      <p:bold r:id="rId36"/>
      <p:italic r:id="rId37"/>
      <p:boldItalic r:id="rId38"/>
    </p:embeddedFont>
    <p:embeddedFont>
      <p:font typeface="Plus Jakarta Sans Medium"/>
      <p:regular r:id="rId39"/>
      <p:bold r:id="rId40"/>
      <p:italic r:id="rId41"/>
      <p:boldItalic r:id="rId42"/>
    </p:embeddedFont>
    <p:embeddedFont>
      <p:font typeface="Plus Jakarta Sans Light"/>
      <p:regular r:id="rId43"/>
      <p:bold r:id="rId44"/>
      <p:italic r:id="rId45"/>
      <p:boldItalic r:id="rId46"/>
    </p:embeddedFont>
    <p:embeddedFont>
      <p:font typeface="DM Serif Display"/>
      <p:regular r:id="rId47"/>
      <p:italic r:id="rId48"/>
    </p:embeddedFont>
    <p:embeddedFont>
      <p:font typeface="Century Gothic"/>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DA82C26-76FA-485C-B84C-CDCE680AAD40}">
  <a:tblStyle styleId="{FDA82C26-76FA-485C-B84C-CDCE680AAD4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413F11FF-1AE1-4975-9549-73D0E5AD3631}"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fntdata"/><Relationship Id="rId42" Type="http://schemas.openxmlformats.org/officeDocument/2006/relationships/font" Target="fonts/PlusJakartaSansMedium-boldItalic.fntdata"/><Relationship Id="rId41" Type="http://schemas.openxmlformats.org/officeDocument/2006/relationships/font" Target="fonts/PlusJakartaSansMedium-italic.fntdata"/><Relationship Id="rId44" Type="http://schemas.openxmlformats.org/officeDocument/2006/relationships/font" Target="fonts/PlusJakartaSansLight-bold.fntdata"/><Relationship Id="rId43" Type="http://schemas.openxmlformats.org/officeDocument/2006/relationships/font" Target="fonts/PlusJakartaSansLight-regular.fntdata"/><Relationship Id="rId46" Type="http://schemas.openxmlformats.org/officeDocument/2006/relationships/font" Target="fonts/PlusJakartaSansLight-boldItalic.fntdata"/><Relationship Id="rId45" Type="http://schemas.openxmlformats.org/officeDocument/2006/relationships/font" Target="fonts/PlusJakartaSansLight-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DMSerifDisplay-italic.fntdata"/><Relationship Id="rId47" Type="http://schemas.openxmlformats.org/officeDocument/2006/relationships/font" Target="fonts/DMSerifDisplay-regular.fntdata"/><Relationship Id="rId49" Type="http://schemas.openxmlformats.org/officeDocument/2006/relationships/font" Target="fonts/CenturyGothic-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italic.fntdata"/><Relationship Id="rId30" Type="http://schemas.openxmlformats.org/officeDocument/2006/relationships/font" Target="fonts/PlusJakartaSans-bold.fntdata"/><Relationship Id="rId33" Type="http://schemas.openxmlformats.org/officeDocument/2006/relationships/font" Target="fonts/MontserratBlack-bold.fntdata"/><Relationship Id="rId32" Type="http://schemas.openxmlformats.org/officeDocument/2006/relationships/font" Target="fonts/PlusJakartaSans-boldItalic.fntdata"/><Relationship Id="rId35" Type="http://schemas.openxmlformats.org/officeDocument/2006/relationships/font" Target="fonts/PlusJakartaSansSemiBold-regular.fntdata"/><Relationship Id="rId34" Type="http://schemas.openxmlformats.org/officeDocument/2006/relationships/font" Target="fonts/MontserratBlack-boldItalic.fntdata"/><Relationship Id="rId37" Type="http://schemas.openxmlformats.org/officeDocument/2006/relationships/font" Target="fonts/PlusJakartaSansSemiBold-italic.fntdata"/><Relationship Id="rId36" Type="http://schemas.openxmlformats.org/officeDocument/2006/relationships/font" Target="fonts/PlusJakartaSansSemiBold-bold.fntdata"/><Relationship Id="rId39" Type="http://schemas.openxmlformats.org/officeDocument/2006/relationships/font" Target="fonts/PlusJakartaSansMedium-regular.fntdata"/><Relationship Id="rId38" Type="http://schemas.openxmlformats.org/officeDocument/2006/relationships/font" Target="fonts/PlusJakartaSansSemiBold-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PlusJakartaSansExtraBold-boldItalic.fntdata"/><Relationship Id="rId27" Type="http://schemas.openxmlformats.org/officeDocument/2006/relationships/font" Target="fonts/PlusJakartaSansExtraBold-bold.fntdata"/><Relationship Id="rId29" Type="http://schemas.openxmlformats.org/officeDocument/2006/relationships/font" Target="fonts/PlusJakartaSans-regular.fntdata"/><Relationship Id="rId51" Type="http://schemas.openxmlformats.org/officeDocument/2006/relationships/font" Target="fonts/CenturyGothic-italic.fntdata"/><Relationship Id="rId50" Type="http://schemas.openxmlformats.org/officeDocument/2006/relationships/font" Target="fonts/CenturyGothic-bold.fntdata"/><Relationship Id="rId52"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2" name="Google Shape;912;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3" name="Google Shape;913;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4" name="Google Shape;924;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3" name="Google Shape;93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5" name="Google Shape;945;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6" name="Google Shape;946;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g33c9bce19eb_0_44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9" name="Google Shape;959;g33c9bce19eb_0_44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0" name="Google Shape;960;g33c9bce19eb_0_44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33c9bce19eb_0_5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33c9bce19eb_0_5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2" name="Google Shape;972;g33c9bce19eb_0_5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1" name="Google Shape;981;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3" name="Google Shape;993;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4" name="Google Shape;994;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 Id="rId3"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 Id="rId3"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png"/><Relationship Id="rId3" Type="http://schemas.openxmlformats.org/officeDocument/2006/relationships/image" Target="../media/image6.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png"/><Relationship Id="rId3" Type="http://schemas.openxmlformats.org/officeDocument/2006/relationships/image" Target="../media/image6.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0.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0.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6.png"/><Relationship Id="rId4" Type="http://schemas.openxmlformats.org/officeDocument/2006/relationships/image" Target="../media/image4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1.png"/><Relationship Id="rId4" Type="http://schemas.openxmlformats.org/officeDocument/2006/relationships/hyperlink" Target="https://schl41demo.staywellhealthlibrary.com/Search/88,p1235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41,CalorieBurnCalc" TargetMode="External"/><Relationship Id="rId4" Type="http://schemas.openxmlformats.org/officeDocument/2006/relationships/hyperlink" Target="https://schl41demo.staywellhealthlibrary.com/Search/85,P07862" TargetMode="External"/><Relationship Id="rId5" Type="http://schemas.openxmlformats.org/officeDocument/2006/relationships/hyperlink" Target="https://schl41demo.staywellhealthlibrary.com/spanish/Search/85,P07922" TargetMode="External"/><Relationship Id="rId6"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5.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6.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43.jp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schl41demo.staywellhealthlibrary.com/Search/40,DietQuiz" TargetMode="External"/><Relationship Id="rId4" Type="http://schemas.openxmlformats.org/officeDocument/2006/relationships/hyperlink" Target="https://schl41demo.staywellhealthlibrary.com/Search/40,ObesityQuiz" TargetMode="External"/><Relationship Id="rId9" Type="http://schemas.openxmlformats.org/officeDocument/2006/relationships/hyperlink" Target="https://schl41demo.staywellhealthlibrary.com/Search/160,20" TargetMode="External"/><Relationship Id="rId5" Type="http://schemas.openxmlformats.org/officeDocument/2006/relationships/hyperlink" Target="https://schl41demo.staywellhealthlibrary.com/Search/88,p124645" TargetMode="External"/><Relationship Id="rId6" Type="http://schemas.openxmlformats.org/officeDocument/2006/relationships/hyperlink" Target="https://schl41demo.staywellhealthlibrary.com/Search/85,P07862" TargetMode="External"/><Relationship Id="rId7" Type="http://schemas.openxmlformats.org/officeDocument/2006/relationships/hyperlink" Target="https://schl41demo.staywellhealthlibrary.com/Search/88,p10907" TargetMode="External"/><Relationship Id="rId8" Type="http://schemas.openxmlformats.org/officeDocument/2006/relationships/hyperlink" Target="https://schl41demo.staywellhealthlibrary.com/Search/88,p11227"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9.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1.png"/><Relationship Id="rId8"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8.png"/><Relationship Id="rId4" Type="http://schemas.openxmlformats.org/officeDocument/2006/relationships/image" Target="../media/image25.png"/><Relationship Id="rId5"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1.png"/><Relationship Id="rId8" Type="http://schemas.openxmlformats.org/officeDocument/2006/relationships/image" Target="../media/image3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1.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4.png"/><Relationship Id="rId4" Type="http://schemas.openxmlformats.org/officeDocument/2006/relationships/hyperlink" Target="https://schl41demo.staywellhealthlibrary.com/Search/85,P01570" TargetMode="External"/><Relationship Id="rId9" Type="http://schemas.openxmlformats.org/officeDocument/2006/relationships/image" Target="../media/image29.png"/><Relationship Id="rId5" Type="http://schemas.openxmlformats.org/officeDocument/2006/relationships/hyperlink" Target="https://schl41demo.staywellhealthlibrary.com/Search/41,BMICalc" TargetMode="External"/><Relationship Id="rId6" Type="http://schemas.openxmlformats.org/officeDocument/2006/relationships/hyperlink" Target="https://schl41demo.staywellhealthlibrary.com/spanish/Search/41,LLBMICalcS" TargetMode="External"/><Relationship Id="rId7" Type="http://schemas.openxmlformats.org/officeDocument/2006/relationships/hyperlink" Target="https://schl41demo.staywellhealthlibrary.com/Search/85,P07857" TargetMode="External"/><Relationship Id="rId8" Type="http://schemas.openxmlformats.org/officeDocument/2006/relationships/hyperlink" Target="https://schl41demo.staywellhealthlibrary.com/spanish/Search/85,P07917" TargetMode="External"/><Relationship Id="rId11" Type="http://schemas.openxmlformats.org/officeDocument/2006/relationships/image" Target="../media/image22.png"/><Relationship Id="rId10"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40,MiracleDietQuiz" TargetMode="External"/><Relationship Id="rId4" Type="http://schemas.openxmlformats.org/officeDocument/2006/relationships/hyperlink" Target="https://schl41demo.staywellhealthlibrary.com/Search/40,WeightQuiz" TargetMode="External"/><Relationship Id="rId9" Type="http://schemas.openxmlformats.org/officeDocument/2006/relationships/image" Target="../media/image23.png"/><Relationship Id="rId5" Type="http://schemas.openxmlformats.org/officeDocument/2006/relationships/hyperlink" Target="https://schl41demo.staywellhealthlibrary.com/spanish/Search/40,WeightQuiz_ES" TargetMode="External"/><Relationship Id="rId6" Type="http://schemas.openxmlformats.org/officeDocument/2006/relationships/hyperlink" Target="https://schl41demo.staywellhealthlibrary.com/Search/40,OlderWiserWiderQuiz" TargetMode="External"/><Relationship Id="rId7" Type="http://schemas.openxmlformats.org/officeDocument/2006/relationships/image" Target="../media/image21.png"/><Relationship Id="rId8" Type="http://schemas.openxmlformats.org/officeDocument/2006/relationships/image" Target="../media/image31.png"/><Relationship Id="rId10"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135,84" TargetMode="External"/><Relationship Id="rId4" Type="http://schemas.openxmlformats.org/officeDocument/2006/relationships/hyperlink" Target="https://schl41demo.staywellhealthlibrary.com/Search/135,83" TargetMode="External"/><Relationship Id="rId9" Type="http://schemas.openxmlformats.org/officeDocument/2006/relationships/image" Target="../media/image30.png"/><Relationship Id="rId5" Type="http://schemas.openxmlformats.org/officeDocument/2006/relationships/hyperlink" Target="https://schl41demo.staywellhealthlibrary.com/Search/134,642" TargetMode="External"/><Relationship Id="rId6" Type="http://schemas.openxmlformats.org/officeDocument/2006/relationships/image" Target="../media/image24.png"/><Relationship Id="rId7" Type="http://schemas.openxmlformats.org/officeDocument/2006/relationships/image" Target="../media/image37.png"/><Relationship Id="rId8" Type="http://schemas.openxmlformats.org/officeDocument/2006/relationships/image" Target="../media/image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135,403" TargetMode="External"/><Relationship Id="rId4" Type="http://schemas.openxmlformats.org/officeDocument/2006/relationships/hyperlink" Target="https://schl41demo.staywellhealthlibrary.com/spanish/Search/135,403es" TargetMode="External"/><Relationship Id="rId5" Type="http://schemas.openxmlformats.org/officeDocument/2006/relationships/hyperlink" Target="https://schl41demo.staywellhealthlibrary.com/Search/1,2558" TargetMode="External"/><Relationship Id="rId6" Type="http://schemas.openxmlformats.org/officeDocument/2006/relationships/image" Target="../media/image21.png"/><Relationship Id="rId7" Type="http://schemas.openxmlformats.org/officeDocument/2006/relationships/image" Target="../media/image38.png"/><Relationship Id="rId8"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73539" r="98325"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Weight Management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p:cNvPicPr preferRelativeResize="0"/>
          <p:nvPr>
            <p:ph idx="2" type="pic"/>
          </p:nvPr>
        </p:nvPicPr>
        <p:blipFill rotWithShape="1">
          <a:blip r:embed="rId3">
            <a:alphaModFix/>
          </a:blip>
          <a:srcRect b="2059" l="31854" r="940" t="-2060"/>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weight management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337250" y="3639675"/>
            <a:ext cx="2691900" cy="230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Weight management-</a:t>
            </a:r>
            <a:br>
              <a:rPr b="1" lang="en-US" sz="1200">
                <a:solidFill>
                  <a:srgbClr val="FFFFFF"/>
                </a:solidFill>
                <a:latin typeface="Plus Jakarta Sans"/>
                <a:ea typeface="Plus Jakarta Sans"/>
                <a:cs typeface="Plus Jakarta Sans"/>
                <a:sym typeface="Plus Jakarta Sans"/>
              </a:rPr>
            </a:br>
            <a:r>
              <a:rPr b="1" lang="en-US" sz="1200">
                <a:solidFill>
                  <a:srgbClr val="FFFFFF"/>
                </a:solidFill>
                <a:latin typeface="Plus Jakarta Sans"/>
                <a:ea typeface="Plus Jakarta Sans"/>
                <a:cs typeface="Plus Jakarta Sans"/>
                <a:sym typeface="Plus Jakarta Sans"/>
              </a:rPr>
              <a:t>related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Weight management</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Fitness plan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Nutritional weight and wellness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Weight management doctors near me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Lifetime fitness family plan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Peak wellness nutrition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Weight management near me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Nutrition and wellness</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ph idx="1" type="body"/>
          </p:nvPr>
        </p:nvSpPr>
        <p:spPr>
          <a:xfrm>
            <a:off x="715325" y="98642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Is Body Roundness the New BMI?</a:t>
            </a:r>
            <a:endParaRPr>
              <a:solidFill>
                <a:srgbClr val="000000"/>
              </a:solidFill>
              <a:latin typeface="Plus Jakarta Sans"/>
              <a:ea typeface="Plus Jakarta Sans"/>
              <a:cs typeface="Plus Jakarta Sans"/>
              <a:sym typeface="Plus Jakarta Sans"/>
            </a:endParaRPr>
          </a:p>
        </p:txBody>
      </p:sp>
      <p:sp>
        <p:nvSpPr>
          <p:cNvPr id="905" name="Google Shape;905;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6" name="Google Shape;906;p91"/>
          <p:cNvGrpSpPr/>
          <p:nvPr/>
        </p:nvGrpSpPr>
        <p:grpSpPr>
          <a:xfrm>
            <a:off x="10219200" y="2637025"/>
            <a:ext cx="681600" cy="681600"/>
            <a:chOff x="10294125" y="1691525"/>
            <a:chExt cx="681600" cy="681600"/>
          </a:xfrm>
        </p:grpSpPr>
        <p:sp>
          <p:nvSpPr>
            <p:cNvPr id="907" name="Google Shape;907;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8" name="Google Shape;908;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9" name="Google Shape;909;p91"/>
          <p:cNvSpPr txBox="1"/>
          <p:nvPr>
            <p:ph idx="2" type="body"/>
          </p:nvPr>
        </p:nvSpPr>
        <p:spPr>
          <a:xfrm>
            <a:off x="723900" y="1389175"/>
            <a:ext cx="8519100" cy="5391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For years we’ve heard about body mass index, or BMI. It’s been the go-to way to measure body size and its link to health risks like heart disease, high blood pressure, and type 2 diabetes.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But newer research has found BMI isn’t as reliable as once thought. So scientists have developed a new measure: the body roundness index, or BRI.</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Why BMI Falls Short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BMI is calculated using height and weight to give a rough estimate of how size impacts health. However, it has many downsides.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For starters, BMI doesn’t measure how much of that weight comes from muscle vs. fat. That means certain people, such as athletes, might be labeled as overweight or obese despite having low body fat.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In addition, BMI doesn’t consider body shape. Having a larger belly might increase health risks more than carrying extra pounds on your hips and thighs, for example. That’s because fat tissue in your midsection, around your organs, produces more harmful molecules than fat right under your skin.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BMI might not be perfect, but it’ll probably still be part of your child’s visits to the pediatrician. Here’s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what every parent should know</a:t>
            </a:r>
            <a:r>
              <a:rPr i="1" lang="en-US" sz="1200">
                <a:solidFill>
                  <a:srgbClr val="000000"/>
                </a:solidFill>
                <a:latin typeface="Plus Jakarta Sans"/>
                <a:ea typeface="Plus Jakarta Sans"/>
                <a:cs typeface="Plus Jakarta Sans"/>
                <a:sym typeface="Plus Jakarta Sans"/>
              </a:rPr>
              <a:t> to put those numbers in perspective.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What Roundness Means to You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Along with height and weight, BRI adds your waist measurement to the equation. It gives a clearer picture of how fat is distributed in the body. Research suggests BRI might be better than BMI at predicting the risk for conditions like diabetes, kidney disease, and cancer.</a:t>
            </a:r>
            <a:endParaRPr i="1" sz="1200" u="sng">
              <a:solidFill>
                <a:schemeClr val="hlink"/>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i="1" sz="1200" u="sng">
              <a:solidFill>
                <a:schemeClr val="hlink"/>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92"/>
          <p:cNvSpPr txBox="1"/>
          <p:nvPr>
            <p:ph type="title"/>
          </p:nvPr>
        </p:nvSpPr>
        <p:spPr>
          <a:xfrm>
            <a:off x="723900" y="55407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6" name="Google Shape;916;p92"/>
          <p:cNvSpPr txBox="1"/>
          <p:nvPr>
            <p:ph idx="2" type="body"/>
          </p:nvPr>
        </p:nvSpPr>
        <p:spPr>
          <a:xfrm>
            <a:off x="723900" y="1307850"/>
            <a:ext cx="8791800" cy="55506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formula for BRI is complicated. Fortunately, you can use online calculators, such as the one at </a:t>
            </a:r>
            <a:r>
              <a:rPr b="1" lang="en-US" sz="1200">
                <a:solidFill>
                  <a:srgbClr val="000000"/>
                </a:solidFill>
                <a:latin typeface="Plus Jakarta Sans"/>
                <a:ea typeface="Plus Jakarta Sans"/>
                <a:cs typeface="Plus Jakarta Sans"/>
                <a:sym typeface="Plus Jakarta Sans"/>
              </a:rPr>
              <a:t>https://webfce.com/bri-calculator</a:t>
            </a:r>
            <a:r>
              <a:rPr lang="en-US" sz="1200">
                <a:solidFill>
                  <a:srgbClr val="000000"/>
                </a:solidFill>
                <a:latin typeface="Plus Jakarta Sans"/>
                <a:ea typeface="Plus Jakarta Sans"/>
                <a:cs typeface="Plus Jakarta Sans"/>
                <a:sym typeface="Plus Jakarta Sans"/>
              </a:rPr>
              <a:t>. The calculator will give you a number from 1 (more narrow) to 20 (more round).</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It’s a good idea to share your results with your health care provider. They can help explain what your BRI means in the context of your overall lifestyle and health risks. But always remember: Whether you’re looking at BMI or BRI, no single number defines your well-being.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The BRI calculator is just one tool to understand your health. Try our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calorie burn calculator</a:t>
            </a:r>
            <a:r>
              <a:rPr i="1" lang="en-US" sz="1200">
                <a:solidFill>
                  <a:srgbClr val="000000"/>
                </a:solidFill>
                <a:latin typeface="Plus Jakarta Sans"/>
                <a:ea typeface="Plus Jakarta Sans"/>
                <a:cs typeface="Plus Jakarta Sans"/>
                <a:sym typeface="Plus Jakarta Sans"/>
              </a:rPr>
              <a:t> to see how weight factors into your workouts.</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[Sidebar]</a:t>
            </a:r>
            <a:endParaRPr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Core Care Strategies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These steps can ward off and reduce fat in your midsection: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Stay active.</a:t>
            </a:r>
            <a:r>
              <a:rPr lang="en-US" sz="1200">
                <a:solidFill>
                  <a:srgbClr val="000000"/>
                </a:solidFill>
                <a:latin typeface="Plus Jakarta Sans"/>
                <a:ea typeface="Plus Jakarta Sans"/>
                <a:cs typeface="Plus Jakarta Sans"/>
                <a:sym typeface="Plus Jakarta Sans"/>
              </a:rPr>
              <a:t> While sit-ups work your ab muscles, they won’t target belly fat. Instead, focus on getting 30 minutes of moderate activity—think brisk walking or biking—most days. Strength train twice weekly, too.</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Sleep well.</a:t>
            </a:r>
            <a:r>
              <a:rPr lang="en-US" sz="1200">
                <a:solidFill>
                  <a:srgbClr val="000000"/>
                </a:solidFill>
                <a:latin typeface="Plus Jakarta Sans"/>
                <a:ea typeface="Plus Jakarta Sans"/>
                <a:cs typeface="Plus Jakarta Sans"/>
                <a:sym typeface="Plus Jakarta Sans"/>
              </a:rPr>
              <a:t> Aim for between seven and nine hours of rest per night. Not getting enough shut-eye can boost belly fat, perhaps by messing with your hunger hormones and metabolism.</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Skip the sugar.</a:t>
            </a:r>
            <a:r>
              <a:rPr lang="en-US" sz="1200">
                <a:solidFill>
                  <a:srgbClr val="000000"/>
                </a:solidFill>
                <a:latin typeface="Plus Jakarta Sans"/>
                <a:ea typeface="Plus Jakarta Sans"/>
                <a:cs typeface="Plus Jakarta Sans"/>
                <a:sym typeface="Plus Jakarta Sans"/>
              </a:rPr>
              <a:t> Some sweet foods, like those with fructose, are linked to belly fat.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Losing fat while gaining muscle does a lot of good for your health. So even if the scale doesn’t change, that’s OK. You’re still making progress!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Love where you’re at? Keep the momentum going with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expert tips</a:t>
            </a:r>
            <a:r>
              <a:rPr i="1" lang="en-US" sz="1200">
                <a:solidFill>
                  <a:srgbClr val="000000"/>
                </a:solidFill>
                <a:latin typeface="Plus Jakarta Sans"/>
                <a:ea typeface="Plus Jakarta Sans"/>
                <a:cs typeface="Plus Jakarta Sans"/>
                <a:sym typeface="Plus Jakarta Sans"/>
              </a:rPr>
              <a:t> to stay at your goal weight. (Also available in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p:txBody>
      </p:sp>
      <p:grpSp>
        <p:nvGrpSpPr>
          <p:cNvPr id="917" name="Google Shape;917;p92"/>
          <p:cNvGrpSpPr/>
          <p:nvPr/>
        </p:nvGrpSpPr>
        <p:grpSpPr>
          <a:xfrm>
            <a:off x="10452625" y="2411775"/>
            <a:ext cx="681600" cy="681600"/>
            <a:chOff x="10294125" y="2443000"/>
            <a:chExt cx="681600" cy="681600"/>
          </a:xfrm>
        </p:grpSpPr>
        <p:sp>
          <p:nvSpPr>
            <p:cNvPr id="918" name="Google Shape;918;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9" name="Google Shape;919;p9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20" name="Google Shape;920;p92"/>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Weight management infographic</a:t>
            </a:r>
            <a:endParaRPr/>
          </a:p>
        </p:txBody>
      </p:sp>
      <p:sp>
        <p:nvSpPr>
          <p:cNvPr id="927" name="Google Shape;927;p93"/>
          <p:cNvSpPr txBox="1"/>
          <p:nvPr>
            <p:ph idx="1" type="body"/>
          </p:nvPr>
        </p:nvSpPr>
        <p:spPr>
          <a:xfrm>
            <a:off x="740675" y="147217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weight management.</a:t>
            </a:r>
            <a:endParaRPr/>
          </a:p>
        </p:txBody>
      </p:sp>
      <p:pic>
        <p:nvPicPr>
          <p:cNvPr id="928" name="Google Shape;928;p93"/>
          <p:cNvPicPr preferRelativeResize="0"/>
          <p:nvPr>
            <p:ph idx="2" type="pic"/>
          </p:nvPr>
        </p:nvPicPr>
        <p:blipFill rotWithShape="1">
          <a:blip r:embed="rId3">
            <a:alphaModFix/>
          </a:blip>
          <a:srcRect b="17413" l="0" r="0" t="17413"/>
          <a:stretch/>
        </p:blipFill>
        <p:spPr>
          <a:xfrm>
            <a:off x="5976150" y="1872375"/>
            <a:ext cx="5027699" cy="3261902"/>
          </a:xfrm>
          <a:prstGeom prst="rect">
            <a:avLst/>
          </a:prstGeom>
        </p:spPr>
      </p:pic>
      <p:sp>
        <p:nvSpPr>
          <p:cNvPr id="929" name="Google Shape;929;p93"/>
          <p:cNvSpPr txBox="1"/>
          <p:nvPr>
            <p:ph idx="3" type="body"/>
          </p:nvPr>
        </p:nvSpPr>
        <p:spPr>
          <a:xfrm>
            <a:off x="740675" y="2538225"/>
            <a:ext cx="4762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Men and Belly Fat</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pic>
        <p:nvPicPr>
          <p:cNvPr id="935" name="Google Shape;935;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6" name="Google Shape;936;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9" name="Google Shape;939;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40" name="Google Shape;940;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1" name="Google Shape;941;p94"/>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2" name="Google Shape;942;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sp>
        <p:nvSpPr>
          <p:cNvPr id="948" name="Google Shape;948;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49" name="Google Shape;949;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50" name="Google Shape;950;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1" name="Google Shape;951;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2" name="Google Shape;952;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3" name="Google Shape;953;p95"/>
          <p:cNvGrpSpPr/>
          <p:nvPr/>
        </p:nvGrpSpPr>
        <p:grpSpPr>
          <a:xfrm>
            <a:off x="2370600" y="5227825"/>
            <a:ext cx="681600" cy="681600"/>
            <a:chOff x="10294125" y="2443000"/>
            <a:chExt cx="681600" cy="681600"/>
          </a:xfrm>
        </p:grpSpPr>
        <p:sp>
          <p:nvSpPr>
            <p:cNvPr id="954" name="Google Shape;954;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5" name="Google Shape;955;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6" name="Google Shape;956;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1" name="Shape 961"/>
        <p:cNvGrpSpPr/>
        <p:nvPr/>
      </p:nvGrpSpPr>
      <p:grpSpPr>
        <a:xfrm>
          <a:off x="0" y="0"/>
          <a:ext cx="0" cy="0"/>
          <a:chOff x="0" y="0"/>
          <a:chExt cx="0" cy="0"/>
        </a:xfrm>
      </p:grpSpPr>
      <p:pic>
        <p:nvPicPr>
          <p:cNvPr id="962" name="Google Shape;962;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63" name="Google Shape;963;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4" name="Google Shape;964;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65" name="Google Shape;965;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6" name="Google Shape;966;p96"/>
          <p:cNvGrpSpPr/>
          <p:nvPr/>
        </p:nvGrpSpPr>
        <p:grpSpPr>
          <a:xfrm>
            <a:off x="2657375" y="3637800"/>
            <a:ext cx="681600" cy="681600"/>
            <a:chOff x="10294125" y="1691525"/>
            <a:chExt cx="681600" cy="681600"/>
          </a:xfrm>
        </p:grpSpPr>
        <p:sp>
          <p:nvSpPr>
            <p:cNvPr id="967" name="Google Shape;967;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8" name="Google Shape;968;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97"/>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75" name="Google Shape;975;p97"/>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6" name="Google Shape;976;p97"/>
          <p:cNvGraphicFramePr/>
          <p:nvPr/>
        </p:nvGraphicFramePr>
        <p:xfrm>
          <a:off x="781501" y="1764025"/>
          <a:ext cx="3000000" cy="3000000"/>
        </p:xfrm>
        <a:graphic>
          <a:graphicData uri="http://schemas.openxmlformats.org/drawingml/2006/table">
            <a:tbl>
              <a:tblPr>
                <a:noFill/>
                <a:tableStyleId>{413F11FF-1AE1-4975-9549-73D0E5AD3631}</a:tableStyleId>
              </a:tblPr>
              <a:tblGrid>
                <a:gridCol w="1767125"/>
                <a:gridCol w="3155375"/>
                <a:gridCol w="6302125"/>
              </a:tblGrid>
              <a:tr h="468700">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685000">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Weight Management </a:t>
                      </a:r>
                      <a:br>
                        <a:rPr b="1" lang="en-US">
                          <a:solidFill>
                            <a:schemeClr val="lt2"/>
                          </a:solidFill>
                          <a:latin typeface="Plus Jakarta Sans"/>
                          <a:ea typeface="Plus Jakarta Sans"/>
                          <a:cs typeface="Plus Jakarta Sans"/>
                          <a:sym typeface="Plus Jakarta Sans"/>
                        </a:rPr>
                      </a:br>
                      <a:r>
                        <a:rPr b="1" lang="en-US">
                          <a:solidFill>
                            <a:schemeClr val="lt2"/>
                          </a:solidFill>
                          <a:latin typeface="Plus Jakarta Sans"/>
                          <a:ea typeface="Plus Jakarta Sans"/>
                          <a:cs typeface="Plus Jakarta Sans"/>
                          <a:sym typeface="Plus Jakarta Sans"/>
                        </a:rPr>
                        <a:t>and Diets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Take the Diet Quiz</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https://schl41demo.staywellhealthlibrary.com/Search/40,DietQuiz</a:t>
                      </a:r>
                      <a:r>
                        <a:rPr lang="en-US" sz="12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6850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Obesity Basics: What Is It? How Is It Treated?</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https://schl41demo.staywellhealthlibrary.com/Search/40,ObesityQuiz</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68500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What You Need to Know About the Latest Weight-Loss Drugs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https://schl41demo.staywellhealthlibrary.com/Search/88,p124645</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68500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Maintaining Weight Loss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rPr>
                        <a:t> </a:t>
                      </a: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https://schl41demo.staywellhealthlibrary.com/Search/85,P07862</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68500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6 Healthy Tips for Weight-Loss Success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https://schl41demo.staywellhealthlibrary.com/Search/88,p10907</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6850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5 Common Diet Mistakes to Avoid</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https://schl41demo.staywellhealthlibrary.com/Search/88,p11227</a:t>
                      </a:r>
                      <a:r>
                        <a:rPr lang="en-US" sz="1200" u="sng">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977" name="Google Shape;977;p97"/>
          <p:cNvSpPr txBox="1"/>
          <p:nvPr/>
        </p:nvSpPr>
        <p:spPr>
          <a:xfrm>
            <a:off x="6861025" y="647130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100" u="sng">
                <a:solidFill>
                  <a:schemeClr val="hlink"/>
                </a:solidFill>
                <a:hlinkClick r:id="rId9"/>
              </a:rPr>
              <a:t>https://schl41demo.staywellhealthlibrary.com/Search/160,20</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2" name="Shape 982"/>
        <p:cNvGrpSpPr/>
        <p:nvPr/>
      </p:nvGrpSpPr>
      <p:grpSpPr>
        <a:xfrm>
          <a:off x="0" y="0"/>
          <a:ext cx="0" cy="0"/>
          <a:chOff x="0" y="0"/>
          <a:chExt cx="0" cy="0"/>
        </a:xfrm>
      </p:grpSpPr>
      <p:sp>
        <p:nvSpPr>
          <p:cNvPr id="983" name="Google Shape;983;p9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84" name="Google Shape;984;p98"/>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85" name="Google Shape;985;p98"/>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Weight Management</a:t>
            </a:r>
            <a:endParaRPr/>
          </a:p>
        </p:txBody>
      </p:sp>
      <p:sp>
        <p:nvSpPr>
          <p:cNvPr id="986" name="Google Shape;986;p98"/>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Apr</a:t>
            </a:r>
            <a:endParaRPr/>
          </a:p>
        </p:txBody>
      </p:sp>
      <p:sp>
        <p:nvSpPr>
          <p:cNvPr id="987" name="Google Shape;987;p98"/>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May</a:t>
            </a:r>
            <a:endParaRPr/>
          </a:p>
        </p:txBody>
      </p:sp>
      <p:sp>
        <p:nvSpPr>
          <p:cNvPr id="988" name="Google Shape;988;p98"/>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Jun</a:t>
            </a:r>
            <a:endParaRPr/>
          </a:p>
        </p:txBody>
      </p:sp>
      <p:sp>
        <p:nvSpPr>
          <p:cNvPr id="989" name="Google Shape;989;p98"/>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High Blood Pressure</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90" name="Google Shape;990;p98"/>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Memory Loss and Dementia</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p9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97" name="Google Shape;997;p9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98" name="Google Shape;998;p9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9" name="Google Shape;999;p99"/>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00" name="Google Shape;1000;p99"/>
          <p:cNvGrpSpPr/>
          <p:nvPr/>
        </p:nvGrpSpPr>
        <p:grpSpPr>
          <a:xfrm>
            <a:off x="9827386" y="1055500"/>
            <a:ext cx="612622" cy="612000"/>
            <a:chOff x="10134200" y="974025"/>
            <a:chExt cx="681600" cy="612000"/>
          </a:xfrm>
        </p:grpSpPr>
        <p:sp>
          <p:nvSpPr>
            <p:cNvPr id="1001" name="Google Shape;1001;p9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02" name="Google Shape;1002;p9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003" name="Google Shape;1003;p9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004" name="Google Shape;1004;p99"/>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1005" name="Google Shape;1005;p99"/>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006" name="Google Shape;1006;p99"/>
          <p:cNvGraphicFramePr/>
          <p:nvPr/>
        </p:nvGraphicFramePr>
        <p:xfrm>
          <a:off x="7610400" y="3142450"/>
          <a:ext cx="3000000" cy="3000000"/>
        </p:xfrm>
        <a:graphic>
          <a:graphicData uri="http://schemas.openxmlformats.org/drawingml/2006/table">
            <a:tbl>
              <a:tblPr>
                <a:noFill/>
                <a:tableStyleId>{FDA82C26-76FA-485C-B84C-CDCE680AAD40}</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553" l="0" r="0" t="563"/>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weight management.</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lnSpcReduction="20000"/>
          </a:bodyPr>
          <a:lstStyle/>
          <a:p>
            <a:pPr indent="0" lvl="0" marL="0" rtl="0" algn="ctr">
              <a:spcBef>
                <a:spcPts val="0"/>
              </a:spcBef>
              <a:spcAft>
                <a:spcPts val="0"/>
              </a:spcAft>
              <a:buNone/>
            </a:pPr>
            <a:r>
              <a:rPr lang="en-US" sz="1300"/>
              <a:t>Our search strategist identified the most-searched weight management-related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Weight Management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610400" y="3142450"/>
          <a:ext cx="3000000" cy="3000000"/>
        </p:xfrm>
        <a:graphic>
          <a:graphicData uri="http://schemas.openxmlformats.org/drawingml/2006/table">
            <a:tbl>
              <a:tblPr>
                <a:noFill/>
                <a:tableStyleId>{FDA82C26-76FA-485C-B84C-CDCE680AAD40}</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Getting started</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{413F11FF-1AE1-4975-9549-73D0E5AD3631}</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Healthy weight, healthy life! Discover how small changes today can help you feel your best tomorrow.</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https://schl41demo.staywellhealthlibrary.com/Search/85,P01570</a:t>
                      </a:r>
                      <a:r>
                        <a:rPr lang="en-US" sz="1100" u="sng">
                          <a:solidFill>
                            <a:srgbClr val="132D77"/>
                          </a:solidFill>
                          <a:latin typeface="Plus Jakarta Sans"/>
                          <a:ea typeface="Plus Jakarta Sans"/>
                          <a:cs typeface="Plus Jakarta Sans"/>
                          <a:sym typeface="Plus Jakarta Sans"/>
                        </a:rPr>
                        <a:t> </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BMI isn’t the full story, but it’s a start. Calculate yours today!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https://schl41demo.staywellhealthlibrary.com/Search/41,BMICalc</a:t>
                      </a:r>
                      <a:r>
                        <a:rPr lang="en-US" sz="1100" u="sng">
                          <a:solidFill>
                            <a:srgbClr val="132D77"/>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https://schl41demo.staywellhealthlibrary.com/spanish/Search/41,LLBMICalcS</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Finding the right weight-loss solution shouldn’t feel like a guessing game. Dive into our guide to explore treatments that fit your life.</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https://schl41demo.staywellhealthlibrary.com/Search/85,P07857</a:t>
                      </a:r>
                      <a:r>
                        <a:rPr lang="en-US" sz="1100" u="sng">
                          <a:solidFill>
                            <a:srgbClr val="132D77"/>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https://schl41demo.staywellhealthlibrary.com/spanish/Search/85,P07917</a:t>
                      </a:r>
                      <a:r>
                        <a:rPr lang="en-US" sz="1100" u="sng">
                          <a:solidFill>
                            <a:srgbClr val="132D77"/>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looking out a window&#10;&#10;Description automatically generated" id="838" name="Google Shape;838;p86"/>
          <p:cNvPicPr preferRelativeResize="0"/>
          <p:nvPr/>
        </p:nvPicPr>
        <p:blipFill>
          <a:blip r:embed="rId9">
            <a:alphaModFix/>
          </a:blip>
          <a:stretch>
            <a:fillRect/>
          </a:stretch>
        </p:blipFill>
        <p:spPr>
          <a:xfrm>
            <a:off x="8011700" y="1367900"/>
            <a:ext cx="1893150" cy="1262100"/>
          </a:xfrm>
          <a:prstGeom prst="rect">
            <a:avLst/>
          </a:prstGeom>
          <a:noFill/>
          <a:ln>
            <a:noFill/>
          </a:ln>
        </p:spPr>
      </p:pic>
      <p:pic>
        <p:nvPicPr>
          <p:cNvPr descr="A black calculator on a yellow background&#10;&#10;Description automatically generated" id="839" name="Google Shape;839;p86"/>
          <p:cNvPicPr preferRelativeResize="0"/>
          <p:nvPr/>
        </p:nvPicPr>
        <p:blipFill>
          <a:blip r:embed="rId10">
            <a:alphaModFix/>
          </a:blip>
          <a:stretch>
            <a:fillRect/>
          </a:stretch>
        </p:blipFill>
        <p:spPr>
          <a:xfrm>
            <a:off x="8011700" y="3141668"/>
            <a:ext cx="1893150" cy="1254552"/>
          </a:xfrm>
          <a:prstGeom prst="rect">
            <a:avLst/>
          </a:prstGeom>
          <a:noFill/>
          <a:ln>
            <a:noFill/>
          </a:ln>
        </p:spPr>
      </p:pic>
      <p:pic>
        <p:nvPicPr>
          <p:cNvPr descr="A person lifting weights in a gym&#10;&#10;Description automatically generated" id="840" name="Google Shape;840;p86"/>
          <p:cNvPicPr preferRelativeResize="0"/>
          <p:nvPr/>
        </p:nvPicPr>
        <p:blipFill>
          <a:blip r:embed="rId11">
            <a:alphaModFix/>
          </a:blip>
          <a:stretch>
            <a:fillRect/>
          </a:stretch>
        </p:blipFill>
        <p:spPr>
          <a:xfrm>
            <a:off x="8011700" y="4724400"/>
            <a:ext cx="1893150" cy="129288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{413F11FF-1AE1-4975-9549-73D0E5AD3631}</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time to break up with fad diets. 🚫🥗 Take this quiz to uncover weight-loss tips that actually work—no gimmicks required.</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https://schl41demo.staywellhealthlibrary.com/Search/40,MiracleDietQuiz</a:t>
                      </a:r>
                      <a:r>
                        <a:rPr lang="en-US" sz="1100" u="sng">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Weight-related risks are real—but so are the solutions. Use this quick quiz to understand the impact and learn what steps you can take.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https://schl41demo.staywellhealthlibrary.com/Search/40,WeightQuiz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https://schl41demo.staywellhealthlibrary.com/spanish/Search/40,WeightQuiz_ES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Extra pounds may creep in with age, but they don’t have to retire with you. Take our 5-question quiz to learn more!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https://schl41demo.staywellhealthlibrary.com/Search/40,OlderWiserWiderQuiz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Quizzes</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person cutting vegetables in a kitchen&#10;&#10;Description automatically generated" id="853" name="Google Shape;853;p87"/>
          <p:cNvPicPr preferRelativeResize="0"/>
          <p:nvPr/>
        </p:nvPicPr>
        <p:blipFill>
          <a:blip r:embed="rId8">
            <a:alphaModFix/>
          </a:blip>
          <a:stretch>
            <a:fillRect/>
          </a:stretch>
        </p:blipFill>
        <p:spPr>
          <a:xfrm>
            <a:off x="8027148" y="1423650"/>
            <a:ext cx="1911376" cy="1306875"/>
          </a:xfrm>
          <a:prstGeom prst="rect">
            <a:avLst/>
          </a:prstGeom>
          <a:noFill/>
          <a:ln>
            <a:noFill/>
          </a:ln>
        </p:spPr>
      </p:pic>
      <p:pic>
        <p:nvPicPr>
          <p:cNvPr descr="A group of people doing yoga&#10;&#10;Description automatically generated" id="854" name="Google Shape;854;p87"/>
          <p:cNvPicPr preferRelativeResize="0"/>
          <p:nvPr/>
        </p:nvPicPr>
        <p:blipFill>
          <a:blip r:embed="rId9">
            <a:alphaModFix/>
          </a:blip>
          <a:stretch>
            <a:fillRect/>
          </a:stretch>
        </p:blipFill>
        <p:spPr>
          <a:xfrm>
            <a:off x="8027150" y="3261600"/>
            <a:ext cx="1911375" cy="1231556"/>
          </a:xfrm>
          <a:prstGeom prst="rect">
            <a:avLst/>
          </a:prstGeom>
          <a:noFill/>
          <a:ln>
            <a:noFill/>
          </a:ln>
        </p:spPr>
      </p:pic>
      <p:pic>
        <p:nvPicPr>
          <p:cNvPr descr="A person holding a tennis racket and ball on a tennis court&#10;&#10;Description automatically generated" id="855" name="Google Shape;855;p87"/>
          <p:cNvPicPr preferRelativeResize="0"/>
          <p:nvPr/>
        </p:nvPicPr>
        <p:blipFill>
          <a:blip r:embed="rId10">
            <a:alphaModFix/>
          </a:blip>
          <a:stretch>
            <a:fillRect/>
          </a:stretch>
        </p:blipFill>
        <p:spPr>
          <a:xfrm>
            <a:off x="8027150" y="4897400"/>
            <a:ext cx="1911375" cy="125386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graphicFrame>
        <p:nvGraphicFramePr>
          <p:cNvPr id="861" name="Google Shape;861;p88"/>
          <p:cNvGraphicFramePr/>
          <p:nvPr/>
        </p:nvGraphicFramePr>
        <p:xfrm>
          <a:off x="414288" y="647538"/>
          <a:ext cx="3000000" cy="3000000"/>
        </p:xfrm>
        <a:graphic>
          <a:graphicData uri="http://schemas.openxmlformats.org/drawingml/2006/table">
            <a:tbl>
              <a:tblPr>
                <a:noFill/>
                <a:tableStyleId>{413F11FF-1AE1-4975-9549-73D0E5AD3631}</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Losing weight isn’t easy, especially when nothing seems to work. Learn how bariatric surgery could help when other options haven’t.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https://schl41demo.staywellhealthlibrary.com/Search/135,84</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Preparation is where transformation begins. Here’s how to make the most out of the weeks and months before bariatric surgery.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https://schl41demo.staywellhealthlibrary.com/Search/135,83</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Recovery and results go hand in hand. Learn what to eat and drink after weight-loss surgery to feel your best and maintain your progress.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https://schl41demo.staywellhealthlibrary.com/Search/134,642</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2" name="Google Shape;86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Weight-loss surgery</a:t>
            </a:r>
            <a:endParaRPr/>
          </a:p>
        </p:txBody>
      </p:sp>
      <p:sp>
        <p:nvSpPr>
          <p:cNvPr id="863" name="Google Shape;86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4" name="Google Shape;864;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761675" y="2704013"/>
            <a:ext cx="681600" cy="681600"/>
            <a:chOff x="10294125" y="2443000"/>
            <a:chExt cx="681600" cy="681600"/>
          </a:xfrm>
        </p:grpSpPr>
        <p:sp>
          <p:nvSpPr>
            <p:cNvPr id="866" name="Google Shape;86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A person in a white coat and a person in a red shirt&#10;&#10;Description automatically generated" id="868" name="Google Shape;868;p88"/>
          <p:cNvPicPr preferRelativeResize="0"/>
          <p:nvPr/>
        </p:nvPicPr>
        <p:blipFill>
          <a:blip r:embed="rId7">
            <a:alphaModFix/>
          </a:blip>
          <a:stretch>
            <a:fillRect/>
          </a:stretch>
        </p:blipFill>
        <p:spPr>
          <a:xfrm>
            <a:off x="7998554" y="1375875"/>
            <a:ext cx="1925321" cy="1262100"/>
          </a:xfrm>
          <a:prstGeom prst="rect">
            <a:avLst/>
          </a:prstGeom>
          <a:noFill/>
          <a:ln>
            <a:noFill/>
          </a:ln>
        </p:spPr>
      </p:pic>
      <p:pic>
        <p:nvPicPr>
          <p:cNvPr id="869" name="Google Shape;869;p88"/>
          <p:cNvPicPr preferRelativeResize="0"/>
          <p:nvPr/>
        </p:nvPicPr>
        <p:blipFill>
          <a:blip r:embed="rId8">
            <a:alphaModFix/>
          </a:blip>
          <a:stretch>
            <a:fillRect/>
          </a:stretch>
        </p:blipFill>
        <p:spPr>
          <a:xfrm>
            <a:off x="7998550" y="3077238"/>
            <a:ext cx="1925325" cy="1281900"/>
          </a:xfrm>
          <a:prstGeom prst="rect">
            <a:avLst/>
          </a:prstGeom>
          <a:noFill/>
          <a:ln>
            <a:noFill/>
          </a:ln>
        </p:spPr>
      </p:pic>
      <p:pic>
        <p:nvPicPr>
          <p:cNvPr descr="A person pouring milk into a glass&#10;&#10;Description automatically generated" id="870" name="Google Shape;870;p88"/>
          <p:cNvPicPr preferRelativeResize="0"/>
          <p:nvPr/>
        </p:nvPicPr>
        <p:blipFill>
          <a:blip r:embed="rId9">
            <a:alphaModFix/>
          </a:blip>
          <a:stretch>
            <a:fillRect/>
          </a:stretch>
        </p:blipFill>
        <p:spPr>
          <a:xfrm>
            <a:off x="7998550" y="4843875"/>
            <a:ext cx="1925325" cy="129090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graphicFrame>
        <p:nvGraphicFramePr>
          <p:cNvPr id="876" name="Google Shape;876;p89"/>
          <p:cNvGraphicFramePr/>
          <p:nvPr/>
        </p:nvGraphicFramePr>
        <p:xfrm>
          <a:off x="414288" y="647538"/>
          <a:ext cx="3000000" cy="3000000"/>
        </p:xfrm>
        <a:graphic>
          <a:graphicData uri="http://schemas.openxmlformats.org/drawingml/2006/table">
            <a:tbl>
              <a:tblPr>
                <a:noFill/>
                <a:tableStyleId>{413F11FF-1AE1-4975-9549-73D0E5AD3631}</a:tableStyleId>
              </a:tblPr>
              <a:tblGrid>
                <a:gridCol w="3964725"/>
                <a:gridCol w="3530425"/>
                <a:gridCol w="2103500"/>
              </a:tblGrid>
              <a:tr h="6542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332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Fuel your weight-loss goals with expert guidance. Learn how medical nutrition therapy can make a difference—because your health deserves more than a guesswork diet.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https://schl41demo.staywellhealthlibrary.com/Search/135,403</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https://schl41demo.staywellhealthlibrary.com/spanish/Search/135,403es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332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Lost the weight? Let’s keep it off! Check out these long-term strategies for eating smart and moving more.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https://schl41demo.staywellhealthlibrary.com/Search/1,2558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77" name="Google Shape;877;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Making long-lasting changes</a:t>
            </a:r>
            <a:endParaRPr/>
          </a:p>
        </p:txBody>
      </p:sp>
      <p:sp>
        <p:nvSpPr>
          <p:cNvPr id="878" name="Google Shape;87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9" name="Google Shape;879;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0" name="Google Shape;880;p89"/>
          <p:cNvGrpSpPr/>
          <p:nvPr/>
        </p:nvGrpSpPr>
        <p:grpSpPr>
          <a:xfrm>
            <a:off x="10752600" y="2730513"/>
            <a:ext cx="681600" cy="681600"/>
            <a:chOff x="10294125" y="1691525"/>
            <a:chExt cx="681600" cy="681600"/>
          </a:xfrm>
        </p:grpSpPr>
        <p:sp>
          <p:nvSpPr>
            <p:cNvPr id="881" name="Google Shape;881;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2" name="Google Shape;882;p89"/>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Two women sitting at a table with food on it&#10;&#10;Description automatically generated" id="883" name="Google Shape;883;p89"/>
          <p:cNvPicPr preferRelativeResize="0"/>
          <p:nvPr/>
        </p:nvPicPr>
        <p:blipFill>
          <a:blip r:embed="rId7">
            <a:alphaModFix/>
          </a:blip>
          <a:stretch>
            <a:fillRect/>
          </a:stretch>
        </p:blipFill>
        <p:spPr>
          <a:xfrm>
            <a:off x="7957800" y="1780475"/>
            <a:ext cx="1986300" cy="1327478"/>
          </a:xfrm>
          <a:prstGeom prst="rect">
            <a:avLst/>
          </a:prstGeom>
          <a:noFill/>
          <a:ln>
            <a:noFill/>
          </a:ln>
        </p:spPr>
      </p:pic>
      <p:pic>
        <p:nvPicPr>
          <p:cNvPr id="884" name="Google Shape;884;p89"/>
          <p:cNvPicPr preferRelativeResize="0"/>
          <p:nvPr/>
        </p:nvPicPr>
        <p:blipFill>
          <a:blip r:embed="rId8">
            <a:alphaModFix/>
          </a:blip>
          <a:stretch>
            <a:fillRect/>
          </a:stretch>
        </p:blipFill>
        <p:spPr>
          <a:xfrm>
            <a:off x="7957800" y="4066475"/>
            <a:ext cx="1986300" cy="13242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